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4428" r:id="rId2"/>
    <p:sldId id="4424" r:id="rId3"/>
    <p:sldId id="4426" r:id="rId4"/>
    <p:sldId id="257" r:id="rId5"/>
    <p:sldId id="4425" r:id="rId6"/>
    <p:sldId id="4439" r:id="rId7"/>
    <p:sldId id="4427" r:id="rId8"/>
    <p:sldId id="4430" r:id="rId9"/>
    <p:sldId id="4429" r:id="rId10"/>
    <p:sldId id="4431" r:id="rId11"/>
    <p:sldId id="4433" r:id="rId12"/>
    <p:sldId id="4418" r:id="rId13"/>
    <p:sldId id="4405" r:id="rId14"/>
    <p:sldId id="4437" r:id="rId15"/>
    <p:sldId id="256" r:id="rId16"/>
    <p:sldId id="4438" r:id="rId17"/>
    <p:sldId id="4441" r:id="rId18"/>
    <p:sldId id="444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ACEAA-F2E7-4F93-9862-139AE7F708E0}"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D362A-CB04-4E9E-B834-9341798AE6BF}" type="slidenum">
              <a:rPr lang="en-US" smtClean="0"/>
              <a:t>‹#›</a:t>
            </a:fld>
            <a:endParaRPr lang="en-US"/>
          </a:p>
        </p:txBody>
      </p:sp>
    </p:spTree>
    <p:extLst>
      <p:ext uri="{BB962C8B-B14F-4D97-AF65-F5344CB8AC3E}">
        <p14:creationId xmlns:p14="http://schemas.microsoft.com/office/powerpoint/2010/main" val="315153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99992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017AAB-4DDA-4047-BEBD-2B93B9AC2F9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71212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17AAB-4DDA-4047-BEBD-2B93B9AC2F9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326905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17AAB-4DDA-4047-BEBD-2B93B9AC2F9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140597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17AAB-4DDA-4047-BEBD-2B93B9AC2F9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301931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17AAB-4DDA-4047-BEBD-2B93B9AC2F9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44143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017AAB-4DDA-4047-BEBD-2B93B9AC2F9B}"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278657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017AAB-4DDA-4047-BEBD-2B93B9AC2F9B}"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343899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017AAB-4DDA-4047-BEBD-2B93B9AC2F9B}"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122138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17AAB-4DDA-4047-BEBD-2B93B9AC2F9B}"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146941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017AAB-4DDA-4047-BEBD-2B93B9AC2F9B}"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32050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017AAB-4DDA-4047-BEBD-2B93B9AC2F9B}"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415946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17AAB-4DDA-4047-BEBD-2B93B9AC2F9B}" type="datetimeFigureOut">
              <a:rPr lang="en-US" smtClean="0"/>
              <a:t>4/11/2023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2BB95-AA5C-42A0-B88A-FA0ECFA4C804}" type="slidenum">
              <a:rPr lang="en-US" smtClean="0"/>
              <a:t>‹#›</a:t>
            </a:fld>
            <a:endParaRPr lang="en-US"/>
          </a:p>
        </p:txBody>
      </p:sp>
    </p:spTree>
    <p:extLst>
      <p:ext uri="{BB962C8B-B14F-4D97-AF65-F5344CB8AC3E}">
        <p14:creationId xmlns:p14="http://schemas.microsoft.com/office/powerpoint/2010/main" val="2658251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ptsd.va.gov/professional/treat/type/skills_psych_recovery_manual.asp" TargetMode="External"/><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hyperlink" Target="https://sevenandahalflessons.com/notes/Extended_notes_for_Seven_and_a_Half_Lessons_About_the_Brain" TargetMode="External"/><Relationship Id="rId5" Type="http://schemas.openxmlformats.org/officeDocument/2006/relationships/hyperlink" Target="https://www.guilford.com/books/Mindfulness-Based-Relapse-Prevention-for-Addictive-Behaviors/Bowen-Chawla-Grow-Marlatt/9781462545315" TargetMode="External"/><Relationship Id="rId4" Type="http://schemas.openxmlformats.org/officeDocument/2006/relationships/hyperlink" Target="https://www.sfu.ca/carmha/publications/antidepressant-skills-workbook.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ssenza.com/2018/10/classical-conditioning-for-peace/"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https://www.shroomery.org/forums/showflat.php/Number/22586077/page/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ressenza.com/2018/10/classical-conditioning-for-peace/" TargetMode="Externa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1C16-E79B-D5EF-162E-20B2D22E1C6F}"/>
              </a:ext>
            </a:extLst>
          </p:cNvPr>
          <p:cNvSpPr>
            <a:spLocks noGrp="1"/>
          </p:cNvSpPr>
          <p:nvPr>
            <p:ph type="ctrTitle"/>
          </p:nvPr>
        </p:nvSpPr>
        <p:spPr>
          <a:xfrm>
            <a:off x="1524000" y="1441028"/>
            <a:ext cx="9144000" cy="2387600"/>
          </a:xfrm>
        </p:spPr>
        <p:txBody>
          <a:bodyPr>
            <a:normAutofit fontScale="90000"/>
          </a:bodyPr>
          <a:lstStyle/>
          <a:p>
            <a:r>
              <a:rPr lang="en-US" dirty="0"/>
              <a:t>Understanding </a:t>
            </a:r>
            <a:br>
              <a:rPr lang="en-US" dirty="0"/>
            </a:br>
            <a:r>
              <a:rPr lang="en-US" dirty="0">
                <a:solidFill>
                  <a:schemeClr val="accent4">
                    <a:lumMod val="75000"/>
                  </a:schemeClr>
                </a:solidFill>
                <a:latin typeface="Ravie" panose="04040805050809020602" pitchFamily="82" charset="0"/>
              </a:rPr>
              <a:t>Cravings</a:t>
            </a:r>
            <a:br>
              <a:rPr lang="en-US" dirty="0"/>
            </a:br>
            <a:r>
              <a:rPr lang="en-US" dirty="0"/>
              <a:t>And how to manage them</a:t>
            </a:r>
          </a:p>
        </p:txBody>
      </p:sp>
      <p:sp>
        <p:nvSpPr>
          <p:cNvPr id="3" name="Subtitle 2">
            <a:extLst>
              <a:ext uri="{FF2B5EF4-FFF2-40B4-BE49-F238E27FC236}">
                <a16:creationId xmlns:a16="http://schemas.microsoft.com/office/drawing/2014/main" id="{0D772720-7D85-A8DA-E224-44A4E27892FA}"/>
              </a:ext>
            </a:extLst>
          </p:cNvPr>
          <p:cNvSpPr>
            <a:spLocks noGrp="1"/>
          </p:cNvSpPr>
          <p:nvPr>
            <p:ph type="subTitle" idx="1"/>
          </p:nvPr>
        </p:nvSpPr>
        <p:spPr>
          <a:xfrm>
            <a:off x="1524000" y="3892983"/>
            <a:ext cx="9144000" cy="1655762"/>
          </a:xfrm>
        </p:spPr>
        <p:txBody>
          <a:bodyPr>
            <a:normAutofit/>
          </a:bodyPr>
          <a:lstStyle/>
          <a:p>
            <a:r>
              <a:rPr lang="en-US" sz="1400" dirty="0"/>
              <a:t>Bob Phillips, D.BH</a:t>
            </a:r>
          </a:p>
          <a:p>
            <a:r>
              <a:rPr lang="en-US" sz="1400" dirty="0"/>
              <a:t>New Mexico Rehabilitation Center</a:t>
            </a:r>
          </a:p>
          <a:p>
            <a:r>
              <a:rPr lang="en-US" sz="1400" dirty="0"/>
              <a:t>Roswell, NM</a:t>
            </a:r>
          </a:p>
          <a:p>
            <a:r>
              <a:rPr lang="en-US" sz="1400" dirty="0"/>
              <a:t>November</a:t>
            </a:r>
          </a:p>
          <a:p>
            <a:r>
              <a:rPr lang="en-US" sz="1400" dirty="0"/>
              <a:t>2022</a:t>
            </a:r>
          </a:p>
        </p:txBody>
      </p:sp>
    </p:spTree>
    <p:extLst>
      <p:ext uri="{BB962C8B-B14F-4D97-AF65-F5344CB8AC3E}">
        <p14:creationId xmlns:p14="http://schemas.microsoft.com/office/powerpoint/2010/main" val="51415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3706-BF2C-EF72-C89E-B8C99172AE61}"/>
              </a:ext>
            </a:extLst>
          </p:cNvPr>
          <p:cNvSpPr>
            <a:spLocks noGrp="1"/>
          </p:cNvSpPr>
          <p:nvPr>
            <p:ph type="title"/>
          </p:nvPr>
        </p:nvSpPr>
        <p:spPr>
          <a:xfrm>
            <a:off x="838200" y="351271"/>
            <a:ext cx="10515600" cy="1325563"/>
          </a:xfrm>
        </p:spPr>
        <p:txBody>
          <a:bodyPr/>
          <a:lstStyle/>
          <a:p>
            <a:r>
              <a:rPr lang="en-US" b="1" dirty="0"/>
              <a:t>4 Steps in the Coping and Mastery of Cravings      </a:t>
            </a:r>
            <a:r>
              <a:rPr lang="en-US" sz="2000" b="1" dirty="0"/>
              <a:t>See details for these steps on the next pages…</a:t>
            </a:r>
          </a:p>
        </p:txBody>
      </p:sp>
      <p:sp>
        <p:nvSpPr>
          <p:cNvPr id="3" name="Rounded Rectangle 79">
            <a:extLst>
              <a:ext uri="{FF2B5EF4-FFF2-40B4-BE49-F238E27FC236}">
                <a16:creationId xmlns:a16="http://schemas.microsoft.com/office/drawing/2014/main" id="{E07E8FE0-C1D7-1370-74BD-508B19428A21}"/>
              </a:ext>
            </a:extLst>
          </p:cNvPr>
          <p:cNvSpPr/>
          <p:nvPr/>
        </p:nvSpPr>
        <p:spPr>
          <a:xfrm>
            <a:off x="1177856" y="2256100"/>
            <a:ext cx="4941521" cy="143123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ounded Rectangle 80">
            <a:extLst>
              <a:ext uri="{FF2B5EF4-FFF2-40B4-BE49-F238E27FC236}">
                <a16:creationId xmlns:a16="http://schemas.microsoft.com/office/drawing/2014/main" id="{09C754F5-2B38-C7A0-EB59-1B4091C56693}"/>
              </a:ext>
            </a:extLst>
          </p:cNvPr>
          <p:cNvSpPr/>
          <p:nvPr/>
        </p:nvSpPr>
        <p:spPr>
          <a:xfrm>
            <a:off x="6072623" y="4015288"/>
            <a:ext cx="4941521" cy="143123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ounded Rectangle 81">
            <a:extLst>
              <a:ext uri="{FF2B5EF4-FFF2-40B4-BE49-F238E27FC236}">
                <a16:creationId xmlns:a16="http://schemas.microsoft.com/office/drawing/2014/main" id="{DABFA10B-8BF9-DA16-3E9F-921846DDAF46}"/>
              </a:ext>
            </a:extLst>
          </p:cNvPr>
          <p:cNvSpPr/>
          <p:nvPr/>
        </p:nvSpPr>
        <p:spPr>
          <a:xfrm>
            <a:off x="1177856" y="4015288"/>
            <a:ext cx="4941521" cy="143123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ounded Rectangle 2">
            <a:extLst>
              <a:ext uri="{FF2B5EF4-FFF2-40B4-BE49-F238E27FC236}">
                <a16:creationId xmlns:a16="http://schemas.microsoft.com/office/drawing/2014/main" id="{7BDFE308-A70E-41E1-E516-C6118D1EB368}"/>
              </a:ext>
            </a:extLst>
          </p:cNvPr>
          <p:cNvSpPr/>
          <p:nvPr/>
        </p:nvSpPr>
        <p:spPr>
          <a:xfrm>
            <a:off x="6072623" y="2256100"/>
            <a:ext cx="4941521" cy="143123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 name="Group 6">
            <a:extLst>
              <a:ext uri="{FF2B5EF4-FFF2-40B4-BE49-F238E27FC236}">
                <a16:creationId xmlns:a16="http://schemas.microsoft.com/office/drawing/2014/main" id="{64E33963-1E9B-2FC8-550C-23466F1F3D6D}"/>
              </a:ext>
            </a:extLst>
          </p:cNvPr>
          <p:cNvGrpSpPr/>
          <p:nvPr/>
        </p:nvGrpSpPr>
        <p:grpSpPr>
          <a:xfrm>
            <a:off x="4318621" y="2101934"/>
            <a:ext cx="3554758" cy="3546968"/>
            <a:chOff x="12534346" y="12693810"/>
            <a:chExt cx="7584114" cy="7567494"/>
          </a:xfrm>
        </p:grpSpPr>
        <p:sp>
          <p:nvSpPr>
            <p:cNvPr id="8" name="Forma libre 43">
              <a:extLst>
                <a:ext uri="{FF2B5EF4-FFF2-40B4-BE49-F238E27FC236}">
                  <a16:creationId xmlns:a16="http://schemas.microsoft.com/office/drawing/2014/main" id="{7D0E0C21-06E0-BA3C-EE03-D1CBF263A0D3}"/>
                </a:ext>
              </a:extLst>
            </p:cNvPr>
            <p:cNvSpPr/>
            <p:nvPr/>
          </p:nvSpPr>
          <p:spPr>
            <a:xfrm>
              <a:off x="12534346" y="12693810"/>
              <a:ext cx="3833621" cy="3833622"/>
            </a:xfrm>
            <a:custGeom>
              <a:avLst/>
              <a:gdLst>
                <a:gd name="connsiteX0" fmla="*/ 646604 w 651949"/>
                <a:gd name="connsiteY0" fmla="*/ 364701 h 651949"/>
                <a:gd name="connsiteX1" fmla="*/ 646604 w 651949"/>
                <a:gd name="connsiteY1" fmla="*/ 9779 h 651949"/>
                <a:gd name="connsiteX2" fmla="*/ 9779 w 651949"/>
                <a:gd name="connsiteY2" fmla="*/ 646604 h 651949"/>
                <a:gd name="connsiteX3" fmla="*/ 364701 w 651949"/>
                <a:gd name="connsiteY3" fmla="*/ 646604 h 651949"/>
                <a:gd name="connsiteX4" fmla="*/ 646604 w 651949"/>
                <a:gd name="connsiteY4" fmla="*/ 364701 h 65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49" h="651949">
                  <a:moveTo>
                    <a:pt x="646604" y="364701"/>
                  </a:moveTo>
                  <a:lnTo>
                    <a:pt x="646604" y="9779"/>
                  </a:lnTo>
                  <a:cubicBezTo>
                    <a:pt x="295074" y="10210"/>
                    <a:pt x="10210" y="295074"/>
                    <a:pt x="9779" y="646604"/>
                  </a:cubicBezTo>
                  <a:lnTo>
                    <a:pt x="364701" y="646604"/>
                  </a:lnTo>
                  <a:cubicBezTo>
                    <a:pt x="378410" y="496958"/>
                    <a:pt x="496958" y="378410"/>
                    <a:pt x="646604" y="364701"/>
                  </a:cubicBezTo>
                  <a:close/>
                </a:path>
              </a:pathLst>
            </a:custGeom>
            <a:solidFill>
              <a:schemeClr val="accent1"/>
            </a:solidFill>
            <a:ln w="9525" cap="flat">
              <a:noFill/>
              <a:prstDash val="solid"/>
              <a:miter/>
            </a:ln>
          </p:spPr>
          <p:txBody>
            <a:bodyPr rtlCol="0" anchor="ctr"/>
            <a:lstStyle/>
            <a:p>
              <a:endParaRPr lang="es-MX" sz="900"/>
            </a:p>
          </p:txBody>
        </p:sp>
        <p:sp>
          <p:nvSpPr>
            <p:cNvPr id="9" name="Forma libre 44">
              <a:extLst>
                <a:ext uri="{FF2B5EF4-FFF2-40B4-BE49-F238E27FC236}">
                  <a16:creationId xmlns:a16="http://schemas.microsoft.com/office/drawing/2014/main" id="{4394FAB0-AB52-3BB3-ACCF-527F8E557D87}"/>
                </a:ext>
              </a:extLst>
            </p:cNvPr>
            <p:cNvSpPr/>
            <p:nvPr/>
          </p:nvSpPr>
          <p:spPr>
            <a:xfrm>
              <a:off x="12534346" y="16427682"/>
              <a:ext cx="3833621" cy="3833622"/>
            </a:xfrm>
            <a:custGeom>
              <a:avLst/>
              <a:gdLst>
                <a:gd name="connsiteX0" fmla="*/ 364700 w 651949"/>
                <a:gd name="connsiteY0" fmla="*/ 9779 h 651949"/>
                <a:gd name="connsiteX1" fmla="*/ 9779 w 651949"/>
                <a:gd name="connsiteY1" fmla="*/ 9779 h 651949"/>
                <a:gd name="connsiteX2" fmla="*/ 646864 w 651949"/>
                <a:gd name="connsiteY2" fmla="*/ 646604 h 651949"/>
                <a:gd name="connsiteX3" fmla="*/ 646864 w 651949"/>
                <a:gd name="connsiteY3" fmla="*/ 291682 h 651949"/>
                <a:gd name="connsiteX4" fmla="*/ 364961 w 651949"/>
                <a:gd name="connsiteY4" fmla="*/ 9779 h 65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49" h="651949">
                  <a:moveTo>
                    <a:pt x="364700" y="9779"/>
                  </a:moveTo>
                  <a:lnTo>
                    <a:pt x="9779" y="9779"/>
                  </a:lnTo>
                  <a:cubicBezTo>
                    <a:pt x="10139" y="361440"/>
                    <a:pt x="295203" y="646388"/>
                    <a:pt x="646864" y="646604"/>
                  </a:cubicBezTo>
                  <a:lnTo>
                    <a:pt x="646864" y="291682"/>
                  </a:lnTo>
                  <a:cubicBezTo>
                    <a:pt x="497219" y="277973"/>
                    <a:pt x="378670" y="159425"/>
                    <a:pt x="364961" y="9779"/>
                  </a:cubicBezTo>
                  <a:close/>
                </a:path>
              </a:pathLst>
            </a:custGeom>
            <a:solidFill>
              <a:schemeClr val="accent4"/>
            </a:solidFill>
            <a:ln w="9525" cap="flat">
              <a:noFill/>
              <a:prstDash val="solid"/>
              <a:miter/>
            </a:ln>
          </p:spPr>
          <p:txBody>
            <a:bodyPr rtlCol="0" anchor="ctr"/>
            <a:lstStyle/>
            <a:p>
              <a:endParaRPr lang="es-MX" sz="900"/>
            </a:p>
          </p:txBody>
        </p:sp>
        <p:sp>
          <p:nvSpPr>
            <p:cNvPr id="10" name="Forma libre 45">
              <a:extLst>
                <a:ext uri="{FF2B5EF4-FFF2-40B4-BE49-F238E27FC236}">
                  <a16:creationId xmlns:a16="http://schemas.microsoft.com/office/drawing/2014/main" id="{8E5CF361-84EC-A2B5-8802-32DCCCACFDB8}"/>
                </a:ext>
              </a:extLst>
            </p:cNvPr>
            <p:cNvSpPr/>
            <p:nvPr/>
          </p:nvSpPr>
          <p:spPr>
            <a:xfrm>
              <a:off x="16284839" y="16427682"/>
              <a:ext cx="3833621" cy="3833622"/>
            </a:xfrm>
            <a:custGeom>
              <a:avLst/>
              <a:gdLst>
                <a:gd name="connsiteX0" fmla="*/ 9779 w 651949"/>
                <a:gd name="connsiteY0" fmla="*/ 291682 h 651949"/>
                <a:gd name="connsiteX1" fmla="*/ 9779 w 651949"/>
                <a:gd name="connsiteY1" fmla="*/ 646604 h 651949"/>
                <a:gd name="connsiteX2" fmla="*/ 646604 w 651949"/>
                <a:gd name="connsiteY2" fmla="*/ 9779 h 651949"/>
                <a:gd name="connsiteX3" fmla="*/ 291682 w 651949"/>
                <a:gd name="connsiteY3" fmla="*/ 9779 h 651949"/>
                <a:gd name="connsiteX4" fmla="*/ 9779 w 651949"/>
                <a:gd name="connsiteY4" fmla="*/ 291682 h 65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49" h="651949">
                  <a:moveTo>
                    <a:pt x="9779" y="291682"/>
                  </a:moveTo>
                  <a:lnTo>
                    <a:pt x="9779" y="646604"/>
                  </a:lnTo>
                  <a:cubicBezTo>
                    <a:pt x="361309" y="646173"/>
                    <a:pt x="646173" y="361309"/>
                    <a:pt x="646604" y="9779"/>
                  </a:cubicBezTo>
                  <a:lnTo>
                    <a:pt x="291682" y="9779"/>
                  </a:lnTo>
                  <a:cubicBezTo>
                    <a:pt x="278125" y="159495"/>
                    <a:pt x="159495" y="278125"/>
                    <a:pt x="9779" y="291682"/>
                  </a:cubicBezTo>
                  <a:close/>
                </a:path>
              </a:pathLst>
            </a:custGeom>
            <a:solidFill>
              <a:schemeClr val="accent3"/>
            </a:solidFill>
            <a:ln w="9525" cap="flat">
              <a:noFill/>
              <a:prstDash val="solid"/>
              <a:miter/>
            </a:ln>
          </p:spPr>
          <p:txBody>
            <a:bodyPr rtlCol="0" anchor="ctr"/>
            <a:lstStyle/>
            <a:p>
              <a:endParaRPr lang="es-MX" sz="900"/>
            </a:p>
          </p:txBody>
        </p:sp>
        <p:sp>
          <p:nvSpPr>
            <p:cNvPr id="11" name="Forma libre 46">
              <a:extLst>
                <a:ext uri="{FF2B5EF4-FFF2-40B4-BE49-F238E27FC236}">
                  <a16:creationId xmlns:a16="http://schemas.microsoft.com/office/drawing/2014/main" id="{2ADC3C02-267D-4184-F49A-CE18F072B325}"/>
                </a:ext>
              </a:extLst>
            </p:cNvPr>
            <p:cNvSpPr/>
            <p:nvPr/>
          </p:nvSpPr>
          <p:spPr>
            <a:xfrm>
              <a:off x="16276528" y="12693810"/>
              <a:ext cx="3833621" cy="3833622"/>
            </a:xfrm>
            <a:custGeom>
              <a:avLst/>
              <a:gdLst>
                <a:gd name="connsiteX0" fmla="*/ 291682 w 651949"/>
                <a:gd name="connsiteY0" fmla="*/ 646604 h 651949"/>
                <a:gd name="connsiteX1" fmla="*/ 646734 w 651949"/>
                <a:gd name="connsiteY1" fmla="*/ 646604 h 651949"/>
                <a:gd name="connsiteX2" fmla="*/ 9779 w 651949"/>
                <a:gd name="connsiteY2" fmla="*/ 9779 h 651949"/>
                <a:gd name="connsiteX3" fmla="*/ 9779 w 651949"/>
                <a:gd name="connsiteY3" fmla="*/ 364701 h 651949"/>
                <a:gd name="connsiteX4" fmla="*/ 291552 w 651949"/>
                <a:gd name="connsiteY4" fmla="*/ 646604 h 65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49" h="651949">
                  <a:moveTo>
                    <a:pt x="291682" y="646604"/>
                  </a:moveTo>
                  <a:lnTo>
                    <a:pt x="646734" y="646604"/>
                  </a:lnTo>
                  <a:cubicBezTo>
                    <a:pt x="646303" y="295023"/>
                    <a:pt x="361360" y="10138"/>
                    <a:pt x="9779" y="9779"/>
                  </a:cubicBezTo>
                  <a:lnTo>
                    <a:pt x="9779" y="364701"/>
                  </a:lnTo>
                  <a:cubicBezTo>
                    <a:pt x="159421" y="378368"/>
                    <a:pt x="277954" y="496956"/>
                    <a:pt x="291552" y="646604"/>
                  </a:cubicBezTo>
                  <a:close/>
                </a:path>
              </a:pathLst>
            </a:custGeom>
            <a:solidFill>
              <a:schemeClr val="accent2"/>
            </a:solidFill>
            <a:ln w="9525" cap="flat">
              <a:noFill/>
              <a:prstDash val="solid"/>
              <a:miter/>
            </a:ln>
          </p:spPr>
          <p:txBody>
            <a:bodyPr rtlCol="0" anchor="ctr"/>
            <a:lstStyle/>
            <a:p>
              <a:endParaRPr lang="es-MX" sz="900"/>
            </a:p>
          </p:txBody>
        </p:sp>
      </p:grpSp>
      <p:sp>
        <p:nvSpPr>
          <p:cNvPr id="12" name="Oval 11">
            <a:extLst>
              <a:ext uri="{FF2B5EF4-FFF2-40B4-BE49-F238E27FC236}">
                <a16:creationId xmlns:a16="http://schemas.microsoft.com/office/drawing/2014/main" id="{9AD9F2C1-B256-B470-CF79-CC138715F470}"/>
              </a:ext>
            </a:extLst>
          </p:cNvPr>
          <p:cNvSpPr/>
          <p:nvPr/>
        </p:nvSpPr>
        <p:spPr>
          <a:xfrm>
            <a:off x="5181600" y="2951839"/>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CuadroTexto 395">
            <a:extLst>
              <a:ext uri="{FF2B5EF4-FFF2-40B4-BE49-F238E27FC236}">
                <a16:creationId xmlns:a16="http://schemas.microsoft.com/office/drawing/2014/main" id="{C5BDF051-72BD-B4B9-AC73-D5AED832E3FD}"/>
              </a:ext>
            </a:extLst>
          </p:cNvPr>
          <p:cNvSpPr txBox="1"/>
          <p:nvPr/>
        </p:nvSpPr>
        <p:spPr>
          <a:xfrm>
            <a:off x="7902851" y="2158300"/>
            <a:ext cx="2448191" cy="1569660"/>
          </a:xfrm>
          <a:prstGeom prst="rect">
            <a:avLst/>
          </a:prstGeom>
          <a:noFill/>
        </p:spPr>
        <p:txBody>
          <a:bodyPr wrap="square" rtlCol="0">
            <a:spAutoFit/>
          </a:bodyPr>
          <a:lstStyle/>
          <a:p>
            <a:pPr algn="r"/>
            <a:r>
              <a:rPr lang="en-US" sz="1600" dirty="0">
                <a:solidFill>
                  <a:schemeClr val="tx2"/>
                </a:solidFill>
                <a:latin typeface="Poppins Medium" pitchFamily="2" charset="77"/>
                <a:ea typeface="Lato Semibold" panose="020F0502020204030203" pitchFamily="34" charset="0"/>
                <a:cs typeface="Poppins Medium" pitchFamily="2" charset="77"/>
              </a:rPr>
              <a:t>Become aware of your thoughts,  feelings and beliefs about the situation and learn to apply </a:t>
            </a:r>
            <a:r>
              <a:rPr lang="en-US" sz="1600" b="1" dirty="0">
                <a:solidFill>
                  <a:schemeClr val="tx2"/>
                </a:solidFill>
                <a:latin typeface="Poppins Medium" pitchFamily="2" charset="77"/>
                <a:ea typeface="Lato Semibold" panose="020F0502020204030203" pitchFamily="34" charset="0"/>
                <a:cs typeface="Poppins Medium" pitchFamily="2" charset="77"/>
              </a:rPr>
              <a:t>Helpful Thinking.</a:t>
            </a:r>
          </a:p>
        </p:txBody>
      </p:sp>
      <p:sp>
        <p:nvSpPr>
          <p:cNvPr id="14" name="CuadroTexto 395">
            <a:extLst>
              <a:ext uri="{FF2B5EF4-FFF2-40B4-BE49-F238E27FC236}">
                <a16:creationId xmlns:a16="http://schemas.microsoft.com/office/drawing/2014/main" id="{FFEC2F7F-CE40-94BB-A05D-B42E79C74CF7}"/>
              </a:ext>
            </a:extLst>
          </p:cNvPr>
          <p:cNvSpPr txBox="1"/>
          <p:nvPr/>
        </p:nvSpPr>
        <p:spPr>
          <a:xfrm flipH="1">
            <a:off x="1840957" y="2253752"/>
            <a:ext cx="2495515" cy="1077218"/>
          </a:xfrm>
          <a:prstGeom prst="rect">
            <a:avLst/>
          </a:prstGeom>
          <a:noFill/>
        </p:spPr>
        <p:txBody>
          <a:bodyPr wrap="square" rtlCol="0">
            <a:spAutoFit/>
          </a:bodyPr>
          <a:lstStyle/>
          <a:p>
            <a:r>
              <a:rPr lang="en-US" sz="1600" dirty="0">
                <a:solidFill>
                  <a:schemeClr val="tx2"/>
                </a:solidFill>
                <a:latin typeface="Poppins Medium" pitchFamily="2" charset="77"/>
                <a:ea typeface="Lato Semibold" panose="020F0502020204030203" pitchFamily="34" charset="0"/>
                <a:cs typeface="Poppins Medium" pitchFamily="2" charset="77"/>
              </a:rPr>
              <a:t>Recognize </a:t>
            </a:r>
            <a:r>
              <a:rPr lang="en-US" sz="1600" b="1" dirty="0">
                <a:solidFill>
                  <a:schemeClr val="tx2"/>
                </a:solidFill>
                <a:latin typeface="Poppins Medium" pitchFamily="2" charset="77"/>
                <a:ea typeface="Lato Semibold" panose="020F0502020204030203" pitchFamily="34" charset="0"/>
                <a:cs typeface="Poppins Medium" pitchFamily="2" charset="77"/>
              </a:rPr>
              <a:t>high-risk situations</a:t>
            </a:r>
            <a:r>
              <a:rPr lang="en-US" sz="1600" dirty="0">
                <a:solidFill>
                  <a:schemeClr val="tx2"/>
                </a:solidFill>
                <a:latin typeface="Poppins Medium" pitchFamily="2" charset="77"/>
                <a:ea typeface="Lato Semibold" panose="020F0502020204030203" pitchFamily="34" charset="0"/>
                <a:cs typeface="Poppins Medium" pitchFamily="2" charset="77"/>
              </a:rPr>
              <a:t> and your reactions to them. Utilize self-monitoring.</a:t>
            </a:r>
          </a:p>
        </p:txBody>
      </p:sp>
      <p:sp>
        <p:nvSpPr>
          <p:cNvPr id="16" name="CuadroTexto 395">
            <a:extLst>
              <a:ext uri="{FF2B5EF4-FFF2-40B4-BE49-F238E27FC236}">
                <a16:creationId xmlns:a16="http://schemas.microsoft.com/office/drawing/2014/main" id="{AB98AAAD-80F8-49DC-20EF-2B613A390579}"/>
              </a:ext>
            </a:extLst>
          </p:cNvPr>
          <p:cNvSpPr txBox="1"/>
          <p:nvPr/>
        </p:nvSpPr>
        <p:spPr>
          <a:xfrm>
            <a:off x="1990689" y="3850582"/>
            <a:ext cx="2448191" cy="1569660"/>
          </a:xfrm>
          <a:prstGeom prst="rect">
            <a:avLst/>
          </a:prstGeom>
          <a:noFill/>
        </p:spPr>
        <p:txBody>
          <a:bodyPr wrap="square" rtlCol="0">
            <a:spAutoFit/>
          </a:bodyPr>
          <a:lstStyle/>
          <a:p>
            <a:r>
              <a:rPr lang="en-US" sz="1600" b="1" dirty="0">
                <a:solidFill>
                  <a:schemeClr val="tx2"/>
                </a:solidFill>
                <a:latin typeface="Poppins Medium" pitchFamily="2" charset="77"/>
                <a:ea typeface="Lato Semibold" panose="020F0502020204030203" pitchFamily="34" charset="0"/>
                <a:cs typeface="Poppins Medium" pitchFamily="2" charset="77"/>
              </a:rPr>
              <a:t>Have a plan </a:t>
            </a:r>
            <a:r>
              <a:rPr lang="en-US" sz="1600" dirty="0">
                <a:solidFill>
                  <a:schemeClr val="tx2"/>
                </a:solidFill>
                <a:latin typeface="Poppins Medium" pitchFamily="2" charset="77"/>
                <a:ea typeface="Lato Semibold" panose="020F0502020204030203" pitchFamily="34" charset="0"/>
                <a:cs typeface="Poppins Medium" pitchFamily="2" charset="77"/>
              </a:rPr>
              <a:t>– in advance- to escape or leave  the situation if you are aware your coping may not be adequate.</a:t>
            </a:r>
          </a:p>
        </p:txBody>
      </p:sp>
      <p:sp>
        <p:nvSpPr>
          <p:cNvPr id="18" name="CuadroTexto 395">
            <a:extLst>
              <a:ext uri="{FF2B5EF4-FFF2-40B4-BE49-F238E27FC236}">
                <a16:creationId xmlns:a16="http://schemas.microsoft.com/office/drawing/2014/main" id="{B4C0012A-D653-D5A1-C5B5-2DA75E036574}"/>
              </a:ext>
            </a:extLst>
          </p:cNvPr>
          <p:cNvSpPr txBox="1"/>
          <p:nvPr/>
        </p:nvSpPr>
        <p:spPr>
          <a:xfrm flipH="1">
            <a:off x="7901017" y="4020627"/>
            <a:ext cx="2448191" cy="1323439"/>
          </a:xfrm>
          <a:prstGeom prst="rect">
            <a:avLst/>
          </a:prstGeom>
          <a:noFill/>
        </p:spPr>
        <p:txBody>
          <a:bodyPr wrap="square" rtlCol="0">
            <a:spAutoFit/>
          </a:bodyPr>
          <a:lstStyle/>
          <a:p>
            <a:pPr algn="r"/>
            <a:r>
              <a:rPr lang="en-US" sz="1600" b="1" dirty="0">
                <a:solidFill>
                  <a:schemeClr val="tx2"/>
                </a:solidFill>
                <a:latin typeface="Poppins Medium" pitchFamily="2" charset="77"/>
                <a:ea typeface="Lato Semibold" panose="020F0502020204030203" pitchFamily="34" charset="0"/>
                <a:cs typeface="Poppins Medium" pitchFamily="2" charset="77"/>
              </a:rPr>
              <a:t>Implement effective coping strategies </a:t>
            </a:r>
            <a:r>
              <a:rPr lang="en-US" sz="1600" dirty="0">
                <a:solidFill>
                  <a:schemeClr val="tx2"/>
                </a:solidFill>
                <a:latin typeface="Poppins Medium" pitchFamily="2" charset="77"/>
                <a:ea typeface="Lato Semibold" panose="020F0502020204030203" pitchFamily="34" charset="0"/>
                <a:cs typeface="Poppins Medium" pitchFamily="2" charset="77"/>
              </a:rPr>
              <a:t>that you have learned and practiced ahead of time.</a:t>
            </a:r>
          </a:p>
        </p:txBody>
      </p:sp>
      <p:grpSp>
        <p:nvGrpSpPr>
          <p:cNvPr id="19" name="Group 18">
            <a:extLst>
              <a:ext uri="{FF2B5EF4-FFF2-40B4-BE49-F238E27FC236}">
                <a16:creationId xmlns:a16="http://schemas.microsoft.com/office/drawing/2014/main" id="{DFCE6361-A7AD-6AE8-489A-3F74202DC3B0}"/>
              </a:ext>
            </a:extLst>
          </p:cNvPr>
          <p:cNvGrpSpPr/>
          <p:nvPr/>
        </p:nvGrpSpPr>
        <p:grpSpPr>
          <a:xfrm>
            <a:off x="769020" y="2490985"/>
            <a:ext cx="1252855" cy="914400"/>
            <a:chOff x="7808596" y="7109355"/>
            <a:chExt cx="2505710" cy="1828800"/>
          </a:xfrm>
        </p:grpSpPr>
        <p:sp>
          <p:nvSpPr>
            <p:cNvPr id="20" name="Oval 19">
              <a:extLst>
                <a:ext uri="{FF2B5EF4-FFF2-40B4-BE49-F238E27FC236}">
                  <a16:creationId xmlns:a16="http://schemas.microsoft.com/office/drawing/2014/main" id="{5108DB73-1730-B11E-7F0C-F1F5B3AB4BE9}"/>
                </a:ext>
              </a:extLst>
            </p:cNvPr>
            <p:cNvSpPr/>
            <p:nvPr/>
          </p:nvSpPr>
          <p:spPr>
            <a:xfrm>
              <a:off x="8147051" y="7109355"/>
              <a:ext cx="1828800"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CuadroTexto 395">
              <a:extLst>
                <a:ext uri="{FF2B5EF4-FFF2-40B4-BE49-F238E27FC236}">
                  <a16:creationId xmlns:a16="http://schemas.microsoft.com/office/drawing/2014/main" id="{20D91185-4584-C599-A9CC-D61C8922F503}"/>
                </a:ext>
              </a:extLst>
            </p:cNvPr>
            <p:cNvSpPr txBox="1"/>
            <p:nvPr/>
          </p:nvSpPr>
          <p:spPr>
            <a:xfrm>
              <a:off x="7808596" y="7668843"/>
              <a:ext cx="2505710" cy="861774"/>
            </a:xfrm>
            <a:prstGeom prst="rect">
              <a:avLst/>
            </a:prstGeom>
            <a:noFill/>
          </p:spPr>
          <p:txBody>
            <a:bodyPr wrap="square" rtlCol="0">
              <a:spAutoFit/>
            </a:bodyPr>
            <a:lstStyle/>
            <a:p>
              <a:pPr algn="ctr"/>
              <a:r>
                <a:rPr lang="en-US" sz="2200" dirty="0">
                  <a:solidFill>
                    <a:schemeClr val="bg1"/>
                  </a:solidFill>
                  <a:latin typeface="Poppins Medium" pitchFamily="2" charset="77"/>
                  <a:ea typeface="Lato Semibold" panose="020F0502020204030203" pitchFamily="34" charset="0"/>
                  <a:cs typeface="Poppins Medium" pitchFamily="2" charset="77"/>
                </a:rPr>
                <a:t>1</a:t>
              </a:r>
            </a:p>
          </p:txBody>
        </p:sp>
      </p:grpSp>
      <p:grpSp>
        <p:nvGrpSpPr>
          <p:cNvPr id="22" name="Group 21">
            <a:extLst>
              <a:ext uri="{FF2B5EF4-FFF2-40B4-BE49-F238E27FC236}">
                <a16:creationId xmlns:a16="http://schemas.microsoft.com/office/drawing/2014/main" id="{E5A83CC4-B73A-EE65-94BA-4CA91E4D5DA2}"/>
              </a:ext>
            </a:extLst>
          </p:cNvPr>
          <p:cNvGrpSpPr/>
          <p:nvPr/>
        </p:nvGrpSpPr>
        <p:grpSpPr>
          <a:xfrm>
            <a:off x="10180810" y="2490985"/>
            <a:ext cx="1252855" cy="914400"/>
            <a:chOff x="7808596" y="7109355"/>
            <a:chExt cx="2505710" cy="1828800"/>
          </a:xfrm>
        </p:grpSpPr>
        <p:sp>
          <p:nvSpPr>
            <p:cNvPr id="23" name="Oval 22">
              <a:extLst>
                <a:ext uri="{FF2B5EF4-FFF2-40B4-BE49-F238E27FC236}">
                  <a16:creationId xmlns:a16="http://schemas.microsoft.com/office/drawing/2014/main" id="{9C68D5FF-0437-36F6-026B-A4C8367A2D2F}"/>
                </a:ext>
              </a:extLst>
            </p:cNvPr>
            <p:cNvSpPr/>
            <p:nvPr/>
          </p:nvSpPr>
          <p:spPr>
            <a:xfrm>
              <a:off x="8147051" y="7109355"/>
              <a:ext cx="182880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CuadroTexto 395">
              <a:extLst>
                <a:ext uri="{FF2B5EF4-FFF2-40B4-BE49-F238E27FC236}">
                  <a16:creationId xmlns:a16="http://schemas.microsoft.com/office/drawing/2014/main" id="{FF284C9B-9F18-BDE5-0302-831E5E2B8603}"/>
                </a:ext>
              </a:extLst>
            </p:cNvPr>
            <p:cNvSpPr txBox="1"/>
            <p:nvPr/>
          </p:nvSpPr>
          <p:spPr>
            <a:xfrm>
              <a:off x="7808596" y="7668843"/>
              <a:ext cx="2505710" cy="861774"/>
            </a:xfrm>
            <a:prstGeom prst="rect">
              <a:avLst/>
            </a:prstGeom>
            <a:noFill/>
          </p:spPr>
          <p:txBody>
            <a:bodyPr wrap="square" rtlCol="0">
              <a:spAutoFit/>
            </a:bodyPr>
            <a:lstStyle/>
            <a:p>
              <a:pPr algn="ctr"/>
              <a:r>
                <a:rPr lang="en-US" sz="2200" dirty="0">
                  <a:solidFill>
                    <a:schemeClr val="bg1"/>
                  </a:solidFill>
                  <a:latin typeface="Poppins Medium" pitchFamily="2" charset="77"/>
                  <a:ea typeface="Lato Semibold" panose="020F0502020204030203" pitchFamily="34" charset="0"/>
                  <a:cs typeface="Poppins Medium" pitchFamily="2" charset="77"/>
                </a:rPr>
                <a:t>2</a:t>
              </a:r>
            </a:p>
          </p:txBody>
        </p:sp>
      </p:grpSp>
      <p:grpSp>
        <p:nvGrpSpPr>
          <p:cNvPr id="25" name="Group 24">
            <a:extLst>
              <a:ext uri="{FF2B5EF4-FFF2-40B4-BE49-F238E27FC236}">
                <a16:creationId xmlns:a16="http://schemas.microsoft.com/office/drawing/2014/main" id="{51611C94-2A06-B8A6-FAC0-801AC157180A}"/>
              </a:ext>
            </a:extLst>
          </p:cNvPr>
          <p:cNvGrpSpPr/>
          <p:nvPr/>
        </p:nvGrpSpPr>
        <p:grpSpPr>
          <a:xfrm>
            <a:off x="769020" y="4304545"/>
            <a:ext cx="1252855" cy="914400"/>
            <a:chOff x="7808596" y="7109355"/>
            <a:chExt cx="2505710" cy="1828800"/>
          </a:xfrm>
        </p:grpSpPr>
        <p:sp>
          <p:nvSpPr>
            <p:cNvPr id="26" name="Oval 25">
              <a:extLst>
                <a:ext uri="{FF2B5EF4-FFF2-40B4-BE49-F238E27FC236}">
                  <a16:creationId xmlns:a16="http://schemas.microsoft.com/office/drawing/2014/main" id="{6042519F-1986-AC58-5D1D-BFB5A89FB4D3}"/>
                </a:ext>
              </a:extLst>
            </p:cNvPr>
            <p:cNvSpPr/>
            <p:nvPr/>
          </p:nvSpPr>
          <p:spPr>
            <a:xfrm>
              <a:off x="8147051" y="7109355"/>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CuadroTexto 395">
              <a:extLst>
                <a:ext uri="{FF2B5EF4-FFF2-40B4-BE49-F238E27FC236}">
                  <a16:creationId xmlns:a16="http://schemas.microsoft.com/office/drawing/2014/main" id="{4D97005B-D318-1208-2A01-82B14AA66CA6}"/>
                </a:ext>
              </a:extLst>
            </p:cNvPr>
            <p:cNvSpPr txBox="1"/>
            <p:nvPr/>
          </p:nvSpPr>
          <p:spPr>
            <a:xfrm>
              <a:off x="7808596" y="7668843"/>
              <a:ext cx="2505710" cy="861774"/>
            </a:xfrm>
            <a:prstGeom prst="rect">
              <a:avLst/>
            </a:prstGeom>
            <a:noFill/>
          </p:spPr>
          <p:txBody>
            <a:bodyPr wrap="square" rtlCol="0">
              <a:spAutoFit/>
            </a:bodyPr>
            <a:lstStyle/>
            <a:p>
              <a:pPr algn="ctr"/>
              <a:r>
                <a:rPr lang="en-US" sz="2200" dirty="0">
                  <a:solidFill>
                    <a:schemeClr val="bg1"/>
                  </a:solidFill>
                  <a:latin typeface="Poppins Medium" pitchFamily="2" charset="77"/>
                  <a:ea typeface="Lato Semibold" panose="020F0502020204030203" pitchFamily="34" charset="0"/>
                  <a:cs typeface="Poppins Medium" pitchFamily="2" charset="77"/>
                </a:rPr>
                <a:t>4</a:t>
              </a:r>
            </a:p>
          </p:txBody>
        </p:sp>
      </p:grpSp>
      <p:grpSp>
        <p:nvGrpSpPr>
          <p:cNvPr id="28" name="Group 27">
            <a:extLst>
              <a:ext uri="{FF2B5EF4-FFF2-40B4-BE49-F238E27FC236}">
                <a16:creationId xmlns:a16="http://schemas.microsoft.com/office/drawing/2014/main" id="{456BF8BB-277A-1C80-D7FC-A9ACA169EE2B}"/>
              </a:ext>
            </a:extLst>
          </p:cNvPr>
          <p:cNvGrpSpPr/>
          <p:nvPr/>
        </p:nvGrpSpPr>
        <p:grpSpPr>
          <a:xfrm>
            <a:off x="10180810" y="4304545"/>
            <a:ext cx="1252855" cy="914400"/>
            <a:chOff x="7808596" y="7109355"/>
            <a:chExt cx="2505710" cy="1828800"/>
          </a:xfrm>
        </p:grpSpPr>
        <p:sp>
          <p:nvSpPr>
            <p:cNvPr id="29" name="Oval 28">
              <a:extLst>
                <a:ext uri="{FF2B5EF4-FFF2-40B4-BE49-F238E27FC236}">
                  <a16:creationId xmlns:a16="http://schemas.microsoft.com/office/drawing/2014/main" id="{BD7D72FB-B992-00AC-A121-F6026C0FE71D}"/>
                </a:ext>
              </a:extLst>
            </p:cNvPr>
            <p:cNvSpPr/>
            <p:nvPr/>
          </p:nvSpPr>
          <p:spPr>
            <a:xfrm>
              <a:off x="8147051" y="7109355"/>
              <a:ext cx="1828800" cy="1828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CuadroTexto 395">
              <a:extLst>
                <a:ext uri="{FF2B5EF4-FFF2-40B4-BE49-F238E27FC236}">
                  <a16:creationId xmlns:a16="http://schemas.microsoft.com/office/drawing/2014/main" id="{5C35FFC6-B2F4-90C3-7FAF-1207482987E4}"/>
                </a:ext>
              </a:extLst>
            </p:cNvPr>
            <p:cNvSpPr txBox="1"/>
            <p:nvPr/>
          </p:nvSpPr>
          <p:spPr>
            <a:xfrm>
              <a:off x="7808596" y="7668843"/>
              <a:ext cx="2505710" cy="861774"/>
            </a:xfrm>
            <a:prstGeom prst="rect">
              <a:avLst/>
            </a:prstGeom>
            <a:noFill/>
          </p:spPr>
          <p:txBody>
            <a:bodyPr wrap="square" rtlCol="0">
              <a:spAutoFit/>
            </a:bodyPr>
            <a:lstStyle/>
            <a:p>
              <a:pPr algn="ctr"/>
              <a:r>
                <a:rPr lang="en-US" sz="2200" dirty="0">
                  <a:solidFill>
                    <a:schemeClr val="bg1"/>
                  </a:solidFill>
                  <a:latin typeface="Poppins Medium" pitchFamily="2" charset="77"/>
                  <a:ea typeface="Lato Semibold" panose="020F0502020204030203" pitchFamily="34" charset="0"/>
                  <a:cs typeface="Poppins Medium" pitchFamily="2" charset="77"/>
                </a:rPr>
                <a:t>3</a:t>
              </a:r>
            </a:p>
          </p:txBody>
        </p:sp>
      </p:grpSp>
      <p:grpSp>
        <p:nvGrpSpPr>
          <p:cNvPr id="31" name="Gráfico 282">
            <a:extLst>
              <a:ext uri="{FF2B5EF4-FFF2-40B4-BE49-F238E27FC236}">
                <a16:creationId xmlns:a16="http://schemas.microsoft.com/office/drawing/2014/main" id="{7FA4A4C8-2344-534D-25AD-2FE8D7D07CA4}"/>
              </a:ext>
            </a:extLst>
          </p:cNvPr>
          <p:cNvGrpSpPr/>
          <p:nvPr/>
        </p:nvGrpSpPr>
        <p:grpSpPr>
          <a:xfrm>
            <a:off x="6900750" y="2837991"/>
            <a:ext cx="382329" cy="382329"/>
            <a:chOff x="564780" y="239858"/>
            <a:chExt cx="597977" cy="597977"/>
          </a:xfrm>
          <a:solidFill>
            <a:schemeClr val="bg1"/>
          </a:solidFill>
        </p:grpSpPr>
        <p:sp>
          <p:nvSpPr>
            <p:cNvPr id="32" name="Forma libre 285">
              <a:extLst>
                <a:ext uri="{FF2B5EF4-FFF2-40B4-BE49-F238E27FC236}">
                  <a16:creationId xmlns:a16="http://schemas.microsoft.com/office/drawing/2014/main" id="{3DA3EDA5-C38C-E76E-5CD6-893249E7E095}"/>
                </a:ext>
              </a:extLst>
            </p:cNvPr>
            <p:cNvSpPr/>
            <p:nvPr/>
          </p:nvSpPr>
          <p:spPr>
            <a:xfrm>
              <a:off x="563824" y="238902"/>
              <a:ext cx="517652" cy="517652"/>
            </a:xfrm>
            <a:custGeom>
              <a:avLst/>
              <a:gdLst>
                <a:gd name="connsiteX0" fmla="*/ 245812 w 517651"/>
                <a:gd name="connsiteY0" fmla="*/ 436157 h 517651"/>
                <a:gd name="connsiteX1" fmla="*/ 436254 w 517651"/>
                <a:gd name="connsiteY1" fmla="*/ 245757 h 517651"/>
                <a:gd name="connsiteX2" fmla="*/ 498982 w 517651"/>
                <a:gd name="connsiteY2" fmla="*/ 256568 h 517651"/>
                <a:gd name="connsiteX3" fmla="*/ 503472 w 517651"/>
                <a:gd name="connsiteY3" fmla="*/ 257325 h 517651"/>
                <a:gd name="connsiteX4" fmla="*/ 504004 w 517651"/>
                <a:gd name="connsiteY4" fmla="*/ 257325 h 517651"/>
                <a:gd name="connsiteX5" fmla="*/ 517607 w 517651"/>
                <a:gd name="connsiteY5" fmla="*/ 243725 h 517651"/>
                <a:gd name="connsiteX6" fmla="*/ 516783 w 517651"/>
                <a:gd name="connsiteY6" fmla="*/ 238997 h 517651"/>
                <a:gd name="connsiteX7" fmla="*/ 259415 w 517651"/>
                <a:gd name="connsiteY7" fmla="*/ 956 h 517651"/>
                <a:gd name="connsiteX8" fmla="*/ 956 w 517651"/>
                <a:gd name="connsiteY8" fmla="*/ 259358 h 517651"/>
                <a:gd name="connsiteX9" fmla="*/ 242915 w 517651"/>
                <a:gd name="connsiteY9" fmla="*/ 516948 h 517651"/>
                <a:gd name="connsiteX10" fmla="*/ 243766 w 517651"/>
                <a:gd name="connsiteY10" fmla="*/ 516975 h 517651"/>
                <a:gd name="connsiteX11" fmla="*/ 254606 w 517651"/>
                <a:gd name="connsiteY11" fmla="*/ 511595 h 517651"/>
                <a:gd name="connsiteX12" fmla="*/ 256598 w 517651"/>
                <a:gd name="connsiteY12" fmla="*/ 498899 h 517651"/>
                <a:gd name="connsiteX13" fmla="*/ 245812 w 517651"/>
                <a:gd name="connsiteY13" fmla="*/ 436157 h 517651"/>
                <a:gd name="connsiteX14" fmla="*/ 187372 w 517651"/>
                <a:gd name="connsiteY14" fmla="*/ 350573 h 517651"/>
                <a:gd name="connsiteX15" fmla="*/ 177756 w 517651"/>
                <a:gd name="connsiteY15" fmla="*/ 354557 h 517651"/>
                <a:gd name="connsiteX16" fmla="*/ 168140 w 517651"/>
                <a:gd name="connsiteY16" fmla="*/ 350573 h 517651"/>
                <a:gd name="connsiteX17" fmla="*/ 168140 w 517651"/>
                <a:gd name="connsiteY17" fmla="*/ 331342 h 517651"/>
                <a:gd name="connsiteX18" fmla="*/ 245757 w 517651"/>
                <a:gd name="connsiteY18" fmla="*/ 253726 h 517651"/>
                <a:gd name="connsiteX19" fmla="*/ 245757 w 517651"/>
                <a:gd name="connsiteY19" fmla="*/ 96157 h 517651"/>
                <a:gd name="connsiteX20" fmla="*/ 259358 w 517651"/>
                <a:gd name="connsiteY20" fmla="*/ 82557 h 517651"/>
                <a:gd name="connsiteX21" fmla="*/ 272958 w 517651"/>
                <a:gd name="connsiteY21" fmla="*/ 96157 h 517651"/>
                <a:gd name="connsiteX22" fmla="*/ 272958 w 517651"/>
                <a:gd name="connsiteY22" fmla="*/ 259358 h 517651"/>
                <a:gd name="connsiteX23" fmla="*/ 268974 w 517651"/>
                <a:gd name="connsiteY23" fmla="*/ 268974 h 517651"/>
                <a:gd name="connsiteX24" fmla="*/ 187372 w 517651"/>
                <a:gd name="connsiteY24" fmla="*/ 350573 h 5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7651" h="517651">
                  <a:moveTo>
                    <a:pt x="245812" y="436157"/>
                  </a:moveTo>
                  <a:cubicBezTo>
                    <a:pt x="245812" y="331170"/>
                    <a:pt x="331255" y="245757"/>
                    <a:pt x="436254" y="245757"/>
                  </a:cubicBezTo>
                  <a:cubicBezTo>
                    <a:pt x="457349" y="245757"/>
                    <a:pt x="478445" y="249396"/>
                    <a:pt x="498982" y="256568"/>
                  </a:cubicBezTo>
                  <a:cubicBezTo>
                    <a:pt x="500443" y="257073"/>
                    <a:pt x="501958" y="257325"/>
                    <a:pt x="503472" y="257325"/>
                  </a:cubicBezTo>
                  <a:cubicBezTo>
                    <a:pt x="503685" y="257338"/>
                    <a:pt x="503871" y="257325"/>
                    <a:pt x="504004" y="257325"/>
                  </a:cubicBezTo>
                  <a:cubicBezTo>
                    <a:pt x="511523" y="257325"/>
                    <a:pt x="517607" y="251242"/>
                    <a:pt x="517607" y="243725"/>
                  </a:cubicBezTo>
                  <a:cubicBezTo>
                    <a:pt x="517607" y="242065"/>
                    <a:pt x="517315" y="240471"/>
                    <a:pt x="516783" y="238997"/>
                  </a:cubicBezTo>
                  <a:cubicBezTo>
                    <a:pt x="506289" y="105201"/>
                    <a:pt x="393984" y="956"/>
                    <a:pt x="259415" y="956"/>
                  </a:cubicBezTo>
                  <a:cubicBezTo>
                    <a:pt x="116901" y="956"/>
                    <a:pt x="956" y="116876"/>
                    <a:pt x="956" y="259358"/>
                  </a:cubicBezTo>
                  <a:cubicBezTo>
                    <a:pt x="956" y="395212"/>
                    <a:pt x="107230" y="508356"/>
                    <a:pt x="242915" y="516948"/>
                  </a:cubicBezTo>
                  <a:cubicBezTo>
                    <a:pt x="243180" y="516961"/>
                    <a:pt x="243474" y="516975"/>
                    <a:pt x="243766" y="516975"/>
                  </a:cubicBezTo>
                  <a:cubicBezTo>
                    <a:pt x="248016" y="516975"/>
                    <a:pt x="252029" y="514996"/>
                    <a:pt x="254606" y="511595"/>
                  </a:cubicBezTo>
                  <a:cubicBezTo>
                    <a:pt x="257369" y="507969"/>
                    <a:pt x="258113" y="503202"/>
                    <a:pt x="256598" y="498899"/>
                  </a:cubicBezTo>
                  <a:cubicBezTo>
                    <a:pt x="249451" y="478379"/>
                    <a:pt x="245812" y="457261"/>
                    <a:pt x="245812" y="436157"/>
                  </a:cubicBezTo>
                  <a:close/>
                  <a:moveTo>
                    <a:pt x="187372" y="350573"/>
                  </a:moveTo>
                  <a:cubicBezTo>
                    <a:pt x="184716" y="353228"/>
                    <a:pt x="181235" y="354557"/>
                    <a:pt x="177756" y="354557"/>
                  </a:cubicBezTo>
                  <a:cubicBezTo>
                    <a:pt x="174277" y="354557"/>
                    <a:pt x="170797" y="353228"/>
                    <a:pt x="168140" y="350573"/>
                  </a:cubicBezTo>
                  <a:cubicBezTo>
                    <a:pt x="162827" y="345260"/>
                    <a:pt x="162827" y="336653"/>
                    <a:pt x="168140" y="331342"/>
                  </a:cubicBezTo>
                  <a:lnTo>
                    <a:pt x="245757" y="253726"/>
                  </a:lnTo>
                  <a:lnTo>
                    <a:pt x="245757" y="96157"/>
                  </a:lnTo>
                  <a:cubicBezTo>
                    <a:pt x="245757" y="88640"/>
                    <a:pt x="251840" y="82557"/>
                    <a:pt x="259358" y="82557"/>
                  </a:cubicBezTo>
                  <a:cubicBezTo>
                    <a:pt x="266875" y="82557"/>
                    <a:pt x="272958" y="88640"/>
                    <a:pt x="272958" y="96157"/>
                  </a:cubicBezTo>
                  <a:lnTo>
                    <a:pt x="272958" y="259358"/>
                  </a:lnTo>
                  <a:cubicBezTo>
                    <a:pt x="272958" y="262970"/>
                    <a:pt x="271524" y="266424"/>
                    <a:pt x="268974" y="268974"/>
                  </a:cubicBezTo>
                  <a:lnTo>
                    <a:pt x="187372" y="350573"/>
                  </a:lnTo>
                  <a:close/>
                </a:path>
              </a:pathLst>
            </a:custGeom>
            <a:grpFill/>
            <a:ln w="9525" cap="flat">
              <a:noFill/>
              <a:prstDash val="solid"/>
              <a:miter/>
            </a:ln>
          </p:spPr>
          <p:txBody>
            <a:bodyPr rtlCol="0" anchor="ctr"/>
            <a:lstStyle/>
            <a:p>
              <a:endParaRPr lang="es-MX" sz="900"/>
            </a:p>
          </p:txBody>
        </p:sp>
        <p:sp>
          <p:nvSpPr>
            <p:cNvPr id="33" name="Forma libre 286">
              <a:extLst>
                <a:ext uri="{FF2B5EF4-FFF2-40B4-BE49-F238E27FC236}">
                  <a16:creationId xmlns:a16="http://schemas.microsoft.com/office/drawing/2014/main" id="{9EE5D557-2FF8-C22B-D61A-BF264AD80A5B}"/>
                </a:ext>
              </a:extLst>
            </p:cNvPr>
            <p:cNvSpPr/>
            <p:nvPr/>
          </p:nvSpPr>
          <p:spPr>
            <a:xfrm>
              <a:off x="835824" y="510902"/>
              <a:ext cx="327676" cy="327676"/>
            </a:xfrm>
            <a:custGeom>
              <a:avLst/>
              <a:gdLst>
                <a:gd name="connsiteX0" fmla="*/ 164157 w 327676"/>
                <a:gd name="connsiteY0" fmla="*/ 956 h 327676"/>
                <a:gd name="connsiteX1" fmla="*/ 956 w 327676"/>
                <a:gd name="connsiteY1" fmla="*/ 164157 h 327676"/>
                <a:gd name="connsiteX2" fmla="*/ 164157 w 327676"/>
                <a:gd name="connsiteY2" fmla="*/ 327357 h 327676"/>
                <a:gd name="connsiteX3" fmla="*/ 327357 w 327676"/>
                <a:gd name="connsiteY3" fmla="*/ 164157 h 327676"/>
                <a:gd name="connsiteX4" fmla="*/ 164157 w 327676"/>
                <a:gd name="connsiteY4" fmla="*/ 956 h 327676"/>
                <a:gd name="connsiteX5" fmla="*/ 157357 w 327676"/>
                <a:gd name="connsiteY5" fmla="*/ 150558 h 327676"/>
                <a:gd name="connsiteX6" fmla="*/ 170958 w 327676"/>
                <a:gd name="connsiteY6" fmla="*/ 150558 h 327676"/>
                <a:gd name="connsiteX7" fmla="*/ 218557 w 327676"/>
                <a:gd name="connsiteY7" fmla="*/ 198157 h 327676"/>
                <a:gd name="connsiteX8" fmla="*/ 177757 w 327676"/>
                <a:gd name="connsiteY8" fmla="*/ 245070 h 327676"/>
                <a:gd name="connsiteX9" fmla="*/ 177757 w 327676"/>
                <a:gd name="connsiteY9" fmla="*/ 259358 h 327676"/>
                <a:gd name="connsiteX10" fmla="*/ 164157 w 327676"/>
                <a:gd name="connsiteY10" fmla="*/ 272958 h 327676"/>
                <a:gd name="connsiteX11" fmla="*/ 150556 w 327676"/>
                <a:gd name="connsiteY11" fmla="*/ 259358 h 327676"/>
                <a:gd name="connsiteX12" fmla="*/ 150556 w 327676"/>
                <a:gd name="connsiteY12" fmla="*/ 245757 h 327676"/>
                <a:gd name="connsiteX13" fmla="*/ 123357 w 327676"/>
                <a:gd name="connsiteY13" fmla="*/ 245757 h 327676"/>
                <a:gd name="connsiteX14" fmla="*/ 109756 w 327676"/>
                <a:gd name="connsiteY14" fmla="*/ 232157 h 327676"/>
                <a:gd name="connsiteX15" fmla="*/ 123357 w 327676"/>
                <a:gd name="connsiteY15" fmla="*/ 218556 h 327676"/>
                <a:gd name="connsiteX16" fmla="*/ 170956 w 327676"/>
                <a:gd name="connsiteY16" fmla="*/ 218556 h 327676"/>
                <a:gd name="connsiteX17" fmla="*/ 191356 w 327676"/>
                <a:gd name="connsiteY17" fmla="*/ 198156 h 327676"/>
                <a:gd name="connsiteX18" fmla="*/ 170956 w 327676"/>
                <a:gd name="connsiteY18" fmla="*/ 177756 h 327676"/>
                <a:gd name="connsiteX19" fmla="*/ 157357 w 327676"/>
                <a:gd name="connsiteY19" fmla="*/ 177756 h 327676"/>
                <a:gd name="connsiteX20" fmla="*/ 109757 w 327676"/>
                <a:gd name="connsiteY20" fmla="*/ 130156 h 327676"/>
                <a:gd name="connsiteX21" fmla="*/ 150558 w 327676"/>
                <a:gd name="connsiteY21" fmla="*/ 83244 h 327676"/>
                <a:gd name="connsiteX22" fmla="*/ 150558 w 327676"/>
                <a:gd name="connsiteY22" fmla="*/ 68956 h 327676"/>
                <a:gd name="connsiteX23" fmla="*/ 164158 w 327676"/>
                <a:gd name="connsiteY23" fmla="*/ 55356 h 327676"/>
                <a:gd name="connsiteX24" fmla="*/ 177757 w 327676"/>
                <a:gd name="connsiteY24" fmla="*/ 68957 h 327676"/>
                <a:gd name="connsiteX25" fmla="*/ 177757 w 327676"/>
                <a:gd name="connsiteY25" fmla="*/ 82558 h 327676"/>
                <a:gd name="connsiteX26" fmla="*/ 204957 w 327676"/>
                <a:gd name="connsiteY26" fmla="*/ 82558 h 327676"/>
                <a:gd name="connsiteX27" fmla="*/ 218557 w 327676"/>
                <a:gd name="connsiteY27" fmla="*/ 96158 h 327676"/>
                <a:gd name="connsiteX28" fmla="*/ 204957 w 327676"/>
                <a:gd name="connsiteY28" fmla="*/ 109759 h 327676"/>
                <a:gd name="connsiteX29" fmla="*/ 157357 w 327676"/>
                <a:gd name="connsiteY29" fmla="*/ 109759 h 327676"/>
                <a:gd name="connsiteX30" fmla="*/ 136957 w 327676"/>
                <a:gd name="connsiteY30" fmla="*/ 130159 h 327676"/>
                <a:gd name="connsiteX31" fmla="*/ 157357 w 327676"/>
                <a:gd name="connsiteY31" fmla="*/ 150558 h 3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7676" h="327676">
                  <a:moveTo>
                    <a:pt x="164157" y="956"/>
                  </a:moveTo>
                  <a:cubicBezTo>
                    <a:pt x="74163" y="956"/>
                    <a:pt x="956" y="74163"/>
                    <a:pt x="956" y="164157"/>
                  </a:cubicBezTo>
                  <a:cubicBezTo>
                    <a:pt x="956" y="254150"/>
                    <a:pt x="74163" y="327357"/>
                    <a:pt x="164157" y="327357"/>
                  </a:cubicBezTo>
                  <a:cubicBezTo>
                    <a:pt x="254150" y="327357"/>
                    <a:pt x="327357" y="254150"/>
                    <a:pt x="327357" y="164157"/>
                  </a:cubicBezTo>
                  <a:cubicBezTo>
                    <a:pt x="327357" y="74163"/>
                    <a:pt x="254152" y="956"/>
                    <a:pt x="164157" y="956"/>
                  </a:cubicBezTo>
                  <a:close/>
                  <a:moveTo>
                    <a:pt x="157357" y="150558"/>
                  </a:moveTo>
                  <a:lnTo>
                    <a:pt x="170958" y="150558"/>
                  </a:lnTo>
                  <a:cubicBezTo>
                    <a:pt x="197201" y="150558"/>
                    <a:pt x="218557" y="171914"/>
                    <a:pt x="218557" y="198157"/>
                  </a:cubicBezTo>
                  <a:cubicBezTo>
                    <a:pt x="218557" y="222074"/>
                    <a:pt x="200766" y="241737"/>
                    <a:pt x="177757" y="245070"/>
                  </a:cubicBezTo>
                  <a:lnTo>
                    <a:pt x="177757" y="259358"/>
                  </a:lnTo>
                  <a:cubicBezTo>
                    <a:pt x="177757" y="266875"/>
                    <a:pt x="171674" y="272958"/>
                    <a:pt x="164157" y="272958"/>
                  </a:cubicBezTo>
                  <a:cubicBezTo>
                    <a:pt x="156639" y="272958"/>
                    <a:pt x="150556" y="266875"/>
                    <a:pt x="150556" y="259358"/>
                  </a:cubicBezTo>
                  <a:lnTo>
                    <a:pt x="150556" y="245757"/>
                  </a:lnTo>
                  <a:lnTo>
                    <a:pt x="123357" y="245757"/>
                  </a:lnTo>
                  <a:cubicBezTo>
                    <a:pt x="115839" y="245757"/>
                    <a:pt x="109756" y="239674"/>
                    <a:pt x="109756" y="232157"/>
                  </a:cubicBezTo>
                  <a:cubicBezTo>
                    <a:pt x="109756" y="224639"/>
                    <a:pt x="115839" y="218556"/>
                    <a:pt x="123357" y="218556"/>
                  </a:cubicBezTo>
                  <a:lnTo>
                    <a:pt x="170956" y="218556"/>
                  </a:lnTo>
                  <a:cubicBezTo>
                    <a:pt x="182193" y="218556"/>
                    <a:pt x="191356" y="209405"/>
                    <a:pt x="191356" y="198156"/>
                  </a:cubicBezTo>
                  <a:cubicBezTo>
                    <a:pt x="191356" y="186907"/>
                    <a:pt x="182192" y="177756"/>
                    <a:pt x="170956" y="177756"/>
                  </a:cubicBezTo>
                  <a:lnTo>
                    <a:pt x="157357" y="177756"/>
                  </a:lnTo>
                  <a:cubicBezTo>
                    <a:pt x="131114" y="177756"/>
                    <a:pt x="109757" y="156400"/>
                    <a:pt x="109757" y="130156"/>
                  </a:cubicBezTo>
                  <a:cubicBezTo>
                    <a:pt x="109757" y="106240"/>
                    <a:pt x="127549" y="86577"/>
                    <a:pt x="150558" y="83244"/>
                  </a:cubicBezTo>
                  <a:lnTo>
                    <a:pt x="150558" y="68956"/>
                  </a:lnTo>
                  <a:cubicBezTo>
                    <a:pt x="150558" y="61439"/>
                    <a:pt x="156641" y="55356"/>
                    <a:pt x="164158" y="55356"/>
                  </a:cubicBezTo>
                  <a:cubicBezTo>
                    <a:pt x="171676" y="55356"/>
                    <a:pt x="177757" y="61440"/>
                    <a:pt x="177757" y="68957"/>
                  </a:cubicBezTo>
                  <a:lnTo>
                    <a:pt x="177757" y="82558"/>
                  </a:lnTo>
                  <a:lnTo>
                    <a:pt x="204957" y="82558"/>
                  </a:lnTo>
                  <a:cubicBezTo>
                    <a:pt x="212474" y="82558"/>
                    <a:pt x="218557" y="88641"/>
                    <a:pt x="218557" y="96158"/>
                  </a:cubicBezTo>
                  <a:cubicBezTo>
                    <a:pt x="218557" y="103676"/>
                    <a:pt x="212474" y="109759"/>
                    <a:pt x="204957" y="109759"/>
                  </a:cubicBezTo>
                  <a:lnTo>
                    <a:pt x="157357" y="109759"/>
                  </a:lnTo>
                  <a:cubicBezTo>
                    <a:pt x="146121" y="109759"/>
                    <a:pt x="136957" y="118909"/>
                    <a:pt x="136957" y="130159"/>
                  </a:cubicBezTo>
                  <a:cubicBezTo>
                    <a:pt x="136957" y="141408"/>
                    <a:pt x="146122" y="150558"/>
                    <a:pt x="157357" y="150558"/>
                  </a:cubicBezTo>
                  <a:close/>
                </a:path>
              </a:pathLst>
            </a:custGeom>
            <a:grpFill/>
            <a:ln w="9525" cap="flat">
              <a:noFill/>
              <a:prstDash val="solid"/>
              <a:miter/>
            </a:ln>
          </p:spPr>
          <p:txBody>
            <a:bodyPr rtlCol="0" anchor="ctr"/>
            <a:lstStyle/>
            <a:p>
              <a:endParaRPr lang="es-MX" sz="900"/>
            </a:p>
          </p:txBody>
        </p:sp>
      </p:grpSp>
      <p:grpSp>
        <p:nvGrpSpPr>
          <p:cNvPr id="34" name="Gráfico 48">
            <a:extLst>
              <a:ext uri="{FF2B5EF4-FFF2-40B4-BE49-F238E27FC236}">
                <a16:creationId xmlns:a16="http://schemas.microsoft.com/office/drawing/2014/main" id="{CBB42088-A837-2776-D89C-B1E0B776436D}"/>
              </a:ext>
            </a:extLst>
          </p:cNvPr>
          <p:cNvGrpSpPr/>
          <p:nvPr/>
        </p:nvGrpSpPr>
        <p:grpSpPr>
          <a:xfrm>
            <a:off x="4954289" y="4592330"/>
            <a:ext cx="382329" cy="382329"/>
            <a:chOff x="1719249" y="239858"/>
            <a:chExt cx="597977" cy="597977"/>
          </a:xfrm>
          <a:solidFill>
            <a:schemeClr val="bg1"/>
          </a:solidFill>
        </p:grpSpPr>
        <p:sp>
          <p:nvSpPr>
            <p:cNvPr id="35" name="Forma libre 288">
              <a:extLst>
                <a:ext uri="{FF2B5EF4-FFF2-40B4-BE49-F238E27FC236}">
                  <a16:creationId xmlns:a16="http://schemas.microsoft.com/office/drawing/2014/main" id="{CCEBC790-BF73-876D-10EF-1EBF68BE5715}"/>
                </a:ext>
              </a:extLst>
            </p:cNvPr>
            <p:cNvSpPr/>
            <p:nvPr/>
          </p:nvSpPr>
          <p:spPr>
            <a:xfrm>
              <a:off x="1718373" y="238981"/>
              <a:ext cx="599145" cy="599145"/>
            </a:xfrm>
            <a:custGeom>
              <a:avLst/>
              <a:gdLst>
                <a:gd name="connsiteX0" fmla="*/ 597710 w 599144"/>
                <a:gd name="connsiteY0" fmla="*/ 107778 h 599144"/>
                <a:gd name="connsiteX1" fmla="*/ 588415 w 599144"/>
                <a:gd name="connsiteY1" fmla="*/ 100697 h 599144"/>
                <a:gd name="connsiteX2" fmla="*/ 520456 w 599144"/>
                <a:gd name="connsiteY2" fmla="*/ 79272 h 599144"/>
                <a:gd name="connsiteX3" fmla="*/ 499020 w 599144"/>
                <a:gd name="connsiteY3" fmla="*/ 11326 h 599144"/>
                <a:gd name="connsiteX4" fmla="*/ 491963 w 599144"/>
                <a:gd name="connsiteY4" fmla="*/ 2019 h 599144"/>
                <a:gd name="connsiteX5" fmla="*/ 480284 w 599144"/>
                <a:gd name="connsiteY5" fmla="*/ 2676 h 599144"/>
                <a:gd name="connsiteX6" fmla="*/ 424442 w 599144"/>
                <a:gd name="connsiteY6" fmla="*/ 88081 h 599144"/>
                <a:gd name="connsiteX7" fmla="*/ 424442 w 599144"/>
                <a:gd name="connsiteY7" fmla="*/ 132049 h 599144"/>
                <a:gd name="connsiteX8" fmla="*/ 299864 w 599144"/>
                <a:gd name="connsiteY8" fmla="*/ 262490 h 599144"/>
                <a:gd name="connsiteX9" fmla="*/ 299864 w 599144"/>
                <a:gd name="connsiteY9" fmla="*/ 263894 h 599144"/>
                <a:gd name="connsiteX10" fmla="*/ 299864 w 599144"/>
                <a:gd name="connsiteY10" fmla="*/ 277090 h 599144"/>
                <a:gd name="connsiteX11" fmla="*/ 296215 w 599144"/>
                <a:gd name="connsiteY11" fmla="*/ 285898 h 599144"/>
                <a:gd name="connsiteX12" fmla="*/ 241225 w 599144"/>
                <a:gd name="connsiteY12" fmla="*/ 340887 h 599144"/>
                <a:gd name="connsiteX13" fmla="*/ 232417 w 599144"/>
                <a:gd name="connsiteY13" fmla="*/ 344537 h 599144"/>
                <a:gd name="connsiteX14" fmla="*/ 223608 w 599144"/>
                <a:gd name="connsiteY14" fmla="*/ 340887 h 599144"/>
                <a:gd name="connsiteX15" fmla="*/ 223608 w 599144"/>
                <a:gd name="connsiteY15" fmla="*/ 323272 h 599144"/>
                <a:gd name="connsiteX16" fmla="*/ 274948 w 599144"/>
                <a:gd name="connsiteY16" fmla="*/ 271932 h 599144"/>
                <a:gd name="connsiteX17" fmla="*/ 274948 w 599144"/>
                <a:gd name="connsiteY17" fmla="*/ 262492 h 599144"/>
                <a:gd name="connsiteX18" fmla="*/ 275653 w 599144"/>
                <a:gd name="connsiteY18" fmla="*/ 253792 h 599144"/>
                <a:gd name="connsiteX19" fmla="*/ 250031 w 599144"/>
                <a:gd name="connsiteY19" fmla="*/ 250035 h 599144"/>
                <a:gd name="connsiteX20" fmla="*/ 150369 w 599144"/>
                <a:gd name="connsiteY20" fmla="*/ 349697 h 599144"/>
                <a:gd name="connsiteX21" fmla="*/ 250034 w 599144"/>
                <a:gd name="connsiteY21" fmla="*/ 449359 h 599144"/>
                <a:gd name="connsiteX22" fmla="*/ 349696 w 599144"/>
                <a:gd name="connsiteY22" fmla="*/ 349697 h 599144"/>
                <a:gd name="connsiteX23" fmla="*/ 336079 w 599144"/>
                <a:gd name="connsiteY23" fmla="*/ 299865 h 599144"/>
                <a:gd name="connsiteX24" fmla="*/ 337238 w 599144"/>
                <a:gd name="connsiteY24" fmla="*/ 299865 h 599144"/>
                <a:gd name="connsiteX25" fmla="*/ 396204 w 599144"/>
                <a:gd name="connsiteY25" fmla="*/ 255815 h 599144"/>
                <a:gd name="connsiteX26" fmla="*/ 424442 w 599144"/>
                <a:gd name="connsiteY26" fmla="*/ 349697 h 599144"/>
                <a:gd name="connsiteX27" fmla="*/ 250033 w 599144"/>
                <a:gd name="connsiteY27" fmla="*/ 524107 h 599144"/>
                <a:gd name="connsiteX28" fmla="*/ 75623 w 599144"/>
                <a:gd name="connsiteY28" fmla="*/ 349696 h 599144"/>
                <a:gd name="connsiteX29" fmla="*/ 250033 w 599144"/>
                <a:gd name="connsiteY29" fmla="*/ 175286 h 599144"/>
                <a:gd name="connsiteX30" fmla="*/ 321107 w 599144"/>
                <a:gd name="connsiteY30" fmla="*/ 191030 h 599144"/>
                <a:gd name="connsiteX31" fmla="*/ 379693 w 599144"/>
                <a:gd name="connsiteY31" fmla="*/ 137229 h 599144"/>
                <a:gd name="connsiteX32" fmla="*/ 250033 w 599144"/>
                <a:gd name="connsiteY32" fmla="*/ 100539 h 599144"/>
                <a:gd name="connsiteX33" fmla="*/ 876 w 599144"/>
                <a:gd name="connsiteY33" fmla="*/ 349696 h 599144"/>
                <a:gd name="connsiteX34" fmla="*/ 250034 w 599144"/>
                <a:gd name="connsiteY34" fmla="*/ 598854 h 599144"/>
                <a:gd name="connsiteX35" fmla="*/ 499191 w 599144"/>
                <a:gd name="connsiteY35" fmla="*/ 349697 h 599144"/>
                <a:gd name="connsiteX36" fmla="*/ 447902 w 599144"/>
                <a:gd name="connsiteY36" fmla="*/ 198773 h 599144"/>
                <a:gd name="connsiteX37" fmla="*/ 467681 w 599144"/>
                <a:gd name="connsiteY37" fmla="*/ 175287 h 599144"/>
                <a:gd name="connsiteX38" fmla="*/ 511649 w 599144"/>
                <a:gd name="connsiteY38" fmla="*/ 175287 h 599144"/>
                <a:gd name="connsiteX39" fmla="*/ 597053 w 599144"/>
                <a:gd name="connsiteY39" fmla="*/ 119434 h 599144"/>
                <a:gd name="connsiteX40" fmla="*/ 597710 w 599144"/>
                <a:gd name="connsiteY40" fmla="*/ 107778 h 59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9144" h="599144">
                  <a:moveTo>
                    <a:pt x="597710" y="107778"/>
                  </a:moveTo>
                  <a:cubicBezTo>
                    <a:pt x="595982" y="104018"/>
                    <a:pt x="592478" y="101366"/>
                    <a:pt x="588415" y="100697"/>
                  </a:cubicBezTo>
                  <a:cubicBezTo>
                    <a:pt x="565300" y="96913"/>
                    <a:pt x="528948" y="87764"/>
                    <a:pt x="520456" y="79272"/>
                  </a:cubicBezTo>
                  <a:cubicBezTo>
                    <a:pt x="511964" y="70780"/>
                    <a:pt x="502816" y="34417"/>
                    <a:pt x="499020" y="11326"/>
                  </a:cubicBezTo>
                  <a:cubicBezTo>
                    <a:pt x="498362" y="7238"/>
                    <a:pt x="495711" y="3759"/>
                    <a:pt x="491963" y="2019"/>
                  </a:cubicBezTo>
                  <a:cubicBezTo>
                    <a:pt x="488168" y="279"/>
                    <a:pt x="483837" y="547"/>
                    <a:pt x="480284" y="2676"/>
                  </a:cubicBezTo>
                  <a:cubicBezTo>
                    <a:pt x="477997" y="4051"/>
                    <a:pt x="424442" y="37009"/>
                    <a:pt x="424442" y="88081"/>
                  </a:cubicBezTo>
                  <a:lnTo>
                    <a:pt x="424442" y="132049"/>
                  </a:lnTo>
                  <a:cubicBezTo>
                    <a:pt x="366534" y="180068"/>
                    <a:pt x="299864" y="240203"/>
                    <a:pt x="299864" y="262490"/>
                  </a:cubicBezTo>
                  <a:lnTo>
                    <a:pt x="299864" y="263894"/>
                  </a:lnTo>
                  <a:lnTo>
                    <a:pt x="299864" y="277090"/>
                  </a:lnTo>
                  <a:cubicBezTo>
                    <a:pt x="299864" y="280398"/>
                    <a:pt x="298551" y="283562"/>
                    <a:pt x="296215" y="285898"/>
                  </a:cubicBezTo>
                  <a:lnTo>
                    <a:pt x="241225" y="340887"/>
                  </a:lnTo>
                  <a:cubicBezTo>
                    <a:pt x="238793" y="343320"/>
                    <a:pt x="235604" y="344537"/>
                    <a:pt x="232417" y="344537"/>
                  </a:cubicBezTo>
                  <a:cubicBezTo>
                    <a:pt x="229230" y="344537"/>
                    <a:pt x="226042" y="343320"/>
                    <a:pt x="223608" y="340887"/>
                  </a:cubicBezTo>
                  <a:cubicBezTo>
                    <a:pt x="218742" y="336021"/>
                    <a:pt x="218742" y="328137"/>
                    <a:pt x="223608" y="323272"/>
                  </a:cubicBezTo>
                  <a:lnTo>
                    <a:pt x="274948" y="271932"/>
                  </a:lnTo>
                  <a:lnTo>
                    <a:pt x="274948" y="262492"/>
                  </a:lnTo>
                  <a:cubicBezTo>
                    <a:pt x="274948" y="260020"/>
                    <a:pt x="274992" y="257216"/>
                    <a:pt x="275653" y="253792"/>
                  </a:cubicBezTo>
                  <a:cubicBezTo>
                    <a:pt x="267428" y="251587"/>
                    <a:pt x="258945" y="250035"/>
                    <a:pt x="250031" y="250035"/>
                  </a:cubicBezTo>
                  <a:cubicBezTo>
                    <a:pt x="195065" y="250035"/>
                    <a:pt x="150369" y="294744"/>
                    <a:pt x="150369" y="349697"/>
                  </a:cubicBezTo>
                  <a:cubicBezTo>
                    <a:pt x="150369" y="404650"/>
                    <a:pt x="195068" y="449359"/>
                    <a:pt x="250034" y="449359"/>
                  </a:cubicBezTo>
                  <a:cubicBezTo>
                    <a:pt x="305000" y="449359"/>
                    <a:pt x="349696" y="404650"/>
                    <a:pt x="349696" y="349697"/>
                  </a:cubicBezTo>
                  <a:cubicBezTo>
                    <a:pt x="349696" y="331479"/>
                    <a:pt x="344706" y="314488"/>
                    <a:pt x="336079" y="299865"/>
                  </a:cubicBezTo>
                  <a:lnTo>
                    <a:pt x="337238" y="299865"/>
                  </a:lnTo>
                  <a:cubicBezTo>
                    <a:pt x="348903" y="299865"/>
                    <a:pt x="370968" y="281528"/>
                    <a:pt x="396204" y="255815"/>
                  </a:cubicBezTo>
                  <a:cubicBezTo>
                    <a:pt x="414398" y="284000"/>
                    <a:pt x="424442" y="316084"/>
                    <a:pt x="424442" y="349697"/>
                  </a:cubicBezTo>
                  <a:cubicBezTo>
                    <a:pt x="424442" y="445869"/>
                    <a:pt x="346191" y="524107"/>
                    <a:pt x="250033" y="524107"/>
                  </a:cubicBezTo>
                  <a:cubicBezTo>
                    <a:pt x="153874" y="524107"/>
                    <a:pt x="75623" y="445867"/>
                    <a:pt x="75623" y="349696"/>
                  </a:cubicBezTo>
                  <a:cubicBezTo>
                    <a:pt x="75623" y="253524"/>
                    <a:pt x="153874" y="175286"/>
                    <a:pt x="250033" y="175286"/>
                  </a:cubicBezTo>
                  <a:cubicBezTo>
                    <a:pt x="274866" y="175286"/>
                    <a:pt x="298827" y="180966"/>
                    <a:pt x="321107" y="191030"/>
                  </a:cubicBezTo>
                  <a:cubicBezTo>
                    <a:pt x="335615" y="176451"/>
                    <a:pt x="354568" y="158857"/>
                    <a:pt x="379693" y="137229"/>
                  </a:cubicBezTo>
                  <a:cubicBezTo>
                    <a:pt x="340810" y="113503"/>
                    <a:pt x="295948" y="100539"/>
                    <a:pt x="250033" y="100539"/>
                  </a:cubicBezTo>
                  <a:cubicBezTo>
                    <a:pt x="112657" y="100539"/>
                    <a:pt x="876" y="212307"/>
                    <a:pt x="876" y="349696"/>
                  </a:cubicBezTo>
                  <a:cubicBezTo>
                    <a:pt x="876" y="487085"/>
                    <a:pt x="112657" y="598854"/>
                    <a:pt x="250034" y="598854"/>
                  </a:cubicBezTo>
                  <a:cubicBezTo>
                    <a:pt x="387411" y="598854"/>
                    <a:pt x="499191" y="487086"/>
                    <a:pt x="499191" y="349697"/>
                  </a:cubicBezTo>
                  <a:cubicBezTo>
                    <a:pt x="499191" y="295120"/>
                    <a:pt x="480918" y="242035"/>
                    <a:pt x="447902" y="198773"/>
                  </a:cubicBezTo>
                  <a:cubicBezTo>
                    <a:pt x="454628" y="190906"/>
                    <a:pt x="461267" y="183020"/>
                    <a:pt x="467681" y="175287"/>
                  </a:cubicBezTo>
                  <a:lnTo>
                    <a:pt x="511649" y="175287"/>
                  </a:lnTo>
                  <a:cubicBezTo>
                    <a:pt x="562745" y="175287"/>
                    <a:pt x="595690" y="121721"/>
                    <a:pt x="597053" y="119434"/>
                  </a:cubicBezTo>
                  <a:cubicBezTo>
                    <a:pt x="599194" y="115893"/>
                    <a:pt x="599437" y="111525"/>
                    <a:pt x="597710" y="107778"/>
                  </a:cubicBezTo>
                  <a:close/>
                </a:path>
              </a:pathLst>
            </a:custGeom>
            <a:grpFill/>
            <a:ln w="9525" cap="flat">
              <a:noFill/>
              <a:prstDash val="solid"/>
              <a:miter/>
            </a:ln>
          </p:spPr>
          <p:txBody>
            <a:bodyPr rtlCol="0" anchor="ctr"/>
            <a:lstStyle/>
            <a:p>
              <a:endParaRPr lang="es-MX" sz="900"/>
            </a:p>
          </p:txBody>
        </p:sp>
      </p:grpSp>
      <p:grpSp>
        <p:nvGrpSpPr>
          <p:cNvPr id="36" name="Gráfico 22">
            <a:extLst>
              <a:ext uri="{FF2B5EF4-FFF2-40B4-BE49-F238E27FC236}">
                <a16:creationId xmlns:a16="http://schemas.microsoft.com/office/drawing/2014/main" id="{E8CF3BA0-0D46-0962-81DF-DB2E803E42F1}"/>
              </a:ext>
            </a:extLst>
          </p:cNvPr>
          <p:cNvGrpSpPr/>
          <p:nvPr/>
        </p:nvGrpSpPr>
        <p:grpSpPr>
          <a:xfrm>
            <a:off x="6823131" y="4612237"/>
            <a:ext cx="382329" cy="382329"/>
            <a:chOff x="8610000" y="1514163"/>
            <a:chExt cx="597977" cy="597977"/>
          </a:xfrm>
          <a:solidFill>
            <a:schemeClr val="bg1"/>
          </a:solidFill>
        </p:grpSpPr>
        <p:sp>
          <p:nvSpPr>
            <p:cNvPr id="37" name="Forma libre 340">
              <a:extLst>
                <a:ext uri="{FF2B5EF4-FFF2-40B4-BE49-F238E27FC236}">
                  <a16:creationId xmlns:a16="http://schemas.microsoft.com/office/drawing/2014/main" id="{3E34CD8D-8DCC-2DB5-E199-6B9B9134EF97}"/>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38" name="Forma libre 341">
              <a:extLst>
                <a:ext uri="{FF2B5EF4-FFF2-40B4-BE49-F238E27FC236}">
                  <a16:creationId xmlns:a16="http://schemas.microsoft.com/office/drawing/2014/main" id="{2A06F999-D4E3-18A4-B507-9EDA1A0D28F8}"/>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sz="900"/>
            </a:p>
          </p:txBody>
        </p:sp>
        <p:sp>
          <p:nvSpPr>
            <p:cNvPr id="39" name="Forma libre 342">
              <a:extLst>
                <a:ext uri="{FF2B5EF4-FFF2-40B4-BE49-F238E27FC236}">
                  <a16:creationId xmlns:a16="http://schemas.microsoft.com/office/drawing/2014/main" id="{DFCA5800-0D2F-B70D-108A-F4315F1EAF8F}"/>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40" name="Forma libre 343">
              <a:extLst>
                <a:ext uri="{FF2B5EF4-FFF2-40B4-BE49-F238E27FC236}">
                  <a16:creationId xmlns:a16="http://schemas.microsoft.com/office/drawing/2014/main" id="{3EF90AF4-9D6D-53C0-BFD4-3FF488162699}"/>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sz="900"/>
            </a:p>
          </p:txBody>
        </p:sp>
        <p:sp>
          <p:nvSpPr>
            <p:cNvPr id="41" name="Forma libre 344">
              <a:extLst>
                <a:ext uri="{FF2B5EF4-FFF2-40B4-BE49-F238E27FC236}">
                  <a16:creationId xmlns:a16="http://schemas.microsoft.com/office/drawing/2014/main" id="{5A2239EE-06A6-0527-0119-49686BC22B04}"/>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42" name="Forma libre 345">
              <a:extLst>
                <a:ext uri="{FF2B5EF4-FFF2-40B4-BE49-F238E27FC236}">
                  <a16:creationId xmlns:a16="http://schemas.microsoft.com/office/drawing/2014/main" id="{65950C61-CB3D-00D1-03F0-E99B180C492D}"/>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sz="900"/>
            </a:p>
          </p:txBody>
        </p:sp>
        <p:sp>
          <p:nvSpPr>
            <p:cNvPr id="43" name="Forma libre 346">
              <a:extLst>
                <a:ext uri="{FF2B5EF4-FFF2-40B4-BE49-F238E27FC236}">
                  <a16:creationId xmlns:a16="http://schemas.microsoft.com/office/drawing/2014/main" id="{F6D11F31-6214-58FA-626C-474AB4C4ABCA}"/>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sz="900"/>
            </a:p>
          </p:txBody>
        </p:sp>
      </p:grpSp>
      <p:pic>
        <p:nvPicPr>
          <p:cNvPr id="44" name="Gráfico 446">
            <a:extLst>
              <a:ext uri="{FF2B5EF4-FFF2-40B4-BE49-F238E27FC236}">
                <a16:creationId xmlns:a16="http://schemas.microsoft.com/office/drawing/2014/main" id="{64F896F9-A327-8497-8709-547B789A51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0382" y="2847802"/>
            <a:ext cx="375924" cy="375924"/>
          </a:xfrm>
          <a:prstGeom prst="rect">
            <a:avLst/>
          </a:prstGeom>
        </p:spPr>
      </p:pic>
    </p:spTree>
    <p:extLst>
      <p:ext uri="{BB962C8B-B14F-4D97-AF65-F5344CB8AC3E}">
        <p14:creationId xmlns:p14="http://schemas.microsoft.com/office/powerpoint/2010/main" val="135784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2C8E-99C1-3FAF-C06F-6BF4E614A106}"/>
              </a:ext>
            </a:extLst>
          </p:cNvPr>
          <p:cNvSpPr>
            <a:spLocks noGrp="1"/>
          </p:cNvSpPr>
          <p:nvPr>
            <p:ph type="title"/>
          </p:nvPr>
        </p:nvSpPr>
        <p:spPr>
          <a:xfrm rot="5400000">
            <a:off x="-2070255" y="2803861"/>
            <a:ext cx="5648398" cy="1175375"/>
          </a:xfrm>
        </p:spPr>
        <p:txBody>
          <a:bodyPr>
            <a:normAutofit/>
          </a:bodyPr>
          <a:lstStyle/>
          <a:p>
            <a:pPr algn="ctr"/>
            <a:r>
              <a:rPr lang="en-US" sz="3200" b="1" dirty="0"/>
              <a:t>Recognizing High Risk Situations</a:t>
            </a:r>
          </a:p>
        </p:txBody>
      </p:sp>
      <p:graphicFrame>
        <p:nvGraphicFramePr>
          <p:cNvPr id="4" name="Table 4">
            <a:extLst>
              <a:ext uri="{FF2B5EF4-FFF2-40B4-BE49-F238E27FC236}">
                <a16:creationId xmlns:a16="http://schemas.microsoft.com/office/drawing/2014/main" id="{AEDDB84C-9BC0-08FD-4E01-E79CB00F3388}"/>
              </a:ext>
            </a:extLst>
          </p:cNvPr>
          <p:cNvGraphicFramePr>
            <a:graphicFrameLocks noGrp="1"/>
          </p:cNvGraphicFramePr>
          <p:nvPr>
            <p:ph idx="1"/>
            <p:extLst>
              <p:ext uri="{D42A27DB-BD31-4B8C-83A1-F6EECF244321}">
                <p14:modId xmlns:p14="http://schemas.microsoft.com/office/powerpoint/2010/main" val="1513609081"/>
              </p:ext>
            </p:extLst>
          </p:nvPr>
        </p:nvGraphicFramePr>
        <p:xfrm>
          <a:off x="1147661" y="352595"/>
          <a:ext cx="10515600" cy="6096000"/>
        </p:xfrm>
        <a:graphic>
          <a:graphicData uri="http://schemas.openxmlformats.org/drawingml/2006/table">
            <a:tbl>
              <a:tblPr firstRow="1" bandRow="1">
                <a:tableStyleId>{21E4AEA4-8DFA-4A89-87EB-49C32662AFE0}</a:tableStyleId>
              </a:tblPr>
              <a:tblGrid>
                <a:gridCol w="2944091">
                  <a:extLst>
                    <a:ext uri="{9D8B030D-6E8A-4147-A177-3AD203B41FA5}">
                      <a16:colId xmlns:a16="http://schemas.microsoft.com/office/drawing/2014/main" val="867461085"/>
                    </a:ext>
                  </a:extLst>
                </a:gridCol>
                <a:gridCol w="1413164">
                  <a:extLst>
                    <a:ext uri="{9D8B030D-6E8A-4147-A177-3AD203B41FA5}">
                      <a16:colId xmlns:a16="http://schemas.microsoft.com/office/drawing/2014/main" val="2149657573"/>
                    </a:ext>
                  </a:extLst>
                </a:gridCol>
                <a:gridCol w="6158345">
                  <a:extLst>
                    <a:ext uri="{9D8B030D-6E8A-4147-A177-3AD203B41FA5}">
                      <a16:colId xmlns:a16="http://schemas.microsoft.com/office/drawing/2014/main" val="3189318888"/>
                    </a:ext>
                  </a:extLst>
                </a:gridCol>
              </a:tblGrid>
              <a:tr h="1126791">
                <a:tc>
                  <a:txBody>
                    <a:bodyPr/>
                    <a:lstStyle/>
                    <a:p>
                      <a:pPr algn="ctr"/>
                      <a:r>
                        <a:rPr lang="en-US" dirty="0"/>
                        <a:t>                                                         HIGH-RISK EVENTS OR ‘TRIGGER’ SITUATIONS</a:t>
                      </a:r>
                    </a:p>
                  </a:txBody>
                  <a:tcPr/>
                </a:tc>
                <a:tc>
                  <a:txBody>
                    <a:bodyPr/>
                    <a:lstStyle/>
                    <a:p>
                      <a:pPr algn="ctr"/>
                      <a:r>
                        <a:rPr lang="en-US" dirty="0"/>
                        <a:t>TYPCALLY USED IN THIS</a:t>
                      </a:r>
                    </a:p>
                    <a:p>
                      <a:pPr algn="ctr"/>
                      <a:r>
                        <a:rPr lang="en-US" dirty="0"/>
                        <a:t>SITUATION?</a:t>
                      </a:r>
                    </a:p>
                  </a:txBody>
                  <a:tcPr/>
                </a:tc>
                <a:tc>
                  <a:txBody>
                    <a:bodyPr/>
                    <a:lstStyle/>
                    <a:p>
                      <a:pPr algn="ctr"/>
                      <a:r>
                        <a:rPr lang="en-US" dirty="0"/>
                        <a:t>RATE HOW CONFIDENT YOU ARE </a:t>
                      </a:r>
                      <a:r>
                        <a:rPr lang="en-US" u="sng" dirty="0"/>
                        <a:t> NOW </a:t>
                      </a:r>
                      <a:r>
                        <a:rPr lang="en-US" dirty="0"/>
                        <a:t>ABOUT YOUR ABILITY TO </a:t>
                      </a:r>
                      <a:r>
                        <a:rPr lang="en-US" u="sng" dirty="0"/>
                        <a:t>NOT USE OR REFUSE </a:t>
                      </a:r>
                      <a:r>
                        <a:rPr lang="en-US" dirty="0"/>
                        <a:t>TO USE IN EACH SUTUATION </a:t>
                      </a:r>
                    </a:p>
                    <a:p>
                      <a:pPr algn="ctr"/>
                      <a:endParaRPr lang="en-US" dirty="0"/>
                    </a:p>
                    <a:p>
                      <a:pPr algn="ctr"/>
                      <a:r>
                        <a:rPr lang="en-US" dirty="0"/>
                        <a:t>0 = Not t all confident, 100 =completely sure you could resist</a:t>
                      </a:r>
                    </a:p>
                  </a:txBody>
                  <a:tcPr/>
                </a:tc>
                <a:extLst>
                  <a:ext uri="{0D108BD9-81ED-4DB2-BD59-A6C34878D82A}">
                    <a16:rowId xmlns:a16="http://schemas.microsoft.com/office/drawing/2014/main" val="2722007602"/>
                  </a:ext>
                </a:extLst>
              </a:tr>
              <a:tr h="505611">
                <a:tc>
                  <a:txBody>
                    <a:bodyPr/>
                    <a:lstStyle/>
                    <a:p>
                      <a:r>
                        <a:rPr lang="en-US"/>
                        <a:t>UNPLEASENT EMOTIONS</a:t>
                      </a:r>
                    </a:p>
                    <a:p>
                      <a:r>
                        <a:rPr lang="en-US" sz="1100"/>
                        <a:t>(when angry, frustrated, sad or anxioius</a:t>
                      </a:r>
                      <a:endParaRPr lang="en-US" sz="1100" dirty="0"/>
                    </a:p>
                  </a:txBody>
                  <a:tcPr/>
                </a:tc>
                <a:tc>
                  <a:txBody>
                    <a:bodyPr/>
                    <a:lstStyle/>
                    <a:p>
                      <a:pPr algn="ctr"/>
                      <a:r>
                        <a:rPr lang="en-US"/>
                        <a:t>Yes     No</a:t>
                      </a:r>
                      <a:endParaRPr lang="en-US" dirty="0"/>
                    </a:p>
                  </a:txBody>
                  <a:tcPr/>
                </a:tc>
                <a:tc>
                  <a:txBody>
                    <a:bodyPr/>
                    <a:lstStyle/>
                    <a:p>
                      <a:pPr algn="ctr"/>
                      <a:r>
                        <a:rPr lang="en-US"/>
                        <a:t>0      10      20      30      40      50      60      70       80     90      100</a:t>
                      </a:r>
                      <a:endParaRPr lang="en-US" dirty="0"/>
                    </a:p>
                  </a:txBody>
                  <a:tcPr/>
                </a:tc>
                <a:extLst>
                  <a:ext uri="{0D108BD9-81ED-4DB2-BD59-A6C34878D82A}">
                    <a16:rowId xmlns:a16="http://schemas.microsoft.com/office/drawing/2014/main" val="3045294023"/>
                  </a:ext>
                </a:extLst>
              </a:tr>
              <a:tr h="606733">
                <a:tc>
                  <a:txBody>
                    <a:bodyPr/>
                    <a:lstStyle/>
                    <a:p>
                      <a:r>
                        <a:rPr lang="en-US"/>
                        <a:t>PHYSICAL DISCOMFORT</a:t>
                      </a:r>
                    </a:p>
                    <a:p>
                      <a:r>
                        <a:rPr lang="en-US" sz="1100"/>
                        <a:t>(when feeling ill or in pain)</a:t>
                      </a: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0      10      20      30      40      50      60      70       80     90      100</a:t>
                      </a:r>
                    </a:p>
                    <a:p>
                      <a:pPr algn="ctr"/>
                      <a:endParaRPr lang="en-US" dirty="0"/>
                    </a:p>
                  </a:txBody>
                  <a:tcPr/>
                </a:tc>
                <a:extLst>
                  <a:ext uri="{0D108BD9-81ED-4DB2-BD59-A6C34878D82A}">
                    <a16:rowId xmlns:a16="http://schemas.microsoft.com/office/drawing/2014/main" val="2417278447"/>
                  </a:ext>
                </a:extLst>
              </a:tr>
              <a:tr h="606733">
                <a:tc>
                  <a:txBody>
                    <a:bodyPr/>
                    <a:lstStyle/>
                    <a:p>
                      <a:r>
                        <a:rPr lang="en-US"/>
                        <a:t>PLEASANT EMOTIONS</a:t>
                      </a:r>
                    </a:p>
                    <a:p>
                      <a:r>
                        <a:rPr lang="en-US" sz="1100"/>
                        <a:t>(when enjoying yourself, or feeling happy)</a:t>
                      </a: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0      10      20      30      40      50      60      70       80     90      100</a:t>
                      </a:r>
                    </a:p>
                    <a:p>
                      <a:pPr algn="ctr"/>
                      <a:endParaRPr lang="en-US" dirty="0"/>
                    </a:p>
                  </a:txBody>
                  <a:tcPr/>
                </a:tc>
                <a:extLst>
                  <a:ext uri="{0D108BD9-81ED-4DB2-BD59-A6C34878D82A}">
                    <a16:rowId xmlns:a16="http://schemas.microsoft.com/office/drawing/2014/main" val="3970443443"/>
                  </a:ext>
                </a:extLst>
              </a:tr>
              <a:tr h="491165">
                <a:tc>
                  <a:txBody>
                    <a:bodyPr/>
                    <a:lstStyle/>
                    <a:p>
                      <a:r>
                        <a:rPr lang="en-US" sz="1800" b="0"/>
                        <a:t>TESTING CONTROL </a:t>
                      </a:r>
                      <a:r>
                        <a:rPr lang="en-US" sz="1000"/>
                        <a:t>(when</a:t>
                      </a:r>
                      <a:r>
                        <a:rPr lang="en-US" sz="1100"/>
                        <a:t> </a:t>
                      </a:r>
                      <a:r>
                        <a:rPr lang="en-US" sz="1000"/>
                        <a:t>you started thinki9ng you could handle drinking or using)</a:t>
                      </a:r>
                      <a:endParaRPr lang="en-US"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0      10      20      30      40      50      60      70       80     90      100</a:t>
                      </a:r>
                      <a:endParaRPr lang="en-US" dirty="0"/>
                    </a:p>
                  </a:txBody>
                  <a:tcPr/>
                </a:tc>
                <a:extLst>
                  <a:ext uri="{0D108BD9-81ED-4DB2-BD59-A6C34878D82A}">
                    <a16:rowId xmlns:a16="http://schemas.microsoft.com/office/drawing/2014/main" val="553805495"/>
                  </a:ext>
                </a:extLst>
              </a:tr>
              <a:tr h="346705">
                <a:tc>
                  <a:txBody>
                    <a:bodyPr/>
                    <a:lstStyle/>
                    <a:p>
                      <a:r>
                        <a:rPr lang="en-US" dirty="0"/>
                        <a:t>HAVING URGES or CRAVINGS </a:t>
                      </a:r>
                      <a:r>
                        <a:rPr lang="en-US" sz="1100" dirty="0"/>
                        <a:t>(when remembering, or seeing alcohol or other drugs; or when around people, places or things that remind you of them)</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     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0      10      20      30      40      50      60      70       80     90      100</a:t>
                      </a:r>
                    </a:p>
                  </a:txBody>
                  <a:tcPr/>
                </a:tc>
                <a:extLst>
                  <a:ext uri="{0D108BD9-81ED-4DB2-BD59-A6C34878D82A}">
                    <a16:rowId xmlns:a16="http://schemas.microsoft.com/office/drawing/2014/main" val="1505533921"/>
                  </a:ext>
                </a:extLst>
              </a:tr>
              <a:tr h="505611">
                <a:tc>
                  <a:txBody>
                    <a:bodyPr/>
                    <a:lstStyle/>
                    <a:p>
                      <a:r>
                        <a:rPr lang="en-US"/>
                        <a:t>CONFLICTS WITH OTHERS </a:t>
                      </a:r>
                      <a:r>
                        <a:rPr lang="en-US" sz="1100"/>
                        <a:t>(after an argument or not getting along with someone)</a:t>
                      </a: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0      10      20      30      40      50      60      70       80     90      100</a:t>
                      </a:r>
                      <a:endParaRPr lang="en-US" dirty="0"/>
                    </a:p>
                  </a:txBody>
                  <a:tcPr/>
                </a:tc>
                <a:extLst>
                  <a:ext uri="{0D108BD9-81ED-4DB2-BD59-A6C34878D82A}">
                    <a16:rowId xmlns:a16="http://schemas.microsoft.com/office/drawing/2014/main" val="4175038744"/>
                  </a:ext>
                </a:extLst>
              </a:tr>
              <a:tr h="505611">
                <a:tc>
                  <a:txBody>
                    <a:bodyPr/>
                    <a:lstStyle/>
                    <a:p>
                      <a:r>
                        <a:rPr lang="en-US"/>
                        <a:t>SOCIAL PRESSURE TO USE</a:t>
                      </a:r>
                    </a:p>
                    <a:p>
                      <a:r>
                        <a:rPr lang="en-US" sz="1100"/>
                        <a:t>(when someone offers you a drink or drug)</a:t>
                      </a: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0      10      20      30      40      50      60      70       80     90      100</a:t>
                      </a:r>
                      <a:endParaRPr lang="en-US" dirty="0"/>
                    </a:p>
                  </a:txBody>
                  <a:tcPr/>
                </a:tc>
                <a:extLst>
                  <a:ext uri="{0D108BD9-81ED-4DB2-BD59-A6C34878D82A}">
                    <a16:rowId xmlns:a16="http://schemas.microsoft.com/office/drawing/2014/main" val="2217443551"/>
                  </a:ext>
                </a:extLst>
              </a:tr>
              <a:tr h="606733">
                <a:tc>
                  <a:txBody>
                    <a:bodyPr/>
                    <a:lstStyle/>
                    <a:p>
                      <a:r>
                        <a:rPr lang="en-US"/>
                        <a:t>PLEASANT TIMES WITH OTHERS </a:t>
                      </a:r>
                      <a:r>
                        <a:rPr lang="en-US" sz="1100"/>
                        <a:t>(when out with friends, or a party)</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0      10      20      30      40      50      60      70       80     90      100</a:t>
                      </a:r>
                    </a:p>
                  </a:txBody>
                  <a:tcPr/>
                </a:tc>
                <a:extLst>
                  <a:ext uri="{0D108BD9-81ED-4DB2-BD59-A6C34878D82A}">
                    <a16:rowId xmlns:a16="http://schemas.microsoft.com/office/drawing/2014/main" val="1305052338"/>
                  </a:ext>
                </a:extLst>
              </a:tr>
            </a:tbl>
          </a:graphicData>
        </a:graphic>
      </p:graphicFrame>
    </p:spTree>
    <p:extLst>
      <p:ext uri="{BB962C8B-B14F-4D97-AF65-F5344CB8AC3E}">
        <p14:creationId xmlns:p14="http://schemas.microsoft.com/office/powerpoint/2010/main" val="297655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967630" y="607347"/>
            <a:ext cx="7524817" cy="707886"/>
          </a:xfrm>
          <a:prstGeom prst="rect">
            <a:avLst/>
          </a:prstGeom>
          <a:noFill/>
        </p:spPr>
        <p:txBody>
          <a:bodyPr wrap="none" rtlCol="0">
            <a:spAutoFit/>
          </a:bodyPr>
          <a:lstStyle/>
          <a:p>
            <a:r>
              <a:rPr lang="en-US" sz="4000" b="1" dirty="0">
                <a:solidFill>
                  <a:schemeClr val="tx2"/>
                </a:solidFill>
                <a:latin typeface="Poppins" pitchFamily="2" charset="77"/>
                <a:ea typeface="Lato Heavy" charset="0"/>
                <a:cs typeface="Poppins" pitchFamily="2" charset="77"/>
              </a:rPr>
              <a:t>PROMOTE HELPFUL THINKING</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964110" y="1191656"/>
            <a:ext cx="9520518" cy="323165"/>
          </a:xfrm>
          <a:prstGeom prst="rect">
            <a:avLst/>
          </a:prstGeom>
          <a:noFill/>
        </p:spPr>
        <p:txBody>
          <a:bodyPr wrap="square" rtlCol="0">
            <a:spAutoFit/>
          </a:bodyPr>
          <a:lstStyle/>
          <a:p>
            <a:r>
              <a:rPr lang="en-US" sz="15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The ways we think about ourselves and the things that have happened to us shape our feelings and behaviors</a:t>
            </a:r>
          </a:p>
        </p:txBody>
      </p:sp>
      <p:sp>
        <p:nvSpPr>
          <p:cNvPr id="25" name="Freeform 4">
            <a:extLst>
              <a:ext uri="{FF2B5EF4-FFF2-40B4-BE49-F238E27FC236}">
                <a16:creationId xmlns:a16="http://schemas.microsoft.com/office/drawing/2014/main" id="{CBA02708-E3F0-7442-AC74-F3BA16FA6A39}"/>
              </a:ext>
            </a:extLst>
          </p:cNvPr>
          <p:cNvSpPr>
            <a:spLocks noChangeArrowheads="1"/>
          </p:cNvSpPr>
          <p:nvPr/>
        </p:nvSpPr>
        <p:spPr bwMode="auto">
          <a:xfrm>
            <a:off x="10467448" y="11255360"/>
            <a:ext cx="362868" cy="447986"/>
          </a:xfrm>
          <a:custGeom>
            <a:avLst/>
            <a:gdLst>
              <a:gd name="T0" fmla="*/ 174 w 358"/>
              <a:gd name="T1" fmla="*/ 0 h 442"/>
              <a:gd name="T2" fmla="*/ 357 w 358"/>
              <a:gd name="T3" fmla="*/ 441 h 442"/>
              <a:gd name="T4" fmla="*/ 174 w 358"/>
              <a:gd name="T5" fmla="*/ 341 h 442"/>
              <a:gd name="T6" fmla="*/ 0 w 358"/>
              <a:gd name="T7" fmla="*/ 441 h 442"/>
              <a:gd name="T8" fmla="*/ 174 w 358"/>
              <a:gd name="T9" fmla="*/ 0 h 442"/>
            </a:gdLst>
            <a:ahLst/>
            <a:cxnLst>
              <a:cxn ang="0">
                <a:pos x="T0" y="T1"/>
              </a:cxn>
              <a:cxn ang="0">
                <a:pos x="T2" y="T3"/>
              </a:cxn>
              <a:cxn ang="0">
                <a:pos x="T4" y="T5"/>
              </a:cxn>
              <a:cxn ang="0">
                <a:pos x="T6" y="T7"/>
              </a:cxn>
              <a:cxn ang="0">
                <a:pos x="T8" y="T9"/>
              </a:cxn>
            </a:cxnLst>
            <a:rect l="0" t="0" r="r" b="b"/>
            <a:pathLst>
              <a:path w="358" h="442">
                <a:moveTo>
                  <a:pt x="174" y="0"/>
                </a:moveTo>
                <a:lnTo>
                  <a:pt x="357" y="441"/>
                </a:lnTo>
                <a:lnTo>
                  <a:pt x="174" y="341"/>
                </a:lnTo>
                <a:lnTo>
                  <a:pt x="0" y="441"/>
                </a:lnTo>
                <a:lnTo>
                  <a:pt x="174" y="0"/>
                </a:lnTo>
              </a:path>
            </a:pathLst>
          </a:custGeom>
          <a:solidFill>
            <a:schemeClr val="tx1">
              <a:lumMod val="20000"/>
              <a:lumOff val="80000"/>
            </a:schemeClr>
          </a:solidFill>
          <a:ln>
            <a:noFill/>
          </a:ln>
          <a:effectLst/>
        </p:spPr>
        <p:txBody>
          <a:bodyPr wrap="none" anchor="ctr"/>
          <a:lstStyle/>
          <a:p>
            <a:endParaRPr lang="en-US" sz="900"/>
          </a:p>
        </p:txBody>
      </p:sp>
      <p:sp>
        <p:nvSpPr>
          <p:cNvPr id="77" name="Rectangle 76">
            <a:extLst>
              <a:ext uri="{FF2B5EF4-FFF2-40B4-BE49-F238E27FC236}">
                <a16:creationId xmlns:a16="http://schemas.microsoft.com/office/drawing/2014/main" id="{AE1A3184-3630-3945-8BED-93B19C90D857}"/>
              </a:ext>
            </a:extLst>
          </p:cNvPr>
          <p:cNvSpPr/>
          <p:nvPr/>
        </p:nvSpPr>
        <p:spPr>
          <a:xfrm>
            <a:off x="8228223" y="2415370"/>
            <a:ext cx="1914242" cy="8138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Rectangle 79">
            <a:extLst>
              <a:ext uri="{FF2B5EF4-FFF2-40B4-BE49-F238E27FC236}">
                <a16:creationId xmlns:a16="http://schemas.microsoft.com/office/drawing/2014/main" id="{F09BFA82-67BB-154A-96C8-FBCDDE23BC5F}"/>
              </a:ext>
            </a:extLst>
          </p:cNvPr>
          <p:cNvSpPr/>
          <p:nvPr/>
        </p:nvSpPr>
        <p:spPr>
          <a:xfrm>
            <a:off x="1122218" y="3199252"/>
            <a:ext cx="2467474" cy="19197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endParaRPr>
          </a:p>
        </p:txBody>
      </p:sp>
      <p:sp>
        <p:nvSpPr>
          <p:cNvPr id="53" name="Diamond 52">
            <a:extLst>
              <a:ext uri="{FF2B5EF4-FFF2-40B4-BE49-F238E27FC236}">
                <a16:creationId xmlns:a16="http://schemas.microsoft.com/office/drawing/2014/main" id="{A84B2EB3-A23A-BB41-9CD9-DDD6F7A8C301}"/>
              </a:ext>
            </a:extLst>
          </p:cNvPr>
          <p:cNvSpPr/>
          <p:nvPr/>
        </p:nvSpPr>
        <p:spPr>
          <a:xfrm>
            <a:off x="5138879" y="3508678"/>
            <a:ext cx="1914242" cy="1265391"/>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Rectangle 54">
            <a:extLst>
              <a:ext uri="{FF2B5EF4-FFF2-40B4-BE49-F238E27FC236}">
                <a16:creationId xmlns:a16="http://schemas.microsoft.com/office/drawing/2014/main" id="{2081E8DF-0E41-C846-B473-1142E46909FF}"/>
              </a:ext>
            </a:extLst>
          </p:cNvPr>
          <p:cNvSpPr/>
          <p:nvPr/>
        </p:nvSpPr>
        <p:spPr>
          <a:xfrm flipH="1">
            <a:off x="5320867" y="3858258"/>
            <a:ext cx="1552594" cy="1015663"/>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THOUGHT</a:t>
            </a:r>
          </a:p>
          <a:p>
            <a:pPr algn="ctr"/>
            <a:r>
              <a:rPr lang="en-US" sz="1000" dirty="0">
                <a:solidFill>
                  <a:schemeClr val="bg1"/>
                </a:solidFill>
                <a:latin typeface="Roboto Medium" panose="02000000000000000000" pitchFamily="2" charset="0"/>
                <a:ea typeface="Roboto Medium" panose="02000000000000000000" pitchFamily="2" charset="0"/>
                <a:cs typeface="Montserrat" charset="0"/>
              </a:rPr>
              <a:t>Why can’t I be strong right now</a:t>
            </a:r>
          </a:p>
          <a:p>
            <a:pPr algn="ct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94" name="Straight Arrow Connector 93">
            <a:extLst>
              <a:ext uri="{FF2B5EF4-FFF2-40B4-BE49-F238E27FC236}">
                <a16:creationId xmlns:a16="http://schemas.microsoft.com/office/drawing/2014/main" id="{544C8CDD-2059-5740-B4CC-8ECD9758203E}"/>
              </a:ext>
            </a:extLst>
          </p:cNvPr>
          <p:cNvCxnSpPr>
            <a:cxnSpLocks/>
          </p:cNvCxnSpPr>
          <p:nvPr/>
        </p:nvCxnSpPr>
        <p:spPr>
          <a:xfrm>
            <a:off x="6030386" y="5753479"/>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02BA5578-2C1B-C749-96FA-AA2B6F5AF88D}"/>
              </a:ext>
            </a:extLst>
          </p:cNvPr>
          <p:cNvSpPr/>
          <p:nvPr/>
        </p:nvSpPr>
        <p:spPr>
          <a:xfrm flipH="1">
            <a:off x="1385452" y="3480252"/>
            <a:ext cx="1935470" cy="1200329"/>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A Trigger Event or High-Risk Situation </a:t>
            </a:r>
          </a:p>
          <a:p>
            <a:pPr algn="ctr"/>
            <a:r>
              <a:rPr lang="en-US" sz="1200" dirty="0">
                <a:solidFill>
                  <a:schemeClr val="bg1"/>
                </a:solidFill>
                <a:latin typeface="Roboto Medium" panose="02000000000000000000" pitchFamily="2" charset="0"/>
                <a:ea typeface="Roboto Medium" panose="02000000000000000000" pitchFamily="2" charset="0"/>
                <a:cs typeface="Montserrat" charset="0"/>
              </a:rPr>
              <a:t>(for example, being offered a drink or drug)</a:t>
            </a:r>
          </a:p>
        </p:txBody>
      </p:sp>
      <p:sp>
        <p:nvSpPr>
          <p:cNvPr id="114" name="Rectangle 113">
            <a:extLst>
              <a:ext uri="{FF2B5EF4-FFF2-40B4-BE49-F238E27FC236}">
                <a16:creationId xmlns:a16="http://schemas.microsoft.com/office/drawing/2014/main" id="{4B42F93B-A323-9144-BD5F-7A65E7307F66}"/>
              </a:ext>
            </a:extLst>
          </p:cNvPr>
          <p:cNvSpPr/>
          <p:nvPr/>
        </p:nvSpPr>
        <p:spPr>
          <a:xfrm flipH="1">
            <a:off x="8412983" y="2514178"/>
            <a:ext cx="1552594" cy="584775"/>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EMOTION</a:t>
            </a:r>
          </a:p>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Anxiety</a:t>
            </a: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123" name="Straight Arrow Connector 122">
            <a:extLst>
              <a:ext uri="{FF2B5EF4-FFF2-40B4-BE49-F238E27FC236}">
                <a16:creationId xmlns:a16="http://schemas.microsoft.com/office/drawing/2014/main" id="{AB8A4DC9-D42A-274D-92D2-8CDEC1AC74E6}"/>
              </a:ext>
            </a:extLst>
          </p:cNvPr>
          <p:cNvCxnSpPr>
            <a:cxnSpLocks/>
          </p:cNvCxnSpPr>
          <p:nvPr/>
        </p:nvCxnSpPr>
        <p:spPr>
          <a:xfrm>
            <a:off x="6090543" y="3638902"/>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7A6905E9-49C4-C646-B283-3A1E381BA498}"/>
              </a:ext>
            </a:extLst>
          </p:cNvPr>
          <p:cNvSpPr txBox="1"/>
          <p:nvPr/>
        </p:nvSpPr>
        <p:spPr>
          <a:xfrm>
            <a:off x="964110" y="1923775"/>
            <a:ext cx="3964018" cy="1088311"/>
          </a:xfrm>
          <a:prstGeom prst="rect">
            <a:avLst/>
          </a:prstGeom>
          <a:noFill/>
        </p:spPr>
        <p:txBody>
          <a:bodyPr wrap="square" rtlCol="0">
            <a:spAutoFit/>
          </a:bodyPr>
          <a:lstStyle/>
          <a:p>
            <a:pPr>
              <a:lnSpc>
                <a:spcPts val="2040"/>
              </a:lnSpc>
            </a:pPr>
            <a:r>
              <a:rPr lang="en-US" sz="1250" dirty="0">
                <a:solidFill>
                  <a:schemeClr val="tx2"/>
                </a:solidFill>
                <a:latin typeface="Lato Light" panose="020F0502020204030203" pitchFamily="34" charset="0"/>
                <a:ea typeface="Lato Light" panose="020F0502020204030203" pitchFamily="34" charset="0"/>
                <a:cs typeface="Lato Light" panose="020F0502020204030203" pitchFamily="34" charset="0"/>
              </a:rPr>
              <a:t>All situations make people feel a certain way, but an important influence on our actions and emotions is    </a:t>
            </a:r>
            <a:r>
              <a:rPr lang="en-US" sz="125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what we think about the situation, and what we say to ourselves</a:t>
            </a:r>
            <a:r>
              <a:rPr lang="en-US" sz="1250" dirty="0">
                <a:solidFill>
                  <a:schemeClr val="tx2"/>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 name="Rectangle 1">
            <a:extLst>
              <a:ext uri="{FF2B5EF4-FFF2-40B4-BE49-F238E27FC236}">
                <a16:creationId xmlns:a16="http://schemas.microsoft.com/office/drawing/2014/main" id="{2B4E8082-1A30-B78A-8EE6-260FBCA4E6BD}"/>
              </a:ext>
            </a:extLst>
          </p:cNvPr>
          <p:cNvSpPr/>
          <p:nvPr/>
        </p:nvSpPr>
        <p:spPr>
          <a:xfrm>
            <a:off x="8249005" y="3793896"/>
            <a:ext cx="1914242" cy="8138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Rectangle 2">
            <a:extLst>
              <a:ext uri="{FF2B5EF4-FFF2-40B4-BE49-F238E27FC236}">
                <a16:creationId xmlns:a16="http://schemas.microsoft.com/office/drawing/2014/main" id="{BA85A284-6900-1A4C-707D-FBEE8FE0859B}"/>
              </a:ext>
            </a:extLst>
          </p:cNvPr>
          <p:cNvSpPr/>
          <p:nvPr/>
        </p:nvSpPr>
        <p:spPr>
          <a:xfrm flipH="1">
            <a:off x="8433765" y="3892704"/>
            <a:ext cx="1552594" cy="584775"/>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EMOTION</a:t>
            </a:r>
          </a:p>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Frustration</a:t>
            </a: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sp>
        <p:nvSpPr>
          <p:cNvPr id="5" name="Diamond 4">
            <a:extLst>
              <a:ext uri="{FF2B5EF4-FFF2-40B4-BE49-F238E27FC236}">
                <a16:creationId xmlns:a16="http://schemas.microsoft.com/office/drawing/2014/main" id="{BDA3BD40-4E7A-3901-1AEB-D67F58003C20}"/>
              </a:ext>
            </a:extLst>
          </p:cNvPr>
          <p:cNvSpPr/>
          <p:nvPr/>
        </p:nvSpPr>
        <p:spPr>
          <a:xfrm>
            <a:off x="5154922" y="4881002"/>
            <a:ext cx="1914242" cy="1265391"/>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5">
            <a:extLst>
              <a:ext uri="{FF2B5EF4-FFF2-40B4-BE49-F238E27FC236}">
                <a16:creationId xmlns:a16="http://schemas.microsoft.com/office/drawing/2014/main" id="{F5324CFB-D850-4778-8B12-CB10B54CCF3E}"/>
              </a:ext>
            </a:extLst>
          </p:cNvPr>
          <p:cNvSpPr/>
          <p:nvPr/>
        </p:nvSpPr>
        <p:spPr>
          <a:xfrm flipH="1">
            <a:off x="5336910" y="5230582"/>
            <a:ext cx="1552594" cy="1015663"/>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THOUGHT</a:t>
            </a:r>
          </a:p>
          <a:p>
            <a:pPr algn="ctr"/>
            <a:r>
              <a:rPr lang="en-US" sz="1000" dirty="0">
                <a:solidFill>
                  <a:schemeClr val="bg1"/>
                </a:solidFill>
                <a:latin typeface="Roboto Medium" panose="02000000000000000000" pitchFamily="2" charset="0"/>
                <a:ea typeface="Roboto Medium" panose="02000000000000000000" pitchFamily="2" charset="0"/>
                <a:cs typeface="Montserrat" charset="0"/>
              </a:rPr>
              <a:t>I have a good excuse for saying ‘no’</a:t>
            </a:r>
          </a:p>
          <a:p>
            <a:pPr algn="ct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7" name="Straight Arrow Connector 6">
            <a:extLst>
              <a:ext uri="{FF2B5EF4-FFF2-40B4-BE49-F238E27FC236}">
                <a16:creationId xmlns:a16="http://schemas.microsoft.com/office/drawing/2014/main" id="{1E1B46C4-0D4F-9B97-0EF8-9A5E17809914}"/>
              </a:ext>
            </a:extLst>
          </p:cNvPr>
          <p:cNvCxnSpPr>
            <a:cxnSpLocks/>
          </p:cNvCxnSpPr>
          <p:nvPr/>
        </p:nvCxnSpPr>
        <p:spPr>
          <a:xfrm>
            <a:off x="6106586" y="5011227"/>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a16="http://schemas.microsoft.com/office/drawing/2014/main" id="{23674EDC-8C31-A0F6-1E8F-246B5EF001E5}"/>
              </a:ext>
            </a:extLst>
          </p:cNvPr>
          <p:cNvSpPr/>
          <p:nvPr/>
        </p:nvSpPr>
        <p:spPr>
          <a:xfrm>
            <a:off x="5131952" y="2074003"/>
            <a:ext cx="1914242" cy="1265391"/>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6758E8A9-0F1F-8F53-9948-E968BA68AC09}"/>
              </a:ext>
            </a:extLst>
          </p:cNvPr>
          <p:cNvSpPr/>
          <p:nvPr/>
        </p:nvSpPr>
        <p:spPr>
          <a:xfrm flipH="1">
            <a:off x="5306314" y="2388770"/>
            <a:ext cx="1552594" cy="1169551"/>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THOUGHT</a:t>
            </a:r>
          </a:p>
          <a:p>
            <a:pPr algn="ctr"/>
            <a:r>
              <a:rPr lang="en-US" sz="1000" dirty="0">
                <a:solidFill>
                  <a:schemeClr val="bg1"/>
                </a:solidFill>
                <a:latin typeface="Roboto Medium" panose="02000000000000000000" pitchFamily="2" charset="0"/>
                <a:ea typeface="Roboto Medium" panose="02000000000000000000" pitchFamily="2" charset="0"/>
                <a:cs typeface="Montserrat" charset="0"/>
              </a:rPr>
              <a:t>That looks to good right now. I can’t turn</a:t>
            </a:r>
          </a:p>
          <a:p>
            <a:pPr algn="ctr"/>
            <a:r>
              <a:rPr lang="en-US" sz="1000" dirty="0">
                <a:solidFill>
                  <a:schemeClr val="bg1"/>
                </a:solidFill>
                <a:latin typeface="Roboto Medium" panose="02000000000000000000" pitchFamily="2" charset="0"/>
                <a:ea typeface="Roboto Medium" panose="02000000000000000000" pitchFamily="2" charset="0"/>
                <a:cs typeface="Montserrat" charset="0"/>
              </a:rPr>
              <a:t> it down</a:t>
            </a:r>
          </a:p>
          <a:p>
            <a:pPr algn="ct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11" name="Straight Arrow Connector 10">
            <a:extLst>
              <a:ext uri="{FF2B5EF4-FFF2-40B4-BE49-F238E27FC236}">
                <a16:creationId xmlns:a16="http://schemas.microsoft.com/office/drawing/2014/main" id="{CF73EBC0-C6E6-308E-31C9-1DE87CFEEC00}"/>
              </a:ext>
            </a:extLst>
          </p:cNvPr>
          <p:cNvCxnSpPr>
            <a:cxnSpLocks/>
          </p:cNvCxnSpPr>
          <p:nvPr/>
        </p:nvCxnSpPr>
        <p:spPr>
          <a:xfrm>
            <a:off x="6083616" y="2204228"/>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37689F0-3FEB-4367-985C-FB90739A5D71}"/>
              </a:ext>
            </a:extLst>
          </p:cNvPr>
          <p:cNvCxnSpPr>
            <a:cxnSpLocks/>
            <a:stCxn id="80" idx="3"/>
          </p:cNvCxnSpPr>
          <p:nvPr/>
        </p:nvCxnSpPr>
        <p:spPr>
          <a:xfrm flipV="1">
            <a:off x="3589692" y="2928092"/>
            <a:ext cx="1701978" cy="1231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E4EA30-0D5D-1C72-B76B-EFC049EB8F14}"/>
              </a:ext>
            </a:extLst>
          </p:cNvPr>
          <p:cNvCxnSpPr>
            <a:cxnSpLocks/>
            <a:stCxn id="80" idx="3"/>
          </p:cNvCxnSpPr>
          <p:nvPr/>
        </p:nvCxnSpPr>
        <p:spPr>
          <a:xfrm flipV="1">
            <a:off x="3589692" y="4146032"/>
            <a:ext cx="1519990" cy="1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88DC826-AFD1-CCBB-3FAE-5C4E461E9897}"/>
              </a:ext>
            </a:extLst>
          </p:cNvPr>
          <p:cNvCxnSpPr>
            <a:cxnSpLocks/>
            <a:stCxn id="80" idx="3"/>
          </p:cNvCxnSpPr>
          <p:nvPr/>
        </p:nvCxnSpPr>
        <p:spPr>
          <a:xfrm>
            <a:off x="3589692" y="4159109"/>
            <a:ext cx="1914242" cy="1066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F6FEB58-B91E-BC2E-3801-04AC5317F4D6}"/>
              </a:ext>
            </a:extLst>
          </p:cNvPr>
          <p:cNvCxnSpPr/>
          <p:nvPr/>
        </p:nvCxnSpPr>
        <p:spPr>
          <a:xfrm>
            <a:off x="7026142" y="4144288"/>
            <a:ext cx="1182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15F7199-012C-E93C-4472-07BAE780D12B}"/>
              </a:ext>
            </a:extLst>
          </p:cNvPr>
          <p:cNvSpPr/>
          <p:nvPr/>
        </p:nvSpPr>
        <p:spPr>
          <a:xfrm>
            <a:off x="8240985" y="5097315"/>
            <a:ext cx="1914242" cy="8138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32">
            <a:extLst>
              <a:ext uri="{FF2B5EF4-FFF2-40B4-BE49-F238E27FC236}">
                <a16:creationId xmlns:a16="http://schemas.microsoft.com/office/drawing/2014/main" id="{F85D0D63-9888-6328-A625-C6B64F342B53}"/>
              </a:ext>
            </a:extLst>
          </p:cNvPr>
          <p:cNvSpPr/>
          <p:nvPr/>
        </p:nvSpPr>
        <p:spPr>
          <a:xfrm flipH="1">
            <a:off x="8425745" y="5196123"/>
            <a:ext cx="1552594" cy="584775"/>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EMOTION</a:t>
            </a:r>
          </a:p>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Relief</a:t>
            </a: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34" name="Straight Arrow Connector 33">
            <a:extLst>
              <a:ext uri="{FF2B5EF4-FFF2-40B4-BE49-F238E27FC236}">
                <a16:creationId xmlns:a16="http://schemas.microsoft.com/office/drawing/2014/main" id="{5BBE2674-A3EA-B63A-8BE9-0EA1FDBABFCA}"/>
              </a:ext>
            </a:extLst>
          </p:cNvPr>
          <p:cNvCxnSpPr/>
          <p:nvPr/>
        </p:nvCxnSpPr>
        <p:spPr>
          <a:xfrm>
            <a:off x="7018122" y="5518073"/>
            <a:ext cx="1182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944A574-C182-DC76-77BE-0EC1D8174771}"/>
              </a:ext>
            </a:extLst>
          </p:cNvPr>
          <p:cNvCxnSpPr>
            <a:cxnSpLocks/>
          </p:cNvCxnSpPr>
          <p:nvPr/>
        </p:nvCxnSpPr>
        <p:spPr>
          <a:xfrm>
            <a:off x="7042185" y="2712897"/>
            <a:ext cx="1182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52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8C76B3C-0FBB-2E43-8343-EB1393980765}"/>
              </a:ext>
            </a:extLst>
          </p:cNvPr>
          <p:cNvSpPr/>
          <p:nvPr/>
        </p:nvSpPr>
        <p:spPr>
          <a:xfrm>
            <a:off x="1588"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4" name="Group 13">
            <a:extLst>
              <a:ext uri="{FF2B5EF4-FFF2-40B4-BE49-F238E27FC236}">
                <a16:creationId xmlns:a16="http://schemas.microsoft.com/office/drawing/2014/main" id="{5916F308-FD5E-8249-9751-9C43C227F6FA}"/>
              </a:ext>
            </a:extLst>
          </p:cNvPr>
          <p:cNvGrpSpPr/>
          <p:nvPr/>
        </p:nvGrpSpPr>
        <p:grpSpPr>
          <a:xfrm>
            <a:off x="1911621" y="2062616"/>
            <a:ext cx="8791547" cy="3974014"/>
            <a:chOff x="3801780" y="3879800"/>
            <a:chExt cx="17583094" cy="7948028"/>
          </a:xfrm>
        </p:grpSpPr>
        <p:sp>
          <p:nvSpPr>
            <p:cNvPr id="38" name="Rectangle 37">
              <a:extLst>
                <a:ext uri="{FF2B5EF4-FFF2-40B4-BE49-F238E27FC236}">
                  <a16:creationId xmlns:a16="http://schemas.microsoft.com/office/drawing/2014/main" id="{4E041549-13D0-C94F-9DDE-C899424F5585}"/>
                </a:ext>
              </a:extLst>
            </p:cNvPr>
            <p:cNvSpPr/>
            <p:nvPr/>
          </p:nvSpPr>
          <p:spPr>
            <a:xfrm>
              <a:off x="3801780" y="4592858"/>
              <a:ext cx="3632888" cy="2339102"/>
            </a:xfrm>
            <a:prstGeom prst="rect">
              <a:avLst/>
            </a:prstGeom>
          </p:spPr>
          <p:txBody>
            <a:bodyPr wrap="square">
              <a:spAutoFit/>
            </a:bodyPr>
            <a:lstStyle/>
            <a:p>
              <a:pPr algn="r"/>
              <a:r>
                <a:rPr lang="en-US" sz="1750" b="1" dirty="0">
                  <a:solidFill>
                    <a:schemeClr val="bg1"/>
                  </a:solidFill>
                  <a:latin typeface="Montserrat SemiBold" pitchFamily="2" charset="77"/>
                  <a:ea typeface="Lato" panose="020F0502020204030203" pitchFamily="34" charset="0"/>
                  <a:cs typeface="Lato" panose="020F0502020204030203" pitchFamily="34" charset="0"/>
                </a:rPr>
                <a:t>(1) Identify high-risk situations and their Triggers</a:t>
              </a:r>
            </a:p>
          </p:txBody>
        </p:sp>
        <p:sp>
          <p:nvSpPr>
            <p:cNvPr id="39" name="Rectangle 38">
              <a:extLst>
                <a:ext uri="{FF2B5EF4-FFF2-40B4-BE49-F238E27FC236}">
                  <a16:creationId xmlns:a16="http://schemas.microsoft.com/office/drawing/2014/main" id="{B167A3DF-41F6-7A4F-8F6A-58891F11F2E7}"/>
                </a:ext>
              </a:extLst>
            </p:cNvPr>
            <p:cNvSpPr/>
            <p:nvPr/>
          </p:nvSpPr>
          <p:spPr>
            <a:xfrm>
              <a:off x="3801780" y="8706704"/>
              <a:ext cx="3632888" cy="2877710"/>
            </a:xfrm>
            <a:prstGeom prst="rect">
              <a:avLst/>
            </a:prstGeom>
          </p:spPr>
          <p:txBody>
            <a:bodyPr wrap="square">
              <a:spAutoFit/>
            </a:bodyPr>
            <a:lstStyle/>
            <a:p>
              <a:pPr algn="r"/>
              <a:r>
                <a:rPr lang="en-US" sz="1750" b="1" dirty="0">
                  <a:solidFill>
                    <a:schemeClr val="bg1"/>
                  </a:solidFill>
                  <a:latin typeface="Montserrat SemiBold" pitchFamily="2" charset="77"/>
                  <a:ea typeface="Lato" panose="020F0502020204030203" pitchFamily="34" charset="0"/>
                  <a:cs typeface="Lato" panose="020F0502020204030203" pitchFamily="34" charset="0"/>
                </a:rPr>
                <a:t>(4) Rehearse helpful thoughts and practice them regularly</a:t>
              </a:r>
            </a:p>
          </p:txBody>
        </p:sp>
        <p:sp>
          <p:nvSpPr>
            <p:cNvPr id="40" name="Rectangle 39">
              <a:extLst>
                <a:ext uri="{FF2B5EF4-FFF2-40B4-BE49-F238E27FC236}">
                  <a16:creationId xmlns:a16="http://schemas.microsoft.com/office/drawing/2014/main" id="{E5439299-03DE-7D48-B63D-EE9C12E122D2}"/>
                </a:ext>
              </a:extLst>
            </p:cNvPr>
            <p:cNvSpPr/>
            <p:nvPr/>
          </p:nvSpPr>
          <p:spPr>
            <a:xfrm>
              <a:off x="16906408" y="3879800"/>
              <a:ext cx="3632888" cy="3416320"/>
            </a:xfrm>
            <a:prstGeom prst="rect">
              <a:avLst/>
            </a:prstGeom>
          </p:spPr>
          <p:txBody>
            <a:bodyPr wrap="square">
              <a:spAutoFit/>
            </a:bodyPr>
            <a:lstStyle/>
            <a:p>
              <a:r>
                <a:rPr lang="en-US" sz="1750" b="1" dirty="0">
                  <a:solidFill>
                    <a:schemeClr val="bg1"/>
                  </a:solidFill>
                  <a:latin typeface="Montserrat SemiBold" pitchFamily="2" charset="77"/>
                  <a:ea typeface="Lato" panose="020F0502020204030203" pitchFamily="34" charset="0"/>
                  <a:cs typeface="Lato" panose="020F0502020204030203" pitchFamily="34" charset="0"/>
                </a:rPr>
                <a:t>(2) Identify unhelpful thoughts about the situation and its  triggers</a:t>
              </a:r>
            </a:p>
          </p:txBody>
        </p:sp>
        <p:sp>
          <p:nvSpPr>
            <p:cNvPr id="44" name="Rectangle 43">
              <a:extLst>
                <a:ext uri="{FF2B5EF4-FFF2-40B4-BE49-F238E27FC236}">
                  <a16:creationId xmlns:a16="http://schemas.microsoft.com/office/drawing/2014/main" id="{BE7E03F6-1711-4345-B785-EEDEC62EABB6}"/>
                </a:ext>
              </a:extLst>
            </p:cNvPr>
            <p:cNvSpPr/>
            <p:nvPr/>
          </p:nvSpPr>
          <p:spPr>
            <a:xfrm>
              <a:off x="16906404" y="8623506"/>
              <a:ext cx="4478470" cy="2877710"/>
            </a:xfrm>
            <a:prstGeom prst="rect">
              <a:avLst/>
            </a:prstGeom>
          </p:spPr>
          <p:txBody>
            <a:bodyPr wrap="square">
              <a:spAutoFit/>
            </a:bodyPr>
            <a:lstStyle/>
            <a:p>
              <a:r>
                <a:rPr lang="en-US" sz="1750" b="1" dirty="0">
                  <a:solidFill>
                    <a:schemeClr val="bg1"/>
                  </a:solidFill>
                  <a:latin typeface="Montserrat SemiBold" pitchFamily="2" charset="77"/>
                  <a:ea typeface="Lato" panose="020F0502020204030203" pitchFamily="34" charset="0"/>
                  <a:cs typeface="Lato" panose="020F0502020204030203" pitchFamily="34" charset="0"/>
                </a:rPr>
                <a:t>(3) Identify alternative, Helpful thoughts. Notice changes in your reactions.</a:t>
              </a:r>
            </a:p>
          </p:txBody>
        </p:sp>
        <p:grpSp>
          <p:nvGrpSpPr>
            <p:cNvPr id="13" name="Group 12">
              <a:extLst>
                <a:ext uri="{FF2B5EF4-FFF2-40B4-BE49-F238E27FC236}">
                  <a16:creationId xmlns:a16="http://schemas.microsoft.com/office/drawing/2014/main" id="{C73FDEE4-B0BC-A641-805F-327619C7628D}"/>
                </a:ext>
              </a:extLst>
            </p:cNvPr>
            <p:cNvGrpSpPr/>
            <p:nvPr/>
          </p:nvGrpSpPr>
          <p:grpSpPr>
            <a:xfrm>
              <a:off x="8211057" y="3927980"/>
              <a:ext cx="7955536" cy="7899848"/>
              <a:chOff x="2703278" y="736226"/>
              <a:chExt cx="8932635" cy="8870108"/>
            </a:xfrm>
          </p:grpSpPr>
          <p:grpSp>
            <p:nvGrpSpPr>
              <p:cNvPr id="12" name="Group 11">
                <a:extLst>
                  <a:ext uri="{FF2B5EF4-FFF2-40B4-BE49-F238E27FC236}">
                    <a16:creationId xmlns:a16="http://schemas.microsoft.com/office/drawing/2014/main" id="{B6876B68-C0F2-714C-85EC-7F7D64045156}"/>
                  </a:ext>
                </a:extLst>
              </p:cNvPr>
              <p:cNvGrpSpPr/>
              <p:nvPr/>
            </p:nvGrpSpPr>
            <p:grpSpPr>
              <a:xfrm>
                <a:off x="2750863" y="5718890"/>
                <a:ext cx="8885050" cy="3887444"/>
                <a:chOff x="2750863" y="5372494"/>
                <a:chExt cx="8885050" cy="3887444"/>
              </a:xfrm>
            </p:grpSpPr>
            <p:grpSp>
              <p:nvGrpSpPr>
                <p:cNvPr id="4" name="Group 3">
                  <a:extLst>
                    <a:ext uri="{FF2B5EF4-FFF2-40B4-BE49-F238E27FC236}">
                      <a16:creationId xmlns:a16="http://schemas.microsoft.com/office/drawing/2014/main" id="{758E58AD-6F5C-4744-8DF6-0FEF3AA4F22A}"/>
                    </a:ext>
                  </a:extLst>
                </p:cNvPr>
                <p:cNvGrpSpPr/>
                <p:nvPr/>
              </p:nvGrpSpPr>
              <p:grpSpPr>
                <a:xfrm>
                  <a:off x="2750863" y="5379018"/>
                  <a:ext cx="3880920" cy="3880920"/>
                  <a:chOff x="2670792" y="5296730"/>
                  <a:chExt cx="3880920" cy="3880920"/>
                </a:xfrm>
              </p:grpSpPr>
              <p:sp>
                <p:nvSpPr>
                  <p:cNvPr id="43" name="Oval 42">
                    <a:extLst>
                      <a:ext uri="{FF2B5EF4-FFF2-40B4-BE49-F238E27FC236}">
                        <a16:creationId xmlns:a16="http://schemas.microsoft.com/office/drawing/2014/main" id="{2506EB6F-8CCF-854A-BE78-73F76F6E2E4C}"/>
                      </a:ext>
                    </a:extLst>
                  </p:cNvPr>
                  <p:cNvSpPr/>
                  <p:nvPr/>
                </p:nvSpPr>
                <p:spPr>
                  <a:xfrm>
                    <a:off x="2670792" y="5296730"/>
                    <a:ext cx="3880920" cy="3880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grpSp>
                <p:nvGrpSpPr>
                  <p:cNvPr id="3" name="Group 2">
                    <a:extLst>
                      <a:ext uri="{FF2B5EF4-FFF2-40B4-BE49-F238E27FC236}">
                        <a16:creationId xmlns:a16="http://schemas.microsoft.com/office/drawing/2014/main" id="{A2B6A1F6-38C9-6C49-B5BB-44D28DBE9BED}"/>
                      </a:ext>
                    </a:extLst>
                  </p:cNvPr>
                  <p:cNvGrpSpPr/>
                  <p:nvPr/>
                </p:nvGrpSpPr>
                <p:grpSpPr>
                  <a:xfrm>
                    <a:off x="3737166" y="6320004"/>
                    <a:ext cx="1748172" cy="1748172"/>
                    <a:chOff x="7600950" y="3224213"/>
                    <a:chExt cx="958850" cy="958850"/>
                  </a:xfrm>
                  <a:solidFill>
                    <a:schemeClr val="bg1"/>
                  </a:solidFill>
                </p:grpSpPr>
                <p:sp>
                  <p:nvSpPr>
                    <p:cNvPr id="31" name="Freeform 34">
                      <a:extLst>
                        <a:ext uri="{FF2B5EF4-FFF2-40B4-BE49-F238E27FC236}">
                          <a16:creationId xmlns:a16="http://schemas.microsoft.com/office/drawing/2014/main" id="{C3241C17-D3C2-2246-BE2C-E950436D4653}"/>
                        </a:ext>
                      </a:extLst>
                    </p:cNvPr>
                    <p:cNvSpPr>
                      <a:spLocks noChangeArrowheads="1"/>
                    </p:cNvSpPr>
                    <p:nvPr/>
                  </p:nvSpPr>
                  <p:spPr bwMode="auto">
                    <a:xfrm>
                      <a:off x="7600950" y="3224213"/>
                      <a:ext cx="958850" cy="958850"/>
                    </a:xfrm>
                    <a:custGeom>
                      <a:avLst/>
                      <a:gdLst>
                        <a:gd name="T0" fmla="*/ 0 w 2664"/>
                        <a:gd name="T1" fmla="*/ 52 h 2663"/>
                        <a:gd name="T2" fmla="*/ 0 w 2664"/>
                        <a:gd name="T3" fmla="*/ 52 h 2663"/>
                        <a:gd name="T4" fmla="*/ 0 w 2664"/>
                        <a:gd name="T5" fmla="*/ 2593 h 2663"/>
                        <a:gd name="T6" fmla="*/ 52 w 2664"/>
                        <a:gd name="T7" fmla="*/ 2662 h 2663"/>
                        <a:gd name="T8" fmla="*/ 2058 w 2664"/>
                        <a:gd name="T9" fmla="*/ 2662 h 2663"/>
                        <a:gd name="T10" fmla="*/ 2110 w 2664"/>
                        <a:gd name="T11" fmla="*/ 2593 h 2663"/>
                        <a:gd name="T12" fmla="*/ 2110 w 2664"/>
                        <a:gd name="T13" fmla="*/ 2368 h 2663"/>
                        <a:gd name="T14" fmla="*/ 2265 w 2664"/>
                        <a:gd name="T15" fmla="*/ 2541 h 2663"/>
                        <a:gd name="T16" fmla="*/ 2559 w 2664"/>
                        <a:gd name="T17" fmla="*/ 2575 h 2663"/>
                        <a:gd name="T18" fmla="*/ 2594 w 2664"/>
                        <a:gd name="T19" fmla="*/ 2282 h 2663"/>
                        <a:gd name="T20" fmla="*/ 2300 w 2664"/>
                        <a:gd name="T21" fmla="*/ 1901 h 2663"/>
                        <a:gd name="T22" fmla="*/ 2369 w 2664"/>
                        <a:gd name="T23" fmla="*/ 1676 h 2663"/>
                        <a:gd name="T24" fmla="*/ 2110 w 2664"/>
                        <a:gd name="T25" fmla="*/ 1124 h 2663"/>
                        <a:gd name="T26" fmla="*/ 2110 w 2664"/>
                        <a:gd name="T27" fmla="*/ 605 h 2663"/>
                        <a:gd name="T28" fmla="*/ 2092 w 2664"/>
                        <a:gd name="T29" fmla="*/ 571 h 2663"/>
                        <a:gd name="T30" fmla="*/ 1435 w 2664"/>
                        <a:gd name="T31" fmla="*/ 18 h 2663"/>
                        <a:gd name="T32" fmla="*/ 1435 w 2664"/>
                        <a:gd name="T33" fmla="*/ 18 h 2663"/>
                        <a:gd name="T34" fmla="*/ 1401 w 2664"/>
                        <a:gd name="T35" fmla="*/ 0 h 2663"/>
                        <a:gd name="T36" fmla="*/ 52 w 2664"/>
                        <a:gd name="T37" fmla="*/ 0 h 2663"/>
                        <a:gd name="T38" fmla="*/ 0 w 2664"/>
                        <a:gd name="T39" fmla="*/ 52 h 2663"/>
                        <a:gd name="T40" fmla="*/ 2507 w 2664"/>
                        <a:gd name="T41" fmla="*/ 2351 h 2663"/>
                        <a:gd name="T42" fmla="*/ 2507 w 2664"/>
                        <a:gd name="T43" fmla="*/ 2351 h 2663"/>
                        <a:gd name="T44" fmla="*/ 2490 w 2664"/>
                        <a:gd name="T45" fmla="*/ 2489 h 2663"/>
                        <a:gd name="T46" fmla="*/ 2352 w 2664"/>
                        <a:gd name="T47" fmla="*/ 2471 h 2663"/>
                        <a:gd name="T48" fmla="*/ 2075 w 2664"/>
                        <a:gd name="T49" fmla="*/ 2126 h 2663"/>
                        <a:gd name="T50" fmla="*/ 2230 w 2664"/>
                        <a:gd name="T51" fmla="*/ 2005 h 2663"/>
                        <a:gd name="T52" fmla="*/ 2507 w 2664"/>
                        <a:gd name="T53" fmla="*/ 2351 h 2663"/>
                        <a:gd name="T54" fmla="*/ 2265 w 2664"/>
                        <a:gd name="T55" fmla="*/ 1659 h 2663"/>
                        <a:gd name="T56" fmla="*/ 2265 w 2664"/>
                        <a:gd name="T57" fmla="*/ 1659 h 2663"/>
                        <a:gd name="T58" fmla="*/ 1729 w 2664"/>
                        <a:gd name="T59" fmla="*/ 2091 h 2663"/>
                        <a:gd name="T60" fmla="*/ 1297 w 2664"/>
                        <a:gd name="T61" fmla="*/ 1555 h 2663"/>
                        <a:gd name="T62" fmla="*/ 1833 w 2664"/>
                        <a:gd name="T63" fmla="*/ 1124 h 2663"/>
                        <a:gd name="T64" fmla="*/ 2265 w 2664"/>
                        <a:gd name="T65" fmla="*/ 1659 h 2663"/>
                        <a:gd name="T66" fmla="*/ 1453 w 2664"/>
                        <a:gd name="T67" fmla="*/ 173 h 2663"/>
                        <a:gd name="T68" fmla="*/ 1453 w 2664"/>
                        <a:gd name="T69" fmla="*/ 173 h 2663"/>
                        <a:gd name="T70" fmla="*/ 1920 w 2664"/>
                        <a:gd name="T71" fmla="*/ 554 h 2663"/>
                        <a:gd name="T72" fmla="*/ 1453 w 2664"/>
                        <a:gd name="T73" fmla="*/ 554 h 2663"/>
                        <a:gd name="T74" fmla="*/ 1453 w 2664"/>
                        <a:gd name="T75" fmla="*/ 173 h 2663"/>
                        <a:gd name="T76" fmla="*/ 104 w 2664"/>
                        <a:gd name="T77" fmla="*/ 104 h 2663"/>
                        <a:gd name="T78" fmla="*/ 104 w 2664"/>
                        <a:gd name="T79" fmla="*/ 104 h 2663"/>
                        <a:gd name="T80" fmla="*/ 1349 w 2664"/>
                        <a:gd name="T81" fmla="*/ 104 h 2663"/>
                        <a:gd name="T82" fmla="*/ 1349 w 2664"/>
                        <a:gd name="T83" fmla="*/ 605 h 2663"/>
                        <a:gd name="T84" fmla="*/ 1401 w 2664"/>
                        <a:gd name="T85" fmla="*/ 674 h 2663"/>
                        <a:gd name="T86" fmla="*/ 2006 w 2664"/>
                        <a:gd name="T87" fmla="*/ 674 h 2663"/>
                        <a:gd name="T88" fmla="*/ 2006 w 2664"/>
                        <a:gd name="T89" fmla="*/ 1055 h 2663"/>
                        <a:gd name="T90" fmla="*/ 1833 w 2664"/>
                        <a:gd name="T91" fmla="*/ 1020 h 2663"/>
                        <a:gd name="T92" fmla="*/ 1279 w 2664"/>
                        <a:gd name="T93" fmla="*/ 1297 h 2663"/>
                        <a:gd name="T94" fmla="*/ 467 w 2664"/>
                        <a:gd name="T95" fmla="*/ 1297 h 2663"/>
                        <a:gd name="T96" fmla="*/ 415 w 2664"/>
                        <a:gd name="T97" fmla="*/ 1348 h 2663"/>
                        <a:gd name="T98" fmla="*/ 467 w 2664"/>
                        <a:gd name="T99" fmla="*/ 1400 h 2663"/>
                        <a:gd name="T100" fmla="*/ 1228 w 2664"/>
                        <a:gd name="T101" fmla="*/ 1400 h 2663"/>
                        <a:gd name="T102" fmla="*/ 1193 w 2664"/>
                        <a:gd name="T103" fmla="*/ 1538 h 2663"/>
                        <a:gd name="T104" fmla="*/ 1193 w 2664"/>
                        <a:gd name="T105" fmla="*/ 1624 h 2663"/>
                        <a:gd name="T106" fmla="*/ 467 w 2664"/>
                        <a:gd name="T107" fmla="*/ 1624 h 2663"/>
                        <a:gd name="T108" fmla="*/ 415 w 2664"/>
                        <a:gd name="T109" fmla="*/ 1676 h 2663"/>
                        <a:gd name="T110" fmla="*/ 467 w 2664"/>
                        <a:gd name="T111" fmla="*/ 1746 h 2663"/>
                        <a:gd name="T112" fmla="*/ 1193 w 2664"/>
                        <a:gd name="T113" fmla="*/ 1746 h 2663"/>
                        <a:gd name="T114" fmla="*/ 1712 w 2664"/>
                        <a:gd name="T115" fmla="*/ 2195 h 2663"/>
                        <a:gd name="T116" fmla="*/ 1954 w 2664"/>
                        <a:gd name="T117" fmla="*/ 2178 h 2663"/>
                        <a:gd name="T118" fmla="*/ 2006 w 2664"/>
                        <a:gd name="T119" fmla="*/ 2230 h 2663"/>
                        <a:gd name="T120" fmla="*/ 2006 w 2664"/>
                        <a:gd name="T121" fmla="*/ 2541 h 2663"/>
                        <a:gd name="T122" fmla="*/ 104 w 2664"/>
                        <a:gd name="T123" fmla="*/ 2541 h 2663"/>
                        <a:gd name="T124" fmla="*/ 104 w 2664"/>
                        <a:gd name="T125" fmla="*/ 104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4" h="2663">
                          <a:moveTo>
                            <a:pt x="0" y="52"/>
                          </a:moveTo>
                          <a:lnTo>
                            <a:pt x="0" y="52"/>
                          </a:lnTo>
                          <a:cubicBezTo>
                            <a:pt x="0" y="2593"/>
                            <a:pt x="0" y="2593"/>
                            <a:pt x="0" y="2593"/>
                          </a:cubicBezTo>
                          <a:cubicBezTo>
                            <a:pt x="0" y="2627"/>
                            <a:pt x="17" y="2662"/>
                            <a:pt x="52" y="2662"/>
                          </a:cubicBezTo>
                          <a:cubicBezTo>
                            <a:pt x="2058" y="2662"/>
                            <a:pt x="2058" y="2662"/>
                            <a:pt x="2058" y="2662"/>
                          </a:cubicBezTo>
                          <a:cubicBezTo>
                            <a:pt x="2092" y="2662"/>
                            <a:pt x="2110" y="2627"/>
                            <a:pt x="2110" y="2593"/>
                          </a:cubicBezTo>
                          <a:cubicBezTo>
                            <a:pt x="2110" y="2368"/>
                            <a:pt x="2110" y="2368"/>
                            <a:pt x="2110" y="2368"/>
                          </a:cubicBezTo>
                          <a:cubicBezTo>
                            <a:pt x="2265" y="2541"/>
                            <a:pt x="2265" y="2541"/>
                            <a:pt x="2265" y="2541"/>
                          </a:cubicBezTo>
                          <a:cubicBezTo>
                            <a:pt x="2335" y="2645"/>
                            <a:pt x="2473" y="2645"/>
                            <a:pt x="2559" y="2575"/>
                          </a:cubicBezTo>
                          <a:cubicBezTo>
                            <a:pt x="2663" y="2506"/>
                            <a:pt x="2663" y="2368"/>
                            <a:pt x="2594" y="2282"/>
                          </a:cubicBezTo>
                          <a:cubicBezTo>
                            <a:pt x="2300" y="1901"/>
                            <a:pt x="2300" y="1901"/>
                            <a:pt x="2300" y="1901"/>
                          </a:cubicBezTo>
                          <a:cubicBezTo>
                            <a:pt x="2335" y="1832"/>
                            <a:pt x="2352" y="1763"/>
                            <a:pt x="2369" y="1676"/>
                          </a:cubicBezTo>
                          <a:cubicBezTo>
                            <a:pt x="2387" y="1452"/>
                            <a:pt x="2282" y="1245"/>
                            <a:pt x="2110" y="1124"/>
                          </a:cubicBezTo>
                          <a:cubicBezTo>
                            <a:pt x="2110" y="605"/>
                            <a:pt x="2110" y="605"/>
                            <a:pt x="2110" y="605"/>
                          </a:cubicBezTo>
                          <a:cubicBezTo>
                            <a:pt x="2110" y="605"/>
                            <a:pt x="2110" y="588"/>
                            <a:pt x="2092" y="571"/>
                          </a:cubicBezTo>
                          <a:cubicBezTo>
                            <a:pt x="1435" y="18"/>
                            <a:pt x="1435" y="18"/>
                            <a:pt x="1435" y="18"/>
                          </a:cubicBezTo>
                          <a:lnTo>
                            <a:pt x="1435" y="18"/>
                          </a:lnTo>
                          <a:cubicBezTo>
                            <a:pt x="1435" y="18"/>
                            <a:pt x="1418" y="0"/>
                            <a:pt x="1401" y="0"/>
                          </a:cubicBezTo>
                          <a:cubicBezTo>
                            <a:pt x="52" y="0"/>
                            <a:pt x="52" y="0"/>
                            <a:pt x="52" y="0"/>
                          </a:cubicBezTo>
                          <a:cubicBezTo>
                            <a:pt x="17" y="0"/>
                            <a:pt x="0" y="18"/>
                            <a:pt x="0" y="52"/>
                          </a:cubicBezTo>
                          <a:close/>
                          <a:moveTo>
                            <a:pt x="2507" y="2351"/>
                          </a:moveTo>
                          <a:lnTo>
                            <a:pt x="2507" y="2351"/>
                          </a:lnTo>
                          <a:cubicBezTo>
                            <a:pt x="2542" y="2385"/>
                            <a:pt x="2542" y="2454"/>
                            <a:pt x="2490" y="2489"/>
                          </a:cubicBezTo>
                          <a:cubicBezTo>
                            <a:pt x="2456" y="2523"/>
                            <a:pt x="2387" y="2523"/>
                            <a:pt x="2352" y="2471"/>
                          </a:cubicBezTo>
                          <a:cubicBezTo>
                            <a:pt x="2075" y="2126"/>
                            <a:pt x="2075" y="2126"/>
                            <a:pt x="2075" y="2126"/>
                          </a:cubicBezTo>
                          <a:cubicBezTo>
                            <a:pt x="2127" y="2091"/>
                            <a:pt x="2179" y="2056"/>
                            <a:pt x="2230" y="2005"/>
                          </a:cubicBezTo>
                          <a:lnTo>
                            <a:pt x="2507" y="2351"/>
                          </a:lnTo>
                          <a:close/>
                          <a:moveTo>
                            <a:pt x="2265" y="1659"/>
                          </a:moveTo>
                          <a:lnTo>
                            <a:pt x="2265" y="1659"/>
                          </a:lnTo>
                          <a:cubicBezTo>
                            <a:pt x="2230" y="1918"/>
                            <a:pt x="2006" y="2108"/>
                            <a:pt x="1729" y="2091"/>
                          </a:cubicBezTo>
                          <a:cubicBezTo>
                            <a:pt x="1470" y="2056"/>
                            <a:pt x="1279" y="1815"/>
                            <a:pt x="1297" y="1555"/>
                          </a:cubicBezTo>
                          <a:cubicBezTo>
                            <a:pt x="1331" y="1297"/>
                            <a:pt x="1557" y="1107"/>
                            <a:pt x="1833" y="1124"/>
                          </a:cubicBezTo>
                          <a:cubicBezTo>
                            <a:pt x="2092" y="1158"/>
                            <a:pt x="2282" y="1400"/>
                            <a:pt x="2265" y="1659"/>
                          </a:cubicBezTo>
                          <a:close/>
                          <a:moveTo>
                            <a:pt x="1453" y="173"/>
                          </a:moveTo>
                          <a:lnTo>
                            <a:pt x="1453" y="173"/>
                          </a:lnTo>
                          <a:cubicBezTo>
                            <a:pt x="1920" y="554"/>
                            <a:pt x="1920" y="554"/>
                            <a:pt x="1920" y="554"/>
                          </a:cubicBezTo>
                          <a:cubicBezTo>
                            <a:pt x="1453" y="554"/>
                            <a:pt x="1453" y="554"/>
                            <a:pt x="1453" y="554"/>
                          </a:cubicBezTo>
                          <a:lnTo>
                            <a:pt x="1453" y="173"/>
                          </a:lnTo>
                          <a:close/>
                          <a:moveTo>
                            <a:pt x="104" y="104"/>
                          </a:moveTo>
                          <a:lnTo>
                            <a:pt x="104" y="104"/>
                          </a:lnTo>
                          <a:cubicBezTo>
                            <a:pt x="1349" y="104"/>
                            <a:pt x="1349" y="104"/>
                            <a:pt x="1349" y="104"/>
                          </a:cubicBezTo>
                          <a:cubicBezTo>
                            <a:pt x="1349" y="605"/>
                            <a:pt x="1349" y="605"/>
                            <a:pt x="1349" y="605"/>
                          </a:cubicBezTo>
                          <a:cubicBezTo>
                            <a:pt x="1349" y="640"/>
                            <a:pt x="1366" y="674"/>
                            <a:pt x="1401" y="674"/>
                          </a:cubicBezTo>
                          <a:cubicBezTo>
                            <a:pt x="2006" y="674"/>
                            <a:pt x="2006" y="674"/>
                            <a:pt x="2006" y="674"/>
                          </a:cubicBezTo>
                          <a:cubicBezTo>
                            <a:pt x="2006" y="1055"/>
                            <a:pt x="2006" y="1055"/>
                            <a:pt x="2006" y="1055"/>
                          </a:cubicBezTo>
                          <a:cubicBezTo>
                            <a:pt x="1954" y="1038"/>
                            <a:pt x="1902" y="1020"/>
                            <a:pt x="1833" y="1020"/>
                          </a:cubicBezTo>
                          <a:cubicBezTo>
                            <a:pt x="1608" y="986"/>
                            <a:pt x="1401" y="1107"/>
                            <a:pt x="1279" y="1297"/>
                          </a:cubicBezTo>
                          <a:cubicBezTo>
                            <a:pt x="467" y="1297"/>
                            <a:pt x="467" y="1297"/>
                            <a:pt x="467" y="1297"/>
                          </a:cubicBezTo>
                          <a:cubicBezTo>
                            <a:pt x="450" y="1297"/>
                            <a:pt x="415" y="1314"/>
                            <a:pt x="415" y="1348"/>
                          </a:cubicBezTo>
                          <a:cubicBezTo>
                            <a:pt x="415" y="1383"/>
                            <a:pt x="450" y="1400"/>
                            <a:pt x="467" y="1400"/>
                          </a:cubicBezTo>
                          <a:cubicBezTo>
                            <a:pt x="1228" y="1400"/>
                            <a:pt x="1228" y="1400"/>
                            <a:pt x="1228" y="1400"/>
                          </a:cubicBezTo>
                          <a:cubicBezTo>
                            <a:pt x="1211" y="1452"/>
                            <a:pt x="1193" y="1503"/>
                            <a:pt x="1193" y="1538"/>
                          </a:cubicBezTo>
                          <a:cubicBezTo>
                            <a:pt x="1193" y="1572"/>
                            <a:pt x="1193" y="1607"/>
                            <a:pt x="1193" y="1624"/>
                          </a:cubicBezTo>
                          <a:cubicBezTo>
                            <a:pt x="467" y="1624"/>
                            <a:pt x="467" y="1624"/>
                            <a:pt x="467" y="1624"/>
                          </a:cubicBezTo>
                          <a:cubicBezTo>
                            <a:pt x="450" y="1624"/>
                            <a:pt x="415" y="1659"/>
                            <a:pt x="415" y="1676"/>
                          </a:cubicBezTo>
                          <a:cubicBezTo>
                            <a:pt x="415" y="1711"/>
                            <a:pt x="450" y="1746"/>
                            <a:pt x="467" y="1746"/>
                          </a:cubicBezTo>
                          <a:cubicBezTo>
                            <a:pt x="1193" y="1746"/>
                            <a:pt x="1193" y="1746"/>
                            <a:pt x="1193" y="1746"/>
                          </a:cubicBezTo>
                          <a:cubicBezTo>
                            <a:pt x="1262" y="1987"/>
                            <a:pt x="1453" y="2178"/>
                            <a:pt x="1712" y="2195"/>
                          </a:cubicBezTo>
                          <a:cubicBezTo>
                            <a:pt x="1798" y="2213"/>
                            <a:pt x="1885" y="2195"/>
                            <a:pt x="1954" y="2178"/>
                          </a:cubicBezTo>
                          <a:cubicBezTo>
                            <a:pt x="2006" y="2230"/>
                            <a:pt x="2006" y="2230"/>
                            <a:pt x="2006" y="2230"/>
                          </a:cubicBezTo>
                          <a:cubicBezTo>
                            <a:pt x="2006" y="2541"/>
                            <a:pt x="2006" y="2541"/>
                            <a:pt x="2006" y="2541"/>
                          </a:cubicBezTo>
                          <a:cubicBezTo>
                            <a:pt x="104" y="2541"/>
                            <a:pt x="104" y="2541"/>
                            <a:pt x="104" y="2541"/>
                          </a:cubicBezTo>
                          <a:lnTo>
                            <a:pt x="104" y="10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33" name="Freeform 35">
                      <a:extLst>
                        <a:ext uri="{FF2B5EF4-FFF2-40B4-BE49-F238E27FC236}">
                          <a16:creationId xmlns:a16="http://schemas.microsoft.com/office/drawing/2014/main" id="{00E2C532-F515-D445-9368-6C02BCC72C4F}"/>
                        </a:ext>
                      </a:extLst>
                    </p:cNvPr>
                    <p:cNvSpPr>
                      <a:spLocks noChangeArrowheads="1"/>
                    </p:cNvSpPr>
                    <p:nvPr/>
                  </p:nvSpPr>
                  <p:spPr bwMode="auto">
                    <a:xfrm>
                      <a:off x="7750175" y="3567113"/>
                      <a:ext cx="336550" cy="38100"/>
                    </a:xfrm>
                    <a:custGeom>
                      <a:avLst/>
                      <a:gdLst>
                        <a:gd name="T0" fmla="*/ 52 w 935"/>
                        <a:gd name="T1" fmla="*/ 104 h 105"/>
                        <a:gd name="T2" fmla="*/ 52 w 935"/>
                        <a:gd name="T3" fmla="*/ 104 h 105"/>
                        <a:gd name="T4" fmla="*/ 882 w 935"/>
                        <a:gd name="T5" fmla="*/ 104 h 105"/>
                        <a:gd name="T6" fmla="*/ 934 w 935"/>
                        <a:gd name="T7" fmla="*/ 52 h 105"/>
                        <a:gd name="T8" fmla="*/ 882 w 935"/>
                        <a:gd name="T9" fmla="*/ 0 h 105"/>
                        <a:gd name="T10" fmla="*/ 52 w 935"/>
                        <a:gd name="T11" fmla="*/ 0 h 105"/>
                        <a:gd name="T12" fmla="*/ 0 w 935"/>
                        <a:gd name="T13" fmla="*/ 52 h 105"/>
                        <a:gd name="T14" fmla="*/ 52 w 935"/>
                        <a:gd name="T15" fmla="*/ 104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05">
                          <a:moveTo>
                            <a:pt x="52" y="104"/>
                          </a:moveTo>
                          <a:lnTo>
                            <a:pt x="52" y="104"/>
                          </a:lnTo>
                          <a:cubicBezTo>
                            <a:pt x="882" y="104"/>
                            <a:pt x="882" y="104"/>
                            <a:pt x="882" y="104"/>
                          </a:cubicBezTo>
                          <a:cubicBezTo>
                            <a:pt x="916" y="104"/>
                            <a:pt x="934" y="87"/>
                            <a:pt x="934" y="52"/>
                          </a:cubicBezTo>
                          <a:cubicBezTo>
                            <a:pt x="934" y="18"/>
                            <a:pt x="916" y="0"/>
                            <a:pt x="882" y="0"/>
                          </a:cubicBezTo>
                          <a:cubicBezTo>
                            <a:pt x="52" y="0"/>
                            <a:pt x="52" y="0"/>
                            <a:pt x="52" y="0"/>
                          </a:cubicBezTo>
                          <a:cubicBezTo>
                            <a:pt x="35" y="0"/>
                            <a:pt x="0" y="18"/>
                            <a:pt x="0" y="52"/>
                          </a:cubicBezTo>
                          <a:cubicBezTo>
                            <a:pt x="0" y="87"/>
                            <a:pt x="35" y="104"/>
                            <a:pt x="52" y="1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34" name="Freeform 36">
                      <a:extLst>
                        <a:ext uri="{FF2B5EF4-FFF2-40B4-BE49-F238E27FC236}">
                          <a16:creationId xmlns:a16="http://schemas.microsoft.com/office/drawing/2014/main" id="{7560B168-BE39-F14E-8863-BBB8B1463EAB}"/>
                        </a:ext>
                      </a:extLst>
                    </p:cNvPr>
                    <p:cNvSpPr>
                      <a:spLocks noChangeArrowheads="1"/>
                    </p:cNvSpPr>
                    <p:nvPr/>
                  </p:nvSpPr>
                  <p:spPr bwMode="auto">
                    <a:xfrm>
                      <a:off x="8091488" y="3679825"/>
                      <a:ext cx="87312" cy="130175"/>
                    </a:xfrm>
                    <a:custGeom>
                      <a:avLst/>
                      <a:gdLst>
                        <a:gd name="T0" fmla="*/ 156 w 243"/>
                        <a:gd name="T1" fmla="*/ 18 h 363"/>
                        <a:gd name="T2" fmla="*/ 156 w 243"/>
                        <a:gd name="T3" fmla="*/ 18 h 363"/>
                        <a:gd name="T4" fmla="*/ 0 w 243"/>
                        <a:gd name="T5" fmla="*/ 310 h 363"/>
                        <a:gd name="T6" fmla="*/ 52 w 243"/>
                        <a:gd name="T7" fmla="*/ 362 h 363"/>
                        <a:gd name="T8" fmla="*/ 104 w 243"/>
                        <a:gd name="T9" fmla="*/ 310 h 363"/>
                        <a:gd name="T10" fmla="*/ 225 w 243"/>
                        <a:gd name="T11" fmla="*/ 103 h 363"/>
                        <a:gd name="T12" fmla="*/ 225 w 243"/>
                        <a:gd name="T13" fmla="*/ 35 h 363"/>
                        <a:gd name="T14" fmla="*/ 156 w 243"/>
                        <a:gd name="T15" fmla="*/ 18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63">
                          <a:moveTo>
                            <a:pt x="156" y="18"/>
                          </a:moveTo>
                          <a:lnTo>
                            <a:pt x="156" y="18"/>
                          </a:lnTo>
                          <a:cubicBezTo>
                            <a:pt x="52" y="86"/>
                            <a:pt x="0" y="190"/>
                            <a:pt x="0" y="310"/>
                          </a:cubicBezTo>
                          <a:cubicBezTo>
                            <a:pt x="0" y="328"/>
                            <a:pt x="17" y="362"/>
                            <a:pt x="52" y="362"/>
                          </a:cubicBezTo>
                          <a:cubicBezTo>
                            <a:pt x="69" y="362"/>
                            <a:pt x="104" y="345"/>
                            <a:pt x="104" y="310"/>
                          </a:cubicBezTo>
                          <a:cubicBezTo>
                            <a:pt x="121" y="224"/>
                            <a:pt x="156" y="155"/>
                            <a:pt x="225" y="103"/>
                          </a:cubicBezTo>
                          <a:cubicBezTo>
                            <a:pt x="242" y="86"/>
                            <a:pt x="242" y="52"/>
                            <a:pt x="225" y="35"/>
                          </a:cubicBezTo>
                          <a:cubicBezTo>
                            <a:pt x="208" y="0"/>
                            <a:pt x="173" y="0"/>
                            <a:pt x="156" y="1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grpSp>
              <p:nvGrpSpPr>
                <p:cNvPr id="8" name="Group 7">
                  <a:extLst>
                    <a:ext uri="{FF2B5EF4-FFF2-40B4-BE49-F238E27FC236}">
                      <a16:creationId xmlns:a16="http://schemas.microsoft.com/office/drawing/2014/main" id="{1473FB6C-A407-B247-8AAA-35A4C0DEB8A1}"/>
                    </a:ext>
                  </a:extLst>
                </p:cNvPr>
                <p:cNvGrpSpPr/>
                <p:nvPr/>
              </p:nvGrpSpPr>
              <p:grpSpPr>
                <a:xfrm>
                  <a:off x="7754993" y="5372494"/>
                  <a:ext cx="3880920" cy="3880920"/>
                  <a:chOff x="7722507" y="5296730"/>
                  <a:chExt cx="3880920" cy="3880920"/>
                </a:xfrm>
              </p:grpSpPr>
              <p:sp>
                <p:nvSpPr>
                  <p:cNvPr id="37" name="Oval 36">
                    <a:extLst>
                      <a:ext uri="{FF2B5EF4-FFF2-40B4-BE49-F238E27FC236}">
                        <a16:creationId xmlns:a16="http://schemas.microsoft.com/office/drawing/2014/main" id="{948C6073-5847-3242-A131-0211665BDD1C}"/>
                      </a:ext>
                    </a:extLst>
                  </p:cNvPr>
                  <p:cNvSpPr/>
                  <p:nvPr/>
                </p:nvSpPr>
                <p:spPr>
                  <a:xfrm>
                    <a:off x="7722507" y="5296730"/>
                    <a:ext cx="3880920" cy="3880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grpSp>
                <p:nvGrpSpPr>
                  <p:cNvPr id="2" name="Group 1">
                    <a:extLst>
                      <a:ext uri="{FF2B5EF4-FFF2-40B4-BE49-F238E27FC236}">
                        <a16:creationId xmlns:a16="http://schemas.microsoft.com/office/drawing/2014/main" id="{8DD52CC2-521C-E647-AD1D-C0D0C5343B0A}"/>
                      </a:ext>
                    </a:extLst>
                  </p:cNvPr>
                  <p:cNvGrpSpPr/>
                  <p:nvPr/>
                </p:nvGrpSpPr>
                <p:grpSpPr>
                  <a:xfrm>
                    <a:off x="8565786" y="6427105"/>
                    <a:ext cx="2194361" cy="1620169"/>
                    <a:chOff x="6075363" y="6392863"/>
                    <a:chExt cx="952500" cy="703262"/>
                  </a:xfrm>
                  <a:solidFill>
                    <a:schemeClr val="bg1"/>
                  </a:solidFill>
                </p:grpSpPr>
                <p:sp>
                  <p:nvSpPr>
                    <p:cNvPr id="21" name="Freeform 73">
                      <a:extLst>
                        <a:ext uri="{FF2B5EF4-FFF2-40B4-BE49-F238E27FC236}">
                          <a16:creationId xmlns:a16="http://schemas.microsoft.com/office/drawing/2014/main" id="{AF7771DC-C41B-1645-B1D7-EE6E73BD8F8D}"/>
                        </a:ext>
                      </a:extLst>
                    </p:cNvPr>
                    <p:cNvSpPr>
                      <a:spLocks noChangeArrowheads="1"/>
                    </p:cNvSpPr>
                    <p:nvPr/>
                  </p:nvSpPr>
                  <p:spPr bwMode="auto">
                    <a:xfrm>
                      <a:off x="6075363" y="6392863"/>
                      <a:ext cx="952500" cy="703262"/>
                    </a:xfrm>
                    <a:custGeom>
                      <a:avLst/>
                      <a:gdLst>
                        <a:gd name="T0" fmla="*/ 2542 w 2647"/>
                        <a:gd name="T1" fmla="*/ 294 h 1954"/>
                        <a:gd name="T2" fmla="*/ 2542 w 2647"/>
                        <a:gd name="T3" fmla="*/ 294 h 1954"/>
                        <a:gd name="T4" fmla="*/ 2386 w 2647"/>
                        <a:gd name="T5" fmla="*/ 294 h 1954"/>
                        <a:gd name="T6" fmla="*/ 2386 w 2647"/>
                        <a:gd name="T7" fmla="*/ 224 h 1954"/>
                        <a:gd name="T8" fmla="*/ 2369 w 2647"/>
                        <a:gd name="T9" fmla="*/ 172 h 1954"/>
                        <a:gd name="T10" fmla="*/ 1331 w 2647"/>
                        <a:gd name="T11" fmla="*/ 155 h 1954"/>
                        <a:gd name="T12" fmla="*/ 294 w 2647"/>
                        <a:gd name="T13" fmla="*/ 172 h 1954"/>
                        <a:gd name="T14" fmla="*/ 260 w 2647"/>
                        <a:gd name="T15" fmla="*/ 224 h 1954"/>
                        <a:gd name="T16" fmla="*/ 260 w 2647"/>
                        <a:gd name="T17" fmla="*/ 294 h 1954"/>
                        <a:gd name="T18" fmla="*/ 104 w 2647"/>
                        <a:gd name="T19" fmla="*/ 294 h 1954"/>
                        <a:gd name="T20" fmla="*/ 0 w 2647"/>
                        <a:gd name="T21" fmla="*/ 398 h 1954"/>
                        <a:gd name="T22" fmla="*/ 0 w 2647"/>
                        <a:gd name="T23" fmla="*/ 1850 h 1954"/>
                        <a:gd name="T24" fmla="*/ 104 w 2647"/>
                        <a:gd name="T25" fmla="*/ 1953 h 1954"/>
                        <a:gd name="T26" fmla="*/ 2542 w 2647"/>
                        <a:gd name="T27" fmla="*/ 1953 h 1954"/>
                        <a:gd name="T28" fmla="*/ 2646 w 2647"/>
                        <a:gd name="T29" fmla="*/ 1850 h 1954"/>
                        <a:gd name="T30" fmla="*/ 2646 w 2647"/>
                        <a:gd name="T31" fmla="*/ 398 h 1954"/>
                        <a:gd name="T32" fmla="*/ 2542 w 2647"/>
                        <a:gd name="T33" fmla="*/ 294 h 1954"/>
                        <a:gd name="T34" fmla="*/ 2283 w 2647"/>
                        <a:gd name="T35" fmla="*/ 259 h 1954"/>
                        <a:gd name="T36" fmla="*/ 2283 w 2647"/>
                        <a:gd name="T37" fmla="*/ 259 h 1954"/>
                        <a:gd name="T38" fmla="*/ 2283 w 2647"/>
                        <a:gd name="T39" fmla="*/ 1608 h 1954"/>
                        <a:gd name="T40" fmla="*/ 1383 w 2647"/>
                        <a:gd name="T41" fmla="*/ 1798 h 1954"/>
                        <a:gd name="T42" fmla="*/ 1383 w 2647"/>
                        <a:gd name="T43" fmla="*/ 259 h 1954"/>
                        <a:gd name="T44" fmla="*/ 2283 w 2647"/>
                        <a:gd name="T45" fmla="*/ 259 h 1954"/>
                        <a:gd name="T46" fmla="*/ 363 w 2647"/>
                        <a:gd name="T47" fmla="*/ 259 h 1954"/>
                        <a:gd name="T48" fmla="*/ 363 w 2647"/>
                        <a:gd name="T49" fmla="*/ 259 h 1954"/>
                        <a:gd name="T50" fmla="*/ 1262 w 2647"/>
                        <a:gd name="T51" fmla="*/ 259 h 1954"/>
                        <a:gd name="T52" fmla="*/ 1262 w 2647"/>
                        <a:gd name="T53" fmla="*/ 1798 h 1954"/>
                        <a:gd name="T54" fmla="*/ 363 w 2647"/>
                        <a:gd name="T55" fmla="*/ 1608 h 1954"/>
                        <a:gd name="T56" fmla="*/ 363 w 2647"/>
                        <a:gd name="T57" fmla="*/ 259 h 1954"/>
                        <a:gd name="T58" fmla="*/ 104 w 2647"/>
                        <a:gd name="T59" fmla="*/ 415 h 1954"/>
                        <a:gd name="T60" fmla="*/ 104 w 2647"/>
                        <a:gd name="T61" fmla="*/ 415 h 1954"/>
                        <a:gd name="T62" fmla="*/ 260 w 2647"/>
                        <a:gd name="T63" fmla="*/ 415 h 1954"/>
                        <a:gd name="T64" fmla="*/ 260 w 2647"/>
                        <a:gd name="T65" fmla="*/ 1660 h 1954"/>
                        <a:gd name="T66" fmla="*/ 311 w 2647"/>
                        <a:gd name="T67" fmla="*/ 1712 h 1954"/>
                        <a:gd name="T68" fmla="*/ 1072 w 2647"/>
                        <a:gd name="T69" fmla="*/ 1850 h 1954"/>
                        <a:gd name="T70" fmla="*/ 104 w 2647"/>
                        <a:gd name="T71" fmla="*/ 1850 h 1954"/>
                        <a:gd name="T72" fmla="*/ 104 w 2647"/>
                        <a:gd name="T73" fmla="*/ 415 h 1954"/>
                        <a:gd name="T74" fmla="*/ 2542 w 2647"/>
                        <a:gd name="T75" fmla="*/ 1850 h 1954"/>
                        <a:gd name="T76" fmla="*/ 2542 w 2647"/>
                        <a:gd name="T77" fmla="*/ 1850 h 1954"/>
                        <a:gd name="T78" fmla="*/ 1574 w 2647"/>
                        <a:gd name="T79" fmla="*/ 1850 h 1954"/>
                        <a:gd name="T80" fmla="*/ 2335 w 2647"/>
                        <a:gd name="T81" fmla="*/ 1712 h 1954"/>
                        <a:gd name="T82" fmla="*/ 2386 w 2647"/>
                        <a:gd name="T83" fmla="*/ 1660 h 1954"/>
                        <a:gd name="T84" fmla="*/ 2386 w 2647"/>
                        <a:gd name="T85" fmla="*/ 415 h 1954"/>
                        <a:gd name="T86" fmla="*/ 2542 w 2647"/>
                        <a:gd name="T87" fmla="*/ 415 h 1954"/>
                        <a:gd name="T88" fmla="*/ 2542 w 2647"/>
                        <a:gd name="T89" fmla="*/ 1850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47" h="1954">
                          <a:moveTo>
                            <a:pt x="2542" y="294"/>
                          </a:moveTo>
                          <a:lnTo>
                            <a:pt x="2542" y="294"/>
                          </a:lnTo>
                          <a:cubicBezTo>
                            <a:pt x="2386" y="294"/>
                            <a:pt x="2386" y="294"/>
                            <a:pt x="2386" y="294"/>
                          </a:cubicBezTo>
                          <a:cubicBezTo>
                            <a:pt x="2386" y="224"/>
                            <a:pt x="2386" y="224"/>
                            <a:pt x="2386" y="224"/>
                          </a:cubicBezTo>
                          <a:cubicBezTo>
                            <a:pt x="2386" y="190"/>
                            <a:pt x="2386" y="172"/>
                            <a:pt x="2369" y="172"/>
                          </a:cubicBezTo>
                          <a:cubicBezTo>
                            <a:pt x="2040" y="0"/>
                            <a:pt x="1643" y="0"/>
                            <a:pt x="1331" y="155"/>
                          </a:cubicBezTo>
                          <a:cubicBezTo>
                            <a:pt x="1003" y="0"/>
                            <a:pt x="606" y="0"/>
                            <a:pt x="294" y="172"/>
                          </a:cubicBezTo>
                          <a:cubicBezTo>
                            <a:pt x="277" y="172"/>
                            <a:pt x="260" y="190"/>
                            <a:pt x="260" y="224"/>
                          </a:cubicBezTo>
                          <a:cubicBezTo>
                            <a:pt x="260" y="294"/>
                            <a:pt x="260" y="294"/>
                            <a:pt x="260" y="294"/>
                          </a:cubicBezTo>
                          <a:cubicBezTo>
                            <a:pt x="104" y="294"/>
                            <a:pt x="104" y="294"/>
                            <a:pt x="104" y="294"/>
                          </a:cubicBezTo>
                          <a:cubicBezTo>
                            <a:pt x="35" y="294"/>
                            <a:pt x="0" y="346"/>
                            <a:pt x="0" y="398"/>
                          </a:cubicBezTo>
                          <a:cubicBezTo>
                            <a:pt x="0" y="1850"/>
                            <a:pt x="0" y="1850"/>
                            <a:pt x="0" y="1850"/>
                          </a:cubicBezTo>
                          <a:cubicBezTo>
                            <a:pt x="0" y="1901"/>
                            <a:pt x="35" y="1953"/>
                            <a:pt x="104" y="1953"/>
                          </a:cubicBezTo>
                          <a:cubicBezTo>
                            <a:pt x="640" y="1953"/>
                            <a:pt x="1124" y="1953"/>
                            <a:pt x="2542" y="1953"/>
                          </a:cubicBezTo>
                          <a:cubicBezTo>
                            <a:pt x="2611" y="1953"/>
                            <a:pt x="2646" y="1901"/>
                            <a:pt x="2646" y="1850"/>
                          </a:cubicBezTo>
                          <a:cubicBezTo>
                            <a:pt x="2646" y="398"/>
                            <a:pt x="2646" y="398"/>
                            <a:pt x="2646" y="398"/>
                          </a:cubicBezTo>
                          <a:cubicBezTo>
                            <a:pt x="2646" y="346"/>
                            <a:pt x="2611" y="294"/>
                            <a:pt x="2542" y="294"/>
                          </a:cubicBezTo>
                          <a:close/>
                          <a:moveTo>
                            <a:pt x="2283" y="259"/>
                          </a:moveTo>
                          <a:lnTo>
                            <a:pt x="2283" y="259"/>
                          </a:lnTo>
                          <a:cubicBezTo>
                            <a:pt x="2283" y="691"/>
                            <a:pt x="2283" y="933"/>
                            <a:pt x="2283" y="1608"/>
                          </a:cubicBezTo>
                          <a:cubicBezTo>
                            <a:pt x="1920" y="1625"/>
                            <a:pt x="1660" y="1677"/>
                            <a:pt x="1383" y="1798"/>
                          </a:cubicBezTo>
                          <a:cubicBezTo>
                            <a:pt x="1383" y="259"/>
                            <a:pt x="1383" y="259"/>
                            <a:pt x="1383" y="259"/>
                          </a:cubicBezTo>
                          <a:cubicBezTo>
                            <a:pt x="1660" y="103"/>
                            <a:pt x="2006" y="103"/>
                            <a:pt x="2283" y="259"/>
                          </a:cubicBezTo>
                          <a:close/>
                          <a:moveTo>
                            <a:pt x="363" y="259"/>
                          </a:moveTo>
                          <a:lnTo>
                            <a:pt x="363" y="259"/>
                          </a:lnTo>
                          <a:cubicBezTo>
                            <a:pt x="640" y="103"/>
                            <a:pt x="986" y="103"/>
                            <a:pt x="1262" y="259"/>
                          </a:cubicBezTo>
                          <a:cubicBezTo>
                            <a:pt x="1262" y="1798"/>
                            <a:pt x="1262" y="1798"/>
                            <a:pt x="1262" y="1798"/>
                          </a:cubicBezTo>
                          <a:cubicBezTo>
                            <a:pt x="986" y="1677"/>
                            <a:pt x="726" y="1625"/>
                            <a:pt x="363" y="1608"/>
                          </a:cubicBezTo>
                          <a:lnTo>
                            <a:pt x="363" y="259"/>
                          </a:lnTo>
                          <a:close/>
                          <a:moveTo>
                            <a:pt x="104" y="415"/>
                          </a:moveTo>
                          <a:lnTo>
                            <a:pt x="104" y="415"/>
                          </a:lnTo>
                          <a:cubicBezTo>
                            <a:pt x="260" y="415"/>
                            <a:pt x="260" y="415"/>
                            <a:pt x="260" y="415"/>
                          </a:cubicBezTo>
                          <a:cubicBezTo>
                            <a:pt x="260" y="1660"/>
                            <a:pt x="260" y="1660"/>
                            <a:pt x="260" y="1660"/>
                          </a:cubicBezTo>
                          <a:cubicBezTo>
                            <a:pt x="260" y="1694"/>
                            <a:pt x="277" y="1712"/>
                            <a:pt x="311" y="1712"/>
                          </a:cubicBezTo>
                          <a:cubicBezTo>
                            <a:pt x="623" y="1729"/>
                            <a:pt x="847" y="1763"/>
                            <a:pt x="1072" y="1850"/>
                          </a:cubicBezTo>
                          <a:cubicBezTo>
                            <a:pt x="104" y="1850"/>
                            <a:pt x="104" y="1850"/>
                            <a:pt x="104" y="1850"/>
                          </a:cubicBezTo>
                          <a:lnTo>
                            <a:pt x="104" y="415"/>
                          </a:lnTo>
                          <a:close/>
                          <a:moveTo>
                            <a:pt x="2542" y="1850"/>
                          </a:moveTo>
                          <a:lnTo>
                            <a:pt x="2542" y="1850"/>
                          </a:lnTo>
                          <a:cubicBezTo>
                            <a:pt x="1574" y="1850"/>
                            <a:pt x="1574" y="1850"/>
                            <a:pt x="1574" y="1850"/>
                          </a:cubicBezTo>
                          <a:cubicBezTo>
                            <a:pt x="1798" y="1763"/>
                            <a:pt x="2040" y="1729"/>
                            <a:pt x="2335" y="1712"/>
                          </a:cubicBezTo>
                          <a:cubicBezTo>
                            <a:pt x="2369" y="1712"/>
                            <a:pt x="2386" y="1694"/>
                            <a:pt x="2386" y="1660"/>
                          </a:cubicBezTo>
                          <a:cubicBezTo>
                            <a:pt x="2386" y="415"/>
                            <a:pt x="2386" y="415"/>
                            <a:pt x="2386" y="415"/>
                          </a:cubicBezTo>
                          <a:cubicBezTo>
                            <a:pt x="2542" y="415"/>
                            <a:pt x="2542" y="415"/>
                            <a:pt x="2542" y="415"/>
                          </a:cubicBezTo>
                          <a:lnTo>
                            <a:pt x="2542" y="18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2" name="Freeform 74">
                      <a:extLst>
                        <a:ext uri="{FF2B5EF4-FFF2-40B4-BE49-F238E27FC236}">
                          <a16:creationId xmlns:a16="http://schemas.microsoft.com/office/drawing/2014/main" id="{A73992AB-1E44-FA4A-B12D-5537E13EC6BE}"/>
                        </a:ext>
                      </a:extLst>
                    </p:cNvPr>
                    <p:cNvSpPr>
                      <a:spLocks noChangeArrowheads="1"/>
                    </p:cNvSpPr>
                    <p:nvPr/>
                  </p:nvSpPr>
                  <p:spPr bwMode="auto">
                    <a:xfrm>
                      <a:off x="6262688" y="6561138"/>
                      <a:ext cx="206375" cy="38100"/>
                    </a:xfrm>
                    <a:custGeom>
                      <a:avLst/>
                      <a:gdLst>
                        <a:gd name="T0" fmla="*/ 519 w 572"/>
                        <a:gd name="T1" fmla="*/ 0 h 104"/>
                        <a:gd name="T2" fmla="*/ 519 w 572"/>
                        <a:gd name="T3" fmla="*/ 0 h 104"/>
                        <a:gd name="T4" fmla="*/ 52 w 572"/>
                        <a:gd name="T5" fmla="*/ 0 h 104"/>
                        <a:gd name="T6" fmla="*/ 0 w 572"/>
                        <a:gd name="T7" fmla="*/ 51 h 104"/>
                        <a:gd name="T8" fmla="*/ 52 w 572"/>
                        <a:gd name="T9" fmla="*/ 103 h 104"/>
                        <a:gd name="T10" fmla="*/ 519 w 572"/>
                        <a:gd name="T11" fmla="*/ 103 h 104"/>
                        <a:gd name="T12" fmla="*/ 571 w 572"/>
                        <a:gd name="T13" fmla="*/ 51 h 104"/>
                        <a:gd name="T14" fmla="*/ 519 w 572"/>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04">
                          <a:moveTo>
                            <a:pt x="519" y="0"/>
                          </a:moveTo>
                          <a:lnTo>
                            <a:pt x="519" y="0"/>
                          </a:lnTo>
                          <a:cubicBezTo>
                            <a:pt x="52" y="0"/>
                            <a:pt x="52" y="0"/>
                            <a:pt x="52" y="0"/>
                          </a:cubicBezTo>
                          <a:cubicBezTo>
                            <a:pt x="17" y="0"/>
                            <a:pt x="0" y="17"/>
                            <a:pt x="0" y="51"/>
                          </a:cubicBezTo>
                          <a:cubicBezTo>
                            <a:pt x="0" y="86"/>
                            <a:pt x="17" y="103"/>
                            <a:pt x="52" y="103"/>
                          </a:cubicBezTo>
                          <a:cubicBezTo>
                            <a:pt x="519" y="103"/>
                            <a:pt x="519" y="103"/>
                            <a:pt x="519" y="103"/>
                          </a:cubicBezTo>
                          <a:cubicBezTo>
                            <a:pt x="536" y="103"/>
                            <a:pt x="571" y="86"/>
                            <a:pt x="571" y="51"/>
                          </a:cubicBezTo>
                          <a:cubicBezTo>
                            <a:pt x="571" y="17"/>
                            <a:pt x="536" y="0"/>
                            <a:pt x="5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3" name="Freeform 75">
                      <a:extLst>
                        <a:ext uri="{FF2B5EF4-FFF2-40B4-BE49-F238E27FC236}">
                          <a16:creationId xmlns:a16="http://schemas.microsoft.com/office/drawing/2014/main" id="{0F0345FA-AE68-924A-9D87-D8DB8C1A9E2F}"/>
                        </a:ext>
                      </a:extLst>
                    </p:cNvPr>
                    <p:cNvSpPr>
                      <a:spLocks noChangeArrowheads="1"/>
                    </p:cNvSpPr>
                    <p:nvPr/>
                  </p:nvSpPr>
                  <p:spPr bwMode="auto">
                    <a:xfrm>
                      <a:off x="6262688" y="6648450"/>
                      <a:ext cx="206375" cy="44450"/>
                    </a:xfrm>
                    <a:custGeom>
                      <a:avLst/>
                      <a:gdLst>
                        <a:gd name="T0" fmla="*/ 519 w 572"/>
                        <a:gd name="T1" fmla="*/ 0 h 122"/>
                        <a:gd name="T2" fmla="*/ 519 w 572"/>
                        <a:gd name="T3" fmla="*/ 0 h 122"/>
                        <a:gd name="T4" fmla="*/ 52 w 572"/>
                        <a:gd name="T5" fmla="*/ 0 h 122"/>
                        <a:gd name="T6" fmla="*/ 0 w 572"/>
                        <a:gd name="T7" fmla="*/ 52 h 122"/>
                        <a:gd name="T8" fmla="*/ 52 w 572"/>
                        <a:gd name="T9" fmla="*/ 121 h 122"/>
                        <a:gd name="T10" fmla="*/ 519 w 572"/>
                        <a:gd name="T11" fmla="*/ 121 h 122"/>
                        <a:gd name="T12" fmla="*/ 571 w 572"/>
                        <a:gd name="T13" fmla="*/ 52 h 122"/>
                        <a:gd name="T14" fmla="*/ 519 w 572"/>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22">
                          <a:moveTo>
                            <a:pt x="519" y="0"/>
                          </a:moveTo>
                          <a:lnTo>
                            <a:pt x="519" y="0"/>
                          </a:lnTo>
                          <a:cubicBezTo>
                            <a:pt x="52" y="0"/>
                            <a:pt x="52" y="0"/>
                            <a:pt x="52" y="0"/>
                          </a:cubicBezTo>
                          <a:cubicBezTo>
                            <a:pt x="17" y="0"/>
                            <a:pt x="0" y="34"/>
                            <a:pt x="0" y="52"/>
                          </a:cubicBezTo>
                          <a:cubicBezTo>
                            <a:pt x="0" y="86"/>
                            <a:pt x="17" y="121"/>
                            <a:pt x="52" y="121"/>
                          </a:cubicBezTo>
                          <a:cubicBezTo>
                            <a:pt x="519" y="121"/>
                            <a:pt x="519" y="121"/>
                            <a:pt x="519" y="121"/>
                          </a:cubicBezTo>
                          <a:cubicBezTo>
                            <a:pt x="536" y="121"/>
                            <a:pt x="571" y="86"/>
                            <a:pt x="571" y="52"/>
                          </a:cubicBezTo>
                          <a:cubicBezTo>
                            <a:pt x="571" y="34"/>
                            <a:pt x="536" y="0"/>
                            <a:pt x="5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 name="Freeform 76">
                      <a:extLst>
                        <a:ext uri="{FF2B5EF4-FFF2-40B4-BE49-F238E27FC236}">
                          <a16:creationId xmlns:a16="http://schemas.microsoft.com/office/drawing/2014/main" id="{D8A9D8A5-8360-2445-8674-FB7590074DCD}"/>
                        </a:ext>
                      </a:extLst>
                    </p:cNvPr>
                    <p:cNvSpPr>
                      <a:spLocks noChangeArrowheads="1"/>
                    </p:cNvSpPr>
                    <p:nvPr/>
                  </p:nvSpPr>
                  <p:spPr bwMode="auto">
                    <a:xfrm>
                      <a:off x="6262688" y="6742113"/>
                      <a:ext cx="206375" cy="38100"/>
                    </a:xfrm>
                    <a:custGeom>
                      <a:avLst/>
                      <a:gdLst>
                        <a:gd name="T0" fmla="*/ 519 w 572"/>
                        <a:gd name="T1" fmla="*/ 0 h 105"/>
                        <a:gd name="T2" fmla="*/ 519 w 572"/>
                        <a:gd name="T3" fmla="*/ 0 h 105"/>
                        <a:gd name="T4" fmla="*/ 52 w 572"/>
                        <a:gd name="T5" fmla="*/ 0 h 105"/>
                        <a:gd name="T6" fmla="*/ 0 w 572"/>
                        <a:gd name="T7" fmla="*/ 52 h 105"/>
                        <a:gd name="T8" fmla="*/ 52 w 572"/>
                        <a:gd name="T9" fmla="*/ 104 h 105"/>
                        <a:gd name="T10" fmla="*/ 519 w 572"/>
                        <a:gd name="T11" fmla="*/ 104 h 105"/>
                        <a:gd name="T12" fmla="*/ 571 w 572"/>
                        <a:gd name="T13" fmla="*/ 52 h 105"/>
                        <a:gd name="T14" fmla="*/ 519 w 572"/>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05">
                          <a:moveTo>
                            <a:pt x="519" y="0"/>
                          </a:moveTo>
                          <a:lnTo>
                            <a:pt x="519" y="0"/>
                          </a:lnTo>
                          <a:cubicBezTo>
                            <a:pt x="52" y="0"/>
                            <a:pt x="52" y="0"/>
                            <a:pt x="52" y="0"/>
                          </a:cubicBezTo>
                          <a:cubicBezTo>
                            <a:pt x="17" y="0"/>
                            <a:pt x="0" y="17"/>
                            <a:pt x="0" y="52"/>
                          </a:cubicBezTo>
                          <a:cubicBezTo>
                            <a:pt x="0" y="86"/>
                            <a:pt x="17" y="104"/>
                            <a:pt x="52" y="104"/>
                          </a:cubicBezTo>
                          <a:cubicBezTo>
                            <a:pt x="519" y="104"/>
                            <a:pt x="519" y="104"/>
                            <a:pt x="519" y="104"/>
                          </a:cubicBezTo>
                          <a:cubicBezTo>
                            <a:pt x="536" y="104"/>
                            <a:pt x="571" y="86"/>
                            <a:pt x="571" y="52"/>
                          </a:cubicBezTo>
                          <a:cubicBezTo>
                            <a:pt x="571" y="17"/>
                            <a:pt x="536" y="0"/>
                            <a:pt x="5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 name="Freeform 77">
                      <a:extLst>
                        <a:ext uri="{FF2B5EF4-FFF2-40B4-BE49-F238E27FC236}">
                          <a16:creationId xmlns:a16="http://schemas.microsoft.com/office/drawing/2014/main" id="{086F680D-4B9A-8440-A2C4-EEFF6E660A66}"/>
                        </a:ext>
                      </a:extLst>
                    </p:cNvPr>
                    <p:cNvSpPr>
                      <a:spLocks noChangeArrowheads="1"/>
                    </p:cNvSpPr>
                    <p:nvPr/>
                  </p:nvSpPr>
                  <p:spPr bwMode="auto">
                    <a:xfrm>
                      <a:off x="6262688" y="6834188"/>
                      <a:ext cx="206375" cy="38100"/>
                    </a:xfrm>
                    <a:custGeom>
                      <a:avLst/>
                      <a:gdLst>
                        <a:gd name="T0" fmla="*/ 519 w 572"/>
                        <a:gd name="T1" fmla="*/ 0 h 104"/>
                        <a:gd name="T2" fmla="*/ 519 w 572"/>
                        <a:gd name="T3" fmla="*/ 0 h 104"/>
                        <a:gd name="T4" fmla="*/ 52 w 572"/>
                        <a:gd name="T5" fmla="*/ 0 h 104"/>
                        <a:gd name="T6" fmla="*/ 0 w 572"/>
                        <a:gd name="T7" fmla="*/ 51 h 104"/>
                        <a:gd name="T8" fmla="*/ 52 w 572"/>
                        <a:gd name="T9" fmla="*/ 103 h 104"/>
                        <a:gd name="T10" fmla="*/ 519 w 572"/>
                        <a:gd name="T11" fmla="*/ 103 h 104"/>
                        <a:gd name="T12" fmla="*/ 571 w 572"/>
                        <a:gd name="T13" fmla="*/ 51 h 104"/>
                        <a:gd name="T14" fmla="*/ 519 w 572"/>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04">
                          <a:moveTo>
                            <a:pt x="519" y="0"/>
                          </a:moveTo>
                          <a:lnTo>
                            <a:pt x="519" y="0"/>
                          </a:lnTo>
                          <a:cubicBezTo>
                            <a:pt x="52" y="0"/>
                            <a:pt x="52" y="0"/>
                            <a:pt x="52" y="0"/>
                          </a:cubicBezTo>
                          <a:cubicBezTo>
                            <a:pt x="17" y="0"/>
                            <a:pt x="0" y="17"/>
                            <a:pt x="0" y="51"/>
                          </a:cubicBezTo>
                          <a:cubicBezTo>
                            <a:pt x="0" y="86"/>
                            <a:pt x="17" y="103"/>
                            <a:pt x="52" y="103"/>
                          </a:cubicBezTo>
                          <a:cubicBezTo>
                            <a:pt x="519" y="103"/>
                            <a:pt x="519" y="103"/>
                            <a:pt x="519" y="103"/>
                          </a:cubicBezTo>
                          <a:cubicBezTo>
                            <a:pt x="536" y="103"/>
                            <a:pt x="571" y="86"/>
                            <a:pt x="571" y="51"/>
                          </a:cubicBezTo>
                          <a:cubicBezTo>
                            <a:pt x="571" y="17"/>
                            <a:pt x="536" y="0"/>
                            <a:pt x="5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6" name="Freeform 78">
                      <a:extLst>
                        <a:ext uri="{FF2B5EF4-FFF2-40B4-BE49-F238E27FC236}">
                          <a16:creationId xmlns:a16="http://schemas.microsoft.com/office/drawing/2014/main" id="{EB4C9CE7-D44C-CF4F-AB3E-503DD34F52AD}"/>
                        </a:ext>
                      </a:extLst>
                    </p:cNvPr>
                    <p:cNvSpPr>
                      <a:spLocks noChangeArrowheads="1"/>
                    </p:cNvSpPr>
                    <p:nvPr/>
                  </p:nvSpPr>
                  <p:spPr bwMode="auto">
                    <a:xfrm>
                      <a:off x="6642100" y="6561138"/>
                      <a:ext cx="204788" cy="38100"/>
                    </a:xfrm>
                    <a:custGeom>
                      <a:avLst/>
                      <a:gdLst>
                        <a:gd name="T0" fmla="*/ 51 w 571"/>
                        <a:gd name="T1" fmla="*/ 103 h 104"/>
                        <a:gd name="T2" fmla="*/ 51 w 571"/>
                        <a:gd name="T3" fmla="*/ 103 h 104"/>
                        <a:gd name="T4" fmla="*/ 501 w 571"/>
                        <a:gd name="T5" fmla="*/ 103 h 104"/>
                        <a:gd name="T6" fmla="*/ 570 w 571"/>
                        <a:gd name="T7" fmla="*/ 51 h 104"/>
                        <a:gd name="T8" fmla="*/ 501 w 571"/>
                        <a:gd name="T9" fmla="*/ 0 h 104"/>
                        <a:gd name="T10" fmla="*/ 51 w 571"/>
                        <a:gd name="T11" fmla="*/ 0 h 104"/>
                        <a:gd name="T12" fmla="*/ 0 w 571"/>
                        <a:gd name="T13" fmla="*/ 51 h 104"/>
                        <a:gd name="T14" fmla="*/ 51 w 571"/>
                        <a:gd name="T15" fmla="*/ 103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104">
                          <a:moveTo>
                            <a:pt x="51" y="103"/>
                          </a:moveTo>
                          <a:lnTo>
                            <a:pt x="51" y="103"/>
                          </a:lnTo>
                          <a:cubicBezTo>
                            <a:pt x="501" y="103"/>
                            <a:pt x="501" y="103"/>
                            <a:pt x="501" y="103"/>
                          </a:cubicBezTo>
                          <a:cubicBezTo>
                            <a:pt x="535" y="103"/>
                            <a:pt x="570" y="86"/>
                            <a:pt x="570" y="51"/>
                          </a:cubicBezTo>
                          <a:cubicBezTo>
                            <a:pt x="570" y="17"/>
                            <a:pt x="535" y="0"/>
                            <a:pt x="501" y="0"/>
                          </a:cubicBezTo>
                          <a:cubicBezTo>
                            <a:pt x="51" y="0"/>
                            <a:pt x="51" y="0"/>
                            <a:pt x="51" y="0"/>
                          </a:cubicBezTo>
                          <a:cubicBezTo>
                            <a:pt x="17" y="0"/>
                            <a:pt x="0" y="17"/>
                            <a:pt x="0" y="51"/>
                          </a:cubicBezTo>
                          <a:cubicBezTo>
                            <a:pt x="0" y="86"/>
                            <a:pt x="17" y="103"/>
                            <a:pt x="51" y="10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7" name="Freeform 79">
                      <a:extLst>
                        <a:ext uri="{FF2B5EF4-FFF2-40B4-BE49-F238E27FC236}">
                          <a16:creationId xmlns:a16="http://schemas.microsoft.com/office/drawing/2014/main" id="{CCC78C77-9C5E-7B47-A030-8E13B3D605EF}"/>
                        </a:ext>
                      </a:extLst>
                    </p:cNvPr>
                    <p:cNvSpPr>
                      <a:spLocks noChangeArrowheads="1"/>
                    </p:cNvSpPr>
                    <p:nvPr/>
                  </p:nvSpPr>
                  <p:spPr bwMode="auto">
                    <a:xfrm>
                      <a:off x="6642100" y="6648450"/>
                      <a:ext cx="204788" cy="44450"/>
                    </a:xfrm>
                    <a:custGeom>
                      <a:avLst/>
                      <a:gdLst>
                        <a:gd name="T0" fmla="*/ 51 w 571"/>
                        <a:gd name="T1" fmla="*/ 121 h 122"/>
                        <a:gd name="T2" fmla="*/ 51 w 571"/>
                        <a:gd name="T3" fmla="*/ 121 h 122"/>
                        <a:gd name="T4" fmla="*/ 501 w 571"/>
                        <a:gd name="T5" fmla="*/ 121 h 122"/>
                        <a:gd name="T6" fmla="*/ 570 w 571"/>
                        <a:gd name="T7" fmla="*/ 52 h 122"/>
                        <a:gd name="T8" fmla="*/ 501 w 571"/>
                        <a:gd name="T9" fmla="*/ 0 h 122"/>
                        <a:gd name="T10" fmla="*/ 51 w 571"/>
                        <a:gd name="T11" fmla="*/ 0 h 122"/>
                        <a:gd name="T12" fmla="*/ 0 w 571"/>
                        <a:gd name="T13" fmla="*/ 52 h 122"/>
                        <a:gd name="T14" fmla="*/ 51 w 571"/>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122">
                          <a:moveTo>
                            <a:pt x="51" y="121"/>
                          </a:moveTo>
                          <a:lnTo>
                            <a:pt x="51" y="121"/>
                          </a:lnTo>
                          <a:cubicBezTo>
                            <a:pt x="501" y="121"/>
                            <a:pt x="501" y="121"/>
                            <a:pt x="501" y="121"/>
                          </a:cubicBezTo>
                          <a:cubicBezTo>
                            <a:pt x="535" y="121"/>
                            <a:pt x="570" y="86"/>
                            <a:pt x="570" y="52"/>
                          </a:cubicBezTo>
                          <a:cubicBezTo>
                            <a:pt x="570" y="34"/>
                            <a:pt x="535" y="0"/>
                            <a:pt x="501" y="0"/>
                          </a:cubicBezTo>
                          <a:cubicBezTo>
                            <a:pt x="51" y="0"/>
                            <a:pt x="51" y="0"/>
                            <a:pt x="51" y="0"/>
                          </a:cubicBezTo>
                          <a:cubicBezTo>
                            <a:pt x="17" y="0"/>
                            <a:pt x="0" y="34"/>
                            <a:pt x="0" y="52"/>
                          </a:cubicBezTo>
                          <a:cubicBezTo>
                            <a:pt x="0" y="86"/>
                            <a:pt x="17" y="121"/>
                            <a:pt x="51" y="1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8" name="Freeform 80">
                      <a:extLst>
                        <a:ext uri="{FF2B5EF4-FFF2-40B4-BE49-F238E27FC236}">
                          <a16:creationId xmlns:a16="http://schemas.microsoft.com/office/drawing/2014/main" id="{D5E8FEE3-F830-8046-A621-8E487F9A1B18}"/>
                        </a:ext>
                      </a:extLst>
                    </p:cNvPr>
                    <p:cNvSpPr>
                      <a:spLocks noChangeArrowheads="1"/>
                    </p:cNvSpPr>
                    <p:nvPr/>
                  </p:nvSpPr>
                  <p:spPr bwMode="auto">
                    <a:xfrm>
                      <a:off x="6642100" y="6742113"/>
                      <a:ext cx="204788" cy="38100"/>
                    </a:xfrm>
                    <a:custGeom>
                      <a:avLst/>
                      <a:gdLst>
                        <a:gd name="T0" fmla="*/ 51 w 571"/>
                        <a:gd name="T1" fmla="*/ 104 h 105"/>
                        <a:gd name="T2" fmla="*/ 51 w 571"/>
                        <a:gd name="T3" fmla="*/ 104 h 105"/>
                        <a:gd name="T4" fmla="*/ 501 w 571"/>
                        <a:gd name="T5" fmla="*/ 104 h 105"/>
                        <a:gd name="T6" fmla="*/ 570 w 571"/>
                        <a:gd name="T7" fmla="*/ 52 h 105"/>
                        <a:gd name="T8" fmla="*/ 501 w 571"/>
                        <a:gd name="T9" fmla="*/ 0 h 105"/>
                        <a:gd name="T10" fmla="*/ 51 w 571"/>
                        <a:gd name="T11" fmla="*/ 0 h 105"/>
                        <a:gd name="T12" fmla="*/ 0 w 571"/>
                        <a:gd name="T13" fmla="*/ 52 h 105"/>
                        <a:gd name="T14" fmla="*/ 51 w 571"/>
                        <a:gd name="T15" fmla="*/ 104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105">
                          <a:moveTo>
                            <a:pt x="51" y="104"/>
                          </a:moveTo>
                          <a:lnTo>
                            <a:pt x="51" y="104"/>
                          </a:lnTo>
                          <a:cubicBezTo>
                            <a:pt x="501" y="104"/>
                            <a:pt x="501" y="104"/>
                            <a:pt x="501" y="104"/>
                          </a:cubicBezTo>
                          <a:cubicBezTo>
                            <a:pt x="535" y="104"/>
                            <a:pt x="570" y="86"/>
                            <a:pt x="570" y="52"/>
                          </a:cubicBezTo>
                          <a:cubicBezTo>
                            <a:pt x="570" y="17"/>
                            <a:pt x="535" y="0"/>
                            <a:pt x="501" y="0"/>
                          </a:cubicBezTo>
                          <a:cubicBezTo>
                            <a:pt x="51" y="0"/>
                            <a:pt x="51" y="0"/>
                            <a:pt x="51" y="0"/>
                          </a:cubicBezTo>
                          <a:cubicBezTo>
                            <a:pt x="17" y="0"/>
                            <a:pt x="0" y="17"/>
                            <a:pt x="0" y="52"/>
                          </a:cubicBezTo>
                          <a:cubicBezTo>
                            <a:pt x="0" y="86"/>
                            <a:pt x="17" y="104"/>
                            <a:pt x="51" y="1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30" name="Freeform 81">
                      <a:extLst>
                        <a:ext uri="{FF2B5EF4-FFF2-40B4-BE49-F238E27FC236}">
                          <a16:creationId xmlns:a16="http://schemas.microsoft.com/office/drawing/2014/main" id="{8F9447E2-DFBE-7642-8DB5-820829810FD6}"/>
                        </a:ext>
                      </a:extLst>
                    </p:cNvPr>
                    <p:cNvSpPr>
                      <a:spLocks noChangeArrowheads="1"/>
                    </p:cNvSpPr>
                    <p:nvPr/>
                  </p:nvSpPr>
                  <p:spPr bwMode="auto">
                    <a:xfrm>
                      <a:off x="6642100" y="6834188"/>
                      <a:ext cx="204788" cy="38100"/>
                    </a:xfrm>
                    <a:custGeom>
                      <a:avLst/>
                      <a:gdLst>
                        <a:gd name="T0" fmla="*/ 51 w 571"/>
                        <a:gd name="T1" fmla="*/ 103 h 104"/>
                        <a:gd name="T2" fmla="*/ 51 w 571"/>
                        <a:gd name="T3" fmla="*/ 103 h 104"/>
                        <a:gd name="T4" fmla="*/ 501 w 571"/>
                        <a:gd name="T5" fmla="*/ 103 h 104"/>
                        <a:gd name="T6" fmla="*/ 570 w 571"/>
                        <a:gd name="T7" fmla="*/ 51 h 104"/>
                        <a:gd name="T8" fmla="*/ 501 w 571"/>
                        <a:gd name="T9" fmla="*/ 0 h 104"/>
                        <a:gd name="T10" fmla="*/ 51 w 571"/>
                        <a:gd name="T11" fmla="*/ 0 h 104"/>
                        <a:gd name="T12" fmla="*/ 0 w 571"/>
                        <a:gd name="T13" fmla="*/ 51 h 104"/>
                        <a:gd name="T14" fmla="*/ 51 w 571"/>
                        <a:gd name="T15" fmla="*/ 103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104">
                          <a:moveTo>
                            <a:pt x="51" y="103"/>
                          </a:moveTo>
                          <a:lnTo>
                            <a:pt x="51" y="103"/>
                          </a:lnTo>
                          <a:cubicBezTo>
                            <a:pt x="501" y="103"/>
                            <a:pt x="501" y="103"/>
                            <a:pt x="501" y="103"/>
                          </a:cubicBezTo>
                          <a:cubicBezTo>
                            <a:pt x="535" y="103"/>
                            <a:pt x="570" y="86"/>
                            <a:pt x="570" y="51"/>
                          </a:cubicBezTo>
                          <a:cubicBezTo>
                            <a:pt x="570" y="17"/>
                            <a:pt x="535" y="0"/>
                            <a:pt x="501" y="0"/>
                          </a:cubicBezTo>
                          <a:cubicBezTo>
                            <a:pt x="51" y="0"/>
                            <a:pt x="51" y="0"/>
                            <a:pt x="51" y="0"/>
                          </a:cubicBezTo>
                          <a:cubicBezTo>
                            <a:pt x="17" y="0"/>
                            <a:pt x="0" y="17"/>
                            <a:pt x="0" y="51"/>
                          </a:cubicBezTo>
                          <a:cubicBezTo>
                            <a:pt x="0" y="86"/>
                            <a:pt x="17" y="103"/>
                            <a:pt x="51" y="10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grpSp>
          <p:grpSp>
            <p:nvGrpSpPr>
              <p:cNvPr id="11" name="Group 10">
                <a:extLst>
                  <a:ext uri="{FF2B5EF4-FFF2-40B4-BE49-F238E27FC236}">
                    <a16:creationId xmlns:a16="http://schemas.microsoft.com/office/drawing/2014/main" id="{87FEE7B4-A8DC-894A-8E99-A5FC7CFF8F53}"/>
                  </a:ext>
                </a:extLst>
              </p:cNvPr>
              <p:cNvGrpSpPr/>
              <p:nvPr/>
            </p:nvGrpSpPr>
            <p:grpSpPr>
              <a:xfrm>
                <a:off x="2703278" y="736226"/>
                <a:ext cx="8932635" cy="3880920"/>
                <a:chOff x="2850240" y="10308025"/>
                <a:chExt cx="8932635" cy="3880920"/>
              </a:xfrm>
            </p:grpSpPr>
            <p:grpSp>
              <p:nvGrpSpPr>
                <p:cNvPr id="9" name="Group 8">
                  <a:extLst>
                    <a:ext uri="{FF2B5EF4-FFF2-40B4-BE49-F238E27FC236}">
                      <a16:creationId xmlns:a16="http://schemas.microsoft.com/office/drawing/2014/main" id="{DC9C6DE2-12CE-3546-8350-2C505421BBAD}"/>
                    </a:ext>
                  </a:extLst>
                </p:cNvPr>
                <p:cNvGrpSpPr/>
                <p:nvPr/>
              </p:nvGrpSpPr>
              <p:grpSpPr>
                <a:xfrm>
                  <a:off x="2850240" y="10308025"/>
                  <a:ext cx="3880920" cy="3880920"/>
                  <a:chOff x="12774223" y="5296730"/>
                  <a:chExt cx="3880920" cy="3880920"/>
                </a:xfrm>
              </p:grpSpPr>
              <p:sp>
                <p:nvSpPr>
                  <p:cNvPr id="36" name="Oval 35">
                    <a:extLst>
                      <a:ext uri="{FF2B5EF4-FFF2-40B4-BE49-F238E27FC236}">
                        <a16:creationId xmlns:a16="http://schemas.microsoft.com/office/drawing/2014/main" id="{520961A7-2C87-134D-8A65-A60E0ED27175}"/>
                      </a:ext>
                    </a:extLst>
                  </p:cNvPr>
                  <p:cNvSpPr/>
                  <p:nvPr/>
                </p:nvSpPr>
                <p:spPr>
                  <a:xfrm>
                    <a:off x="12774223" y="5296730"/>
                    <a:ext cx="3880920" cy="3880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grpSp>
                <p:nvGrpSpPr>
                  <p:cNvPr id="5" name="Group 4">
                    <a:extLst>
                      <a:ext uri="{FF2B5EF4-FFF2-40B4-BE49-F238E27FC236}">
                        <a16:creationId xmlns:a16="http://schemas.microsoft.com/office/drawing/2014/main" id="{7AA4FAF7-3150-E542-AC7E-E698364CDF52}"/>
                      </a:ext>
                    </a:extLst>
                  </p:cNvPr>
                  <p:cNvGrpSpPr/>
                  <p:nvPr/>
                </p:nvGrpSpPr>
                <p:grpSpPr>
                  <a:xfrm>
                    <a:off x="14082260" y="6398474"/>
                    <a:ext cx="1264846" cy="1842008"/>
                    <a:chOff x="1651000" y="6273800"/>
                    <a:chExt cx="654050" cy="952500"/>
                  </a:xfrm>
                  <a:solidFill>
                    <a:schemeClr val="bg1"/>
                  </a:solidFill>
                </p:grpSpPr>
                <p:sp>
                  <p:nvSpPr>
                    <p:cNvPr id="45" name="Freeform 65">
                      <a:extLst>
                        <a:ext uri="{FF2B5EF4-FFF2-40B4-BE49-F238E27FC236}">
                          <a16:creationId xmlns:a16="http://schemas.microsoft.com/office/drawing/2014/main" id="{C8D706FE-A6A2-D94F-A2EC-B4E6B46E1814}"/>
                        </a:ext>
                      </a:extLst>
                    </p:cNvPr>
                    <p:cNvSpPr>
                      <a:spLocks noChangeArrowheads="1"/>
                    </p:cNvSpPr>
                    <p:nvPr/>
                  </p:nvSpPr>
                  <p:spPr bwMode="auto">
                    <a:xfrm>
                      <a:off x="1651000" y="6273800"/>
                      <a:ext cx="654050" cy="952500"/>
                    </a:xfrm>
                    <a:custGeom>
                      <a:avLst/>
                      <a:gdLst>
                        <a:gd name="T0" fmla="*/ 709 w 1816"/>
                        <a:gd name="T1" fmla="*/ 0 h 2646"/>
                        <a:gd name="T2" fmla="*/ 346 w 1816"/>
                        <a:gd name="T3" fmla="*/ 52 h 2646"/>
                        <a:gd name="T4" fmla="*/ 346 w 1816"/>
                        <a:gd name="T5" fmla="*/ 329 h 2646"/>
                        <a:gd name="T6" fmla="*/ 190 w 1816"/>
                        <a:gd name="T7" fmla="*/ 329 h 2646"/>
                        <a:gd name="T8" fmla="*/ 0 w 1816"/>
                        <a:gd name="T9" fmla="*/ 1072 h 2646"/>
                        <a:gd name="T10" fmla="*/ 121 w 1816"/>
                        <a:gd name="T11" fmla="*/ 1072 h 2646"/>
                        <a:gd name="T12" fmla="*/ 190 w 1816"/>
                        <a:gd name="T13" fmla="*/ 432 h 2646"/>
                        <a:gd name="T14" fmla="*/ 277 w 1816"/>
                        <a:gd name="T15" fmla="*/ 1176 h 2646"/>
                        <a:gd name="T16" fmla="*/ 155 w 1816"/>
                        <a:gd name="T17" fmla="*/ 1245 h 2646"/>
                        <a:gd name="T18" fmla="*/ 605 w 1816"/>
                        <a:gd name="T19" fmla="*/ 2645 h 2646"/>
                        <a:gd name="T20" fmla="*/ 1539 w 1816"/>
                        <a:gd name="T21" fmla="*/ 2507 h 2646"/>
                        <a:gd name="T22" fmla="*/ 1746 w 1816"/>
                        <a:gd name="T23" fmla="*/ 1176 h 2646"/>
                        <a:gd name="T24" fmla="*/ 1815 w 1816"/>
                        <a:gd name="T25" fmla="*/ 588 h 2646"/>
                        <a:gd name="T26" fmla="*/ 1815 w 1816"/>
                        <a:gd name="T27" fmla="*/ 553 h 2646"/>
                        <a:gd name="T28" fmla="*/ 1695 w 1816"/>
                        <a:gd name="T29" fmla="*/ 69 h 2646"/>
                        <a:gd name="T30" fmla="*/ 1331 w 1816"/>
                        <a:gd name="T31" fmla="*/ 432 h 2646"/>
                        <a:gd name="T32" fmla="*/ 813 w 1816"/>
                        <a:gd name="T33" fmla="*/ 1176 h 2646"/>
                        <a:gd name="T34" fmla="*/ 761 w 1816"/>
                        <a:gd name="T35" fmla="*/ 329 h 2646"/>
                        <a:gd name="T36" fmla="*/ 761 w 1816"/>
                        <a:gd name="T37" fmla="*/ 52 h 2646"/>
                        <a:gd name="T38" fmla="*/ 450 w 1816"/>
                        <a:gd name="T39" fmla="*/ 104 h 2646"/>
                        <a:gd name="T40" fmla="*/ 640 w 1816"/>
                        <a:gd name="T41" fmla="*/ 104 h 2646"/>
                        <a:gd name="T42" fmla="*/ 450 w 1816"/>
                        <a:gd name="T43" fmla="*/ 329 h 2646"/>
                        <a:gd name="T44" fmla="*/ 1435 w 1816"/>
                        <a:gd name="T45" fmla="*/ 2490 h 2646"/>
                        <a:gd name="T46" fmla="*/ 1366 w 1816"/>
                        <a:gd name="T47" fmla="*/ 2542 h 2646"/>
                        <a:gd name="T48" fmla="*/ 519 w 1816"/>
                        <a:gd name="T49" fmla="*/ 2490 h 2646"/>
                        <a:gd name="T50" fmla="*/ 1677 w 1816"/>
                        <a:gd name="T51" fmla="*/ 1297 h 2646"/>
                        <a:gd name="T52" fmla="*/ 1556 w 1816"/>
                        <a:gd name="T53" fmla="*/ 1176 h 2646"/>
                        <a:gd name="T54" fmla="*/ 1452 w 1816"/>
                        <a:gd name="T55" fmla="*/ 1176 h 2646"/>
                        <a:gd name="T56" fmla="*/ 1695 w 1816"/>
                        <a:gd name="T57" fmla="*/ 606 h 2646"/>
                        <a:gd name="T58" fmla="*/ 1643 w 1816"/>
                        <a:gd name="T59" fmla="*/ 243 h 2646"/>
                        <a:gd name="T60" fmla="*/ 1695 w 1816"/>
                        <a:gd name="T61" fmla="*/ 484 h 2646"/>
                        <a:gd name="T62" fmla="*/ 1591 w 1816"/>
                        <a:gd name="T63" fmla="*/ 467 h 2646"/>
                        <a:gd name="T64" fmla="*/ 1487 w 1816"/>
                        <a:gd name="T65" fmla="*/ 432 h 2646"/>
                        <a:gd name="T66" fmla="*/ 1418 w 1816"/>
                        <a:gd name="T67" fmla="*/ 536 h 2646"/>
                        <a:gd name="T68" fmla="*/ 1504 w 1816"/>
                        <a:gd name="T69" fmla="*/ 553 h 2646"/>
                        <a:gd name="T70" fmla="*/ 1245 w 1816"/>
                        <a:gd name="T71" fmla="*/ 1176 h 2646"/>
                        <a:gd name="T72" fmla="*/ 398 w 1816"/>
                        <a:gd name="T73" fmla="*/ 1176 h 2646"/>
                        <a:gd name="T74" fmla="*/ 398 w 1816"/>
                        <a:gd name="T75" fmla="*/ 432 h 2646"/>
                        <a:gd name="T76" fmla="*/ 709 w 1816"/>
                        <a:gd name="T77" fmla="*/ 1176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6" h="2646">
                          <a:moveTo>
                            <a:pt x="709" y="0"/>
                          </a:moveTo>
                          <a:lnTo>
                            <a:pt x="709" y="0"/>
                          </a:lnTo>
                          <a:cubicBezTo>
                            <a:pt x="398" y="0"/>
                            <a:pt x="398" y="0"/>
                            <a:pt x="398" y="0"/>
                          </a:cubicBezTo>
                          <a:cubicBezTo>
                            <a:pt x="363" y="0"/>
                            <a:pt x="346" y="17"/>
                            <a:pt x="346" y="52"/>
                          </a:cubicBezTo>
                          <a:cubicBezTo>
                            <a:pt x="346" y="329"/>
                            <a:pt x="346" y="329"/>
                            <a:pt x="346" y="329"/>
                          </a:cubicBezTo>
                          <a:lnTo>
                            <a:pt x="346" y="329"/>
                          </a:lnTo>
                          <a:lnTo>
                            <a:pt x="346" y="329"/>
                          </a:lnTo>
                          <a:cubicBezTo>
                            <a:pt x="190" y="329"/>
                            <a:pt x="190" y="329"/>
                            <a:pt x="190" y="329"/>
                          </a:cubicBezTo>
                          <a:cubicBezTo>
                            <a:pt x="86" y="329"/>
                            <a:pt x="0" y="415"/>
                            <a:pt x="0" y="519"/>
                          </a:cubicBezTo>
                          <a:cubicBezTo>
                            <a:pt x="0" y="1072"/>
                            <a:pt x="0" y="1072"/>
                            <a:pt x="0" y="1072"/>
                          </a:cubicBezTo>
                          <a:cubicBezTo>
                            <a:pt x="0" y="1090"/>
                            <a:pt x="35" y="1124"/>
                            <a:pt x="69" y="1124"/>
                          </a:cubicBezTo>
                          <a:cubicBezTo>
                            <a:pt x="86" y="1124"/>
                            <a:pt x="121" y="1090"/>
                            <a:pt x="121" y="1072"/>
                          </a:cubicBezTo>
                          <a:cubicBezTo>
                            <a:pt x="121" y="519"/>
                            <a:pt x="121" y="519"/>
                            <a:pt x="121" y="519"/>
                          </a:cubicBezTo>
                          <a:cubicBezTo>
                            <a:pt x="121" y="467"/>
                            <a:pt x="155" y="432"/>
                            <a:pt x="190" y="432"/>
                          </a:cubicBezTo>
                          <a:cubicBezTo>
                            <a:pt x="277" y="432"/>
                            <a:pt x="277" y="432"/>
                            <a:pt x="277" y="432"/>
                          </a:cubicBezTo>
                          <a:cubicBezTo>
                            <a:pt x="277" y="1176"/>
                            <a:pt x="277" y="1176"/>
                            <a:pt x="277" y="1176"/>
                          </a:cubicBezTo>
                          <a:cubicBezTo>
                            <a:pt x="207" y="1176"/>
                            <a:pt x="207" y="1176"/>
                            <a:pt x="207" y="1176"/>
                          </a:cubicBezTo>
                          <a:cubicBezTo>
                            <a:pt x="173" y="1176"/>
                            <a:pt x="155" y="1211"/>
                            <a:pt x="155" y="1245"/>
                          </a:cubicBezTo>
                          <a:cubicBezTo>
                            <a:pt x="415" y="2507"/>
                            <a:pt x="415" y="2507"/>
                            <a:pt x="415" y="2507"/>
                          </a:cubicBezTo>
                          <a:cubicBezTo>
                            <a:pt x="432" y="2594"/>
                            <a:pt x="501" y="2645"/>
                            <a:pt x="605" y="2645"/>
                          </a:cubicBezTo>
                          <a:cubicBezTo>
                            <a:pt x="1366" y="2645"/>
                            <a:pt x="1366" y="2645"/>
                            <a:pt x="1366" y="2645"/>
                          </a:cubicBezTo>
                          <a:cubicBezTo>
                            <a:pt x="1452" y="2645"/>
                            <a:pt x="1521" y="2594"/>
                            <a:pt x="1539" y="2507"/>
                          </a:cubicBezTo>
                          <a:cubicBezTo>
                            <a:pt x="1798" y="1245"/>
                            <a:pt x="1798" y="1245"/>
                            <a:pt x="1798" y="1245"/>
                          </a:cubicBezTo>
                          <a:cubicBezTo>
                            <a:pt x="1815" y="1211"/>
                            <a:pt x="1781" y="1176"/>
                            <a:pt x="1746" y="1176"/>
                          </a:cubicBezTo>
                          <a:cubicBezTo>
                            <a:pt x="1660" y="1176"/>
                            <a:pt x="1660" y="1176"/>
                            <a:pt x="1660" y="1176"/>
                          </a:cubicBezTo>
                          <a:cubicBezTo>
                            <a:pt x="1815" y="588"/>
                            <a:pt x="1815" y="588"/>
                            <a:pt x="1815" y="588"/>
                          </a:cubicBezTo>
                          <a:lnTo>
                            <a:pt x="1815" y="571"/>
                          </a:lnTo>
                          <a:lnTo>
                            <a:pt x="1815" y="553"/>
                          </a:lnTo>
                          <a:cubicBezTo>
                            <a:pt x="1729" y="104"/>
                            <a:pt x="1729" y="104"/>
                            <a:pt x="1729" y="104"/>
                          </a:cubicBezTo>
                          <a:cubicBezTo>
                            <a:pt x="1729" y="87"/>
                            <a:pt x="1712" y="69"/>
                            <a:pt x="1695" y="69"/>
                          </a:cubicBezTo>
                          <a:cubicBezTo>
                            <a:pt x="1677" y="69"/>
                            <a:pt x="1643" y="69"/>
                            <a:pt x="1625" y="87"/>
                          </a:cubicBezTo>
                          <a:cubicBezTo>
                            <a:pt x="1331" y="432"/>
                            <a:pt x="1331" y="432"/>
                            <a:pt x="1331" y="432"/>
                          </a:cubicBezTo>
                          <a:cubicBezTo>
                            <a:pt x="1314" y="450"/>
                            <a:pt x="1331" y="467"/>
                            <a:pt x="1141" y="1176"/>
                          </a:cubicBezTo>
                          <a:cubicBezTo>
                            <a:pt x="813" y="1176"/>
                            <a:pt x="813" y="1176"/>
                            <a:pt x="813" y="1176"/>
                          </a:cubicBezTo>
                          <a:cubicBezTo>
                            <a:pt x="813" y="381"/>
                            <a:pt x="813" y="381"/>
                            <a:pt x="813" y="381"/>
                          </a:cubicBezTo>
                          <a:cubicBezTo>
                            <a:pt x="813" y="346"/>
                            <a:pt x="796" y="329"/>
                            <a:pt x="761" y="329"/>
                          </a:cubicBezTo>
                          <a:lnTo>
                            <a:pt x="761" y="329"/>
                          </a:lnTo>
                          <a:cubicBezTo>
                            <a:pt x="761" y="52"/>
                            <a:pt x="761" y="52"/>
                            <a:pt x="761" y="52"/>
                          </a:cubicBezTo>
                          <a:cubicBezTo>
                            <a:pt x="761" y="17"/>
                            <a:pt x="726" y="0"/>
                            <a:pt x="709" y="0"/>
                          </a:cubicBezTo>
                          <a:close/>
                          <a:moveTo>
                            <a:pt x="450" y="104"/>
                          </a:moveTo>
                          <a:lnTo>
                            <a:pt x="450" y="104"/>
                          </a:lnTo>
                          <a:cubicBezTo>
                            <a:pt x="640" y="104"/>
                            <a:pt x="640" y="104"/>
                            <a:pt x="640" y="104"/>
                          </a:cubicBezTo>
                          <a:cubicBezTo>
                            <a:pt x="640" y="329"/>
                            <a:pt x="640" y="329"/>
                            <a:pt x="640" y="329"/>
                          </a:cubicBezTo>
                          <a:cubicBezTo>
                            <a:pt x="450" y="329"/>
                            <a:pt x="450" y="329"/>
                            <a:pt x="450" y="329"/>
                          </a:cubicBezTo>
                          <a:lnTo>
                            <a:pt x="450" y="104"/>
                          </a:lnTo>
                          <a:close/>
                          <a:moveTo>
                            <a:pt x="1435" y="2490"/>
                          </a:moveTo>
                          <a:lnTo>
                            <a:pt x="1435" y="2490"/>
                          </a:lnTo>
                          <a:cubicBezTo>
                            <a:pt x="1435" y="2525"/>
                            <a:pt x="1400" y="2542"/>
                            <a:pt x="1366" y="2542"/>
                          </a:cubicBezTo>
                          <a:cubicBezTo>
                            <a:pt x="605" y="2542"/>
                            <a:pt x="605" y="2542"/>
                            <a:pt x="605" y="2542"/>
                          </a:cubicBezTo>
                          <a:cubicBezTo>
                            <a:pt x="570" y="2542"/>
                            <a:pt x="536" y="2525"/>
                            <a:pt x="519" y="2490"/>
                          </a:cubicBezTo>
                          <a:cubicBezTo>
                            <a:pt x="277" y="1297"/>
                            <a:pt x="277" y="1297"/>
                            <a:pt x="277" y="1297"/>
                          </a:cubicBezTo>
                          <a:cubicBezTo>
                            <a:pt x="1677" y="1297"/>
                            <a:pt x="1677" y="1297"/>
                            <a:pt x="1677" y="1297"/>
                          </a:cubicBezTo>
                          <a:lnTo>
                            <a:pt x="1435" y="2490"/>
                          </a:lnTo>
                          <a:close/>
                          <a:moveTo>
                            <a:pt x="1556" y="1176"/>
                          </a:moveTo>
                          <a:lnTo>
                            <a:pt x="1556" y="1176"/>
                          </a:lnTo>
                          <a:cubicBezTo>
                            <a:pt x="1452" y="1176"/>
                            <a:pt x="1452" y="1176"/>
                            <a:pt x="1452" y="1176"/>
                          </a:cubicBezTo>
                          <a:cubicBezTo>
                            <a:pt x="1608" y="588"/>
                            <a:pt x="1608" y="588"/>
                            <a:pt x="1608" y="588"/>
                          </a:cubicBezTo>
                          <a:cubicBezTo>
                            <a:pt x="1695" y="606"/>
                            <a:pt x="1695" y="606"/>
                            <a:pt x="1695" y="606"/>
                          </a:cubicBezTo>
                          <a:lnTo>
                            <a:pt x="1556" y="1176"/>
                          </a:lnTo>
                          <a:close/>
                          <a:moveTo>
                            <a:pt x="1643" y="243"/>
                          </a:moveTo>
                          <a:lnTo>
                            <a:pt x="1643" y="243"/>
                          </a:lnTo>
                          <a:cubicBezTo>
                            <a:pt x="1695" y="484"/>
                            <a:pt x="1695" y="484"/>
                            <a:pt x="1695" y="484"/>
                          </a:cubicBezTo>
                          <a:cubicBezTo>
                            <a:pt x="1591" y="467"/>
                            <a:pt x="1591" y="467"/>
                            <a:pt x="1591" y="467"/>
                          </a:cubicBezTo>
                          <a:lnTo>
                            <a:pt x="1591" y="467"/>
                          </a:lnTo>
                          <a:lnTo>
                            <a:pt x="1591" y="467"/>
                          </a:lnTo>
                          <a:cubicBezTo>
                            <a:pt x="1487" y="432"/>
                            <a:pt x="1487" y="432"/>
                            <a:pt x="1487" y="432"/>
                          </a:cubicBezTo>
                          <a:lnTo>
                            <a:pt x="1643" y="243"/>
                          </a:lnTo>
                          <a:close/>
                          <a:moveTo>
                            <a:pt x="1418" y="536"/>
                          </a:moveTo>
                          <a:lnTo>
                            <a:pt x="1418" y="536"/>
                          </a:lnTo>
                          <a:cubicBezTo>
                            <a:pt x="1504" y="553"/>
                            <a:pt x="1504" y="553"/>
                            <a:pt x="1504" y="553"/>
                          </a:cubicBezTo>
                          <a:cubicBezTo>
                            <a:pt x="1349" y="1176"/>
                            <a:pt x="1349" y="1176"/>
                            <a:pt x="1349" y="1176"/>
                          </a:cubicBezTo>
                          <a:cubicBezTo>
                            <a:pt x="1245" y="1176"/>
                            <a:pt x="1245" y="1176"/>
                            <a:pt x="1245" y="1176"/>
                          </a:cubicBezTo>
                          <a:lnTo>
                            <a:pt x="1418" y="536"/>
                          </a:lnTo>
                          <a:close/>
                          <a:moveTo>
                            <a:pt x="398" y="1176"/>
                          </a:moveTo>
                          <a:lnTo>
                            <a:pt x="398" y="1176"/>
                          </a:lnTo>
                          <a:cubicBezTo>
                            <a:pt x="398" y="432"/>
                            <a:pt x="398" y="432"/>
                            <a:pt x="398" y="432"/>
                          </a:cubicBezTo>
                          <a:cubicBezTo>
                            <a:pt x="709" y="432"/>
                            <a:pt x="709" y="432"/>
                            <a:pt x="709" y="432"/>
                          </a:cubicBezTo>
                          <a:cubicBezTo>
                            <a:pt x="709" y="1176"/>
                            <a:pt x="709" y="1176"/>
                            <a:pt x="709" y="1176"/>
                          </a:cubicBezTo>
                          <a:lnTo>
                            <a:pt x="398" y="117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46" name="Freeform 66">
                      <a:extLst>
                        <a:ext uri="{FF2B5EF4-FFF2-40B4-BE49-F238E27FC236}">
                          <a16:creationId xmlns:a16="http://schemas.microsoft.com/office/drawing/2014/main" id="{734CC3B1-D497-FC47-A342-648F1085C2D9}"/>
                        </a:ext>
                      </a:extLst>
                    </p:cNvPr>
                    <p:cNvSpPr>
                      <a:spLocks noChangeArrowheads="1"/>
                    </p:cNvSpPr>
                    <p:nvPr/>
                  </p:nvSpPr>
                  <p:spPr bwMode="auto">
                    <a:xfrm>
                      <a:off x="1881188" y="6946900"/>
                      <a:ext cx="242887" cy="38100"/>
                    </a:xfrm>
                    <a:custGeom>
                      <a:avLst/>
                      <a:gdLst>
                        <a:gd name="T0" fmla="*/ 52 w 675"/>
                        <a:gd name="T1" fmla="*/ 104 h 105"/>
                        <a:gd name="T2" fmla="*/ 52 w 675"/>
                        <a:gd name="T3" fmla="*/ 104 h 105"/>
                        <a:gd name="T4" fmla="*/ 622 w 675"/>
                        <a:gd name="T5" fmla="*/ 104 h 105"/>
                        <a:gd name="T6" fmla="*/ 674 w 675"/>
                        <a:gd name="T7" fmla="*/ 52 h 105"/>
                        <a:gd name="T8" fmla="*/ 622 w 675"/>
                        <a:gd name="T9" fmla="*/ 0 h 105"/>
                        <a:gd name="T10" fmla="*/ 52 w 675"/>
                        <a:gd name="T11" fmla="*/ 0 h 105"/>
                        <a:gd name="T12" fmla="*/ 0 w 675"/>
                        <a:gd name="T13" fmla="*/ 52 h 105"/>
                        <a:gd name="T14" fmla="*/ 52 w 675"/>
                        <a:gd name="T15" fmla="*/ 104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105">
                          <a:moveTo>
                            <a:pt x="52" y="104"/>
                          </a:moveTo>
                          <a:lnTo>
                            <a:pt x="52" y="104"/>
                          </a:lnTo>
                          <a:cubicBezTo>
                            <a:pt x="622" y="104"/>
                            <a:pt x="622" y="104"/>
                            <a:pt x="622" y="104"/>
                          </a:cubicBezTo>
                          <a:cubicBezTo>
                            <a:pt x="657" y="104"/>
                            <a:pt x="674" y="86"/>
                            <a:pt x="674" y="52"/>
                          </a:cubicBezTo>
                          <a:cubicBezTo>
                            <a:pt x="674" y="17"/>
                            <a:pt x="657" y="0"/>
                            <a:pt x="622" y="0"/>
                          </a:cubicBezTo>
                          <a:cubicBezTo>
                            <a:pt x="52" y="0"/>
                            <a:pt x="52" y="0"/>
                            <a:pt x="52" y="0"/>
                          </a:cubicBezTo>
                          <a:cubicBezTo>
                            <a:pt x="34" y="0"/>
                            <a:pt x="0" y="17"/>
                            <a:pt x="0" y="52"/>
                          </a:cubicBezTo>
                          <a:cubicBezTo>
                            <a:pt x="0" y="86"/>
                            <a:pt x="34" y="104"/>
                            <a:pt x="52" y="1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grpSp>
              <p:nvGrpSpPr>
                <p:cNvPr id="10" name="Group 9">
                  <a:extLst>
                    <a:ext uri="{FF2B5EF4-FFF2-40B4-BE49-F238E27FC236}">
                      <a16:creationId xmlns:a16="http://schemas.microsoft.com/office/drawing/2014/main" id="{04C42AC0-CCD5-5C44-BAE6-EEE69357CA18}"/>
                    </a:ext>
                  </a:extLst>
                </p:cNvPr>
                <p:cNvGrpSpPr/>
                <p:nvPr/>
              </p:nvGrpSpPr>
              <p:grpSpPr>
                <a:xfrm>
                  <a:off x="7901955" y="10308025"/>
                  <a:ext cx="3880920" cy="3880920"/>
                  <a:chOff x="17825938" y="5296730"/>
                  <a:chExt cx="3880920" cy="3880920"/>
                </a:xfrm>
              </p:grpSpPr>
              <p:sp>
                <p:nvSpPr>
                  <p:cNvPr id="35" name="Oval 34">
                    <a:extLst>
                      <a:ext uri="{FF2B5EF4-FFF2-40B4-BE49-F238E27FC236}">
                        <a16:creationId xmlns:a16="http://schemas.microsoft.com/office/drawing/2014/main" id="{40886813-6115-6A4A-9594-0779C17D043B}"/>
                      </a:ext>
                    </a:extLst>
                  </p:cNvPr>
                  <p:cNvSpPr/>
                  <p:nvPr/>
                </p:nvSpPr>
                <p:spPr>
                  <a:xfrm>
                    <a:off x="17825938" y="5296730"/>
                    <a:ext cx="3880920" cy="3880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grpSp>
                <p:nvGrpSpPr>
                  <p:cNvPr id="6" name="Group 5">
                    <a:extLst>
                      <a:ext uri="{FF2B5EF4-FFF2-40B4-BE49-F238E27FC236}">
                        <a16:creationId xmlns:a16="http://schemas.microsoft.com/office/drawing/2014/main" id="{3A8ED195-EBE3-0D4B-9246-70F452F886AD}"/>
                      </a:ext>
                    </a:extLst>
                  </p:cNvPr>
                  <p:cNvGrpSpPr/>
                  <p:nvPr/>
                </p:nvGrpSpPr>
                <p:grpSpPr>
                  <a:xfrm>
                    <a:off x="18882532" y="6269320"/>
                    <a:ext cx="1762708" cy="1762708"/>
                    <a:chOff x="1500188" y="174625"/>
                    <a:chExt cx="958850" cy="958850"/>
                  </a:xfrm>
                  <a:solidFill>
                    <a:schemeClr val="bg1"/>
                  </a:solidFill>
                </p:grpSpPr>
                <p:sp>
                  <p:nvSpPr>
                    <p:cNvPr id="41" name="Freeform 1">
                      <a:extLst>
                        <a:ext uri="{FF2B5EF4-FFF2-40B4-BE49-F238E27FC236}">
                          <a16:creationId xmlns:a16="http://schemas.microsoft.com/office/drawing/2014/main" id="{FAB1DA77-1033-2846-B925-5002F651048D}"/>
                        </a:ext>
                      </a:extLst>
                    </p:cNvPr>
                    <p:cNvSpPr>
                      <a:spLocks noChangeArrowheads="1"/>
                    </p:cNvSpPr>
                    <p:nvPr/>
                  </p:nvSpPr>
                  <p:spPr bwMode="auto">
                    <a:xfrm>
                      <a:off x="1500188" y="174625"/>
                      <a:ext cx="958850" cy="958850"/>
                    </a:xfrm>
                    <a:custGeom>
                      <a:avLst/>
                      <a:gdLst>
                        <a:gd name="T0" fmla="*/ 2594 w 2664"/>
                        <a:gd name="T1" fmla="*/ 2127 h 2664"/>
                        <a:gd name="T2" fmla="*/ 2594 w 2664"/>
                        <a:gd name="T3" fmla="*/ 2127 h 2664"/>
                        <a:gd name="T4" fmla="*/ 2455 w 2664"/>
                        <a:gd name="T5" fmla="*/ 2127 h 2664"/>
                        <a:gd name="T6" fmla="*/ 2455 w 2664"/>
                        <a:gd name="T7" fmla="*/ 1884 h 2664"/>
                        <a:gd name="T8" fmla="*/ 2507 w 2664"/>
                        <a:gd name="T9" fmla="*/ 1884 h 2664"/>
                        <a:gd name="T10" fmla="*/ 2663 w 2664"/>
                        <a:gd name="T11" fmla="*/ 1746 h 2664"/>
                        <a:gd name="T12" fmla="*/ 2663 w 2664"/>
                        <a:gd name="T13" fmla="*/ 450 h 2664"/>
                        <a:gd name="T14" fmla="*/ 2663 w 2664"/>
                        <a:gd name="T15" fmla="*/ 432 h 2664"/>
                        <a:gd name="T16" fmla="*/ 2663 w 2664"/>
                        <a:gd name="T17" fmla="*/ 432 h 2664"/>
                        <a:gd name="T18" fmla="*/ 2645 w 2664"/>
                        <a:gd name="T19" fmla="*/ 398 h 2664"/>
                        <a:gd name="T20" fmla="*/ 2179 w 2664"/>
                        <a:gd name="T21" fmla="*/ 17 h 2664"/>
                        <a:gd name="T22" fmla="*/ 2144 w 2664"/>
                        <a:gd name="T23" fmla="*/ 0 h 2664"/>
                        <a:gd name="T24" fmla="*/ 1314 w 2664"/>
                        <a:gd name="T25" fmla="*/ 0 h 2664"/>
                        <a:gd name="T26" fmla="*/ 1176 w 2664"/>
                        <a:gd name="T27" fmla="*/ 138 h 2664"/>
                        <a:gd name="T28" fmla="*/ 1176 w 2664"/>
                        <a:gd name="T29" fmla="*/ 744 h 2664"/>
                        <a:gd name="T30" fmla="*/ 363 w 2664"/>
                        <a:gd name="T31" fmla="*/ 744 h 2664"/>
                        <a:gd name="T32" fmla="*/ 190 w 2664"/>
                        <a:gd name="T33" fmla="*/ 899 h 2664"/>
                        <a:gd name="T34" fmla="*/ 190 w 2664"/>
                        <a:gd name="T35" fmla="*/ 2127 h 2664"/>
                        <a:gd name="T36" fmla="*/ 52 w 2664"/>
                        <a:gd name="T37" fmla="*/ 2127 h 2664"/>
                        <a:gd name="T38" fmla="*/ 0 w 2664"/>
                        <a:gd name="T39" fmla="*/ 2179 h 2664"/>
                        <a:gd name="T40" fmla="*/ 484 w 2664"/>
                        <a:gd name="T41" fmla="*/ 2663 h 2664"/>
                        <a:gd name="T42" fmla="*/ 2179 w 2664"/>
                        <a:gd name="T43" fmla="*/ 2663 h 2664"/>
                        <a:gd name="T44" fmla="*/ 2663 w 2664"/>
                        <a:gd name="T45" fmla="*/ 2179 h 2664"/>
                        <a:gd name="T46" fmla="*/ 2594 w 2664"/>
                        <a:gd name="T47" fmla="*/ 2127 h 2664"/>
                        <a:gd name="T48" fmla="*/ 2213 w 2664"/>
                        <a:gd name="T49" fmla="*/ 173 h 2664"/>
                        <a:gd name="T50" fmla="*/ 2213 w 2664"/>
                        <a:gd name="T51" fmla="*/ 173 h 2664"/>
                        <a:gd name="T52" fmla="*/ 2455 w 2664"/>
                        <a:gd name="T53" fmla="*/ 381 h 2664"/>
                        <a:gd name="T54" fmla="*/ 2213 w 2664"/>
                        <a:gd name="T55" fmla="*/ 381 h 2664"/>
                        <a:gd name="T56" fmla="*/ 2213 w 2664"/>
                        <a:gd name="T57" fmla="*/ 173 h 2664"/>
                        <a:gd name="T58" fmla="*/ 1314 w 2664"/>
                        <a:gd name="T59" fmla="*/ 104 h 2664"/>
                        <a:gd name="T60" fmla="*/ 1314 w 2664"/>
                        <a:gd name="T61" fmla="*/ 104 h 2664"/>
                        <a:gd name="T62" fmla="*/ 2092 w 2664"/>
                        <a:gd name="T63" fmla="*/ 104 h 2664"/>
                        <a:gd name="T64" fmla="*/ 2092 w 2664"/>
                        <a:gd name="T65" fmla="*/ 432 h 2664"/>
                        <a:gd name="T66" fmla="*/ 2144 w 2664"/>
                        <a:gd name="T67" fmla="*/ 501 h 2664"/>
                        <a:gd name="T68" fmla="*/ 2542 w 2664"/>
                        <a:gd name="T69" fmla="*/ 501 h 2664"/>
                        <a:gd name="T70" fmla="*/ 2542 w 2664"/>
                        <a:gd name="T71" fmla="*/ 1746 h 2664"/>
                        <a:gd name="T72" fmla="*/ 2507 w 2664"/>
                        <a:gd name="T73" fmla="*/ 1781 h 2664"/>
                        <a:gd name="T74" fmla="*/ 1314 w 2664"/>
                        <a:gd name="T75" fmla="*/ 1781 h 2664"/>
                        <a:gd name="T76" fmla="*/ 1280 w 2664"/>
                        <a:gd name="T77" fmla="*/ 1746 h 2664"/>
                        <a:gd name="T78" fmla="*/ 1280 w 2664"/>
                        <a:gd name="T79" fmla="*/ 138 h 2664"/>
                        <a:gd name="T80" fmla="*/ 1314 w 2664"/>
                        <a:gd name="T81" fmla="*/ 104 h 2664"/>
                        <a:gd name="T82" fmla="*/ 311 w 2664"/>
                        <a:gd name="T83" fmla="*/ 899 h 2664"/>
                        <a:gd name="T84" fmla="*/ 311 w 2664"/>
                        <a:gd name="T85" fmla="*/ 899 h 2664"/>
                        <a:gd name="T86" fmla="*/ 363 w 2664"/>
                        <a:gd name="T87" fmla="*/ 847 h 2664"/>
                        <a:gd name="T88" fmla="*/ 1176 w 2664"/>
                        <a:gd name="T89" fmla="*/ 847 h 2664"/>
                        <a:gd name="T90" fmla="*/ 1176 w 2664"/>
                        <a:gd name="T91" fmla="*/ 1746 h 2664"/>
                        <a:gd name="T92" fmla="*/ 1314 w 2664"/>
                        <a:gd name="T93" fmla="*/ 1884 h 2664"/>
                        <a:gd name="T94" fmla="*/ 2351 w 2664"/>
                        <a:gd name="T95" fmla="*/ 1884 h 2664"/>
                        <a:gd name="T96" fmla="*/ 2351 w 2664"/>
                        <a:gd name="T97" fmla="*/ 2127 h 2664"/>
                        <a:gd name="T98" fmla="*/ 311 w 2664"/>
                        <a:gd name="T99" fmla="*/ 2127 h 2664"/>
                        <a:gd name="T100" fmla="*/ 311 w 2664"/>
                        <a:gd name="T101" fmla="*/ 899 h 2664"/>
                        <a:gd name="T102" fmla="*/ 2179 w 2664"/>
                        <a:gd name="T103" fmla="*/ 2542 h 2664"/>
                        <a:gd name="T104" fmla="*/ 2179 w 2664"/>
                        <a:gd name="T105" fmla="*/ 2542 h 2664"/>
                        <a:gd name="T106" fmla="*/ 484 w 2664"/>
                        <a:gd name="T107" fmla="*/ 2542 h 2664"/>
                        <a:gd name="T108" fmla="*/ 121 w 2664"/>
                        <a:gd name="T109" fmla="*/ 2230 h 2664"/>
                        <a:gd name="T110" fmla="*/ 242 w 2664"/>
                        <a:gd name="T111" fmla="*/ 2230 h 2664"/>
                        <a:gd name="T112" fmla="*/ 242 w 2664"/>
                        <a:gd name="T113" fmla="*/ 2230 h 2664"/>
                        <a:gd name="T114" fmla="*/ 2403 w 2664"/>
                        <a:gd name="T115" fmla="*/ 2230 h 2664"/>
                        <a:gd name="T116" fmla="*/ 2403 w 2664"/>
                        <a:gd name="T117" fmla="*/ 2230 h 2664"/>
                        <a:gd name="T118" fmla="*/ 2542 w 2664"/>
                        <a:gd name="T119" fmla="*/ 2230 h 2664"/>
                        <a:gd name="T120" fmla="*/ 2179 w 2664"/>
                        <a:gd name="T121" fmla="*/ 2542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64" h="2664">
                          <a:moveTo>
                            <a:pt x="2594" y="2127"/>
                          </a:moveTo>
                          <a:lnTo>
                            <a:pt x="2594" y="2127"/>
                          </a:lnTo>
                          <a:cubicBezTo>
                            <a:pt x="2455" y="2127"/>
                            <a:pt x="2455" y="2127"/>
                            <a:pt x="2455" y="2127"/>
                          </a:cubicBezTo>
                          <a:cubicBezTo>
                            <a:pt x="2455" y="1884"/>
                            <a:pt x="2455" y="1884"/>
                            <a:pt x="2455" y="1884"/>
                          </a:cubicBezTo>
                          <a:cubicBezTo>
                            <a:pt x="2507" y="1884"/>
                            <a:pt x="2507" y="1884"/>
                            <a:pt x="2507" y="1884"/>
                          </a:cubicBezTo>
                          <a:cubicBezTo>
                            <a:pt x="2594" y="1884"/>
                            <a:pt x="2663" y="1815"/>
                            <a:pt x="2663" y="1746"/>
                          </a:cubicBezTo>
                          <a:cubicBezTo>
                            <a:pt x="2663" y="450"/>
                            <a:pt x="2663" y="450"/>
                            <a:pt x="2663" y="450"/>
                          </a:cubicBezTo>
                          <a:cubicBezTo>
                            <a:pt x="2663" y="450"/>
                            <a:pt x="2663" y="450"/>
                            <a:pt x="2663" y="432"/>
                          </a:cubicBezTo>
                          <a:lnTo>
                            <a:pt x="2663" y="432"/>
                          </a:lnTo>
                          <a:lnTo>
                            <a:pt x="2645" y="398"/>
                          </a:lnTo>
                          <a:cubicBezTo>
                            <a:pt x="2179" y="17"/>
                            <a:pt x="2179" y="17"/>
                            <a:pt x="2179" y="17"/>
                          </a:cubicBezTo>
                          <a:cubicBezTo>
                            <a:pt x="2179" y="0"/>
                            <a:pt x="2161" y="0"/>
                            <a:pt x="2144" y="0"/>
                          </a:cubicBezTo>
                          <a:cubicBezTo>
                            <a:pt x="1314" y="0"/>
                            <a:pt x="1314" y="0"/>
                            <a:pt x="1314" y="0"/>
                          </a:cubicBezTo>
                          <a:cubicBezTo>
                            <a:pt x="1228" y="0"/>
                            <a:pt x="1176" y="69"/>
                            <a:pt x="1176" y="138"/>
                          </a:cubicBezTo>
                          <a:cubicBezTo>
                            <a:pt x="1176" y="744"/>
                            <a:pt x="1176" y="744"/>
                            <a:pt x="1176" y="744"/>
                          </a:cubicBezTo>
                          <a:cubicBezTo>
                            <a:pt x="363" y="744"/>
                            <a:pt x="363" y="744"/>
                            <a:pt x="363" y="744"/>
                          </a:cubicBezTo>
                          <a:cubicBezTo>
                            <a:pt x="259" y="744"/>
                            <a:pt x="190" y="813"/>
                            <a:pt x="190" y="899"/>
                          </a:cubicBezTo>
                          <a:cubicBezTo>
                            <a:pt x="190" y="2127"/>
                            <a:pt x="190" y="2127"/>
                            <a:pt x="190" y="2127"/>
                          </a:cubicBezTo>
                          <a:cubicBezTo>
                            <a:pt x="52" y="2127"/>
                            <a:pt x="52" y="2127"/>
                            <a:pt x="52" y="2127"/>
                          </a:cubicBezTo>
                          <a:cubicBezTo>
                            <a:pt x="17" y="2127"/>
                            <a:pt x="0" y="2144"/>
                            <a:pt x="0" y="2179"/>
                          </a:cubicBezTo>
                          <a:cubicBezTo>
                            <a:pt x="0" y="2438"/>
                            <a:pt x="207" y="2663"/>
                            <a:pt x="484" y="2663"/>
                          </a:cubicBezTo>
                          <a:cubicBezTo>
                            <a:pt x="2179" y="2663"/>
                            <a:pt x="2179" y="2663"/>
                            <a:pt x="2179" y="2663"/>
                          </a:cubicBezTo>
                          <a:cubicBezTo>
                            <a:pt x="2438" y="2663"/>
                            <a:pt x="2663" y="2438"/>
                            <a:pt x="2663" y="2179"/>
                          </a:cubicBezTo>
                          <a:cubicBezTo>
                            <a:pt x="2663" y="2144"/>
                            <a:pt x="2628" y="2127"/>
                            <a:pt x="2594" y="2127"/>
                          </a:cubicBezTo>
                          <a:close/>
                          <a:moveTo>
                            <a:pt x="2213" y="173"/>
                          </a:moveTo>
                          <a:lnTo>
                            <a:pt x="2213" y="173"/>
                          </a:lnTo>
                          <a:cubicBezTo>
                            <a:pt x="2455" y="381"/>
                            <a:pt x="2455" y="381"/>
                            <a:pt x="2455" y="381"/>
                          </a:cubicBezTo>
                          <a:cubicBezTo>
                            <a:pt x="2213" y="381"/>
                            <a:pt x="2213" y="381"/>
                            <a:pt x="2213" y="381"/>
                          </a:cubicBezTo>
                          <a:lnTo>
                            <a:pt x="2213" y="173"/>
                          </a:lnTo>
                          <a:close/>
                          <a:moveTo>
                            <a:pt x="1314" y="104"/>
                          </a:moveTo>
                          <a:lnTo>
                            <a:pt x="1314" y="104"/>
                          </a:lnTo>
                          <a:cubicBezTo>
                            <a:pt x="2092" y="104"/>
                            <a:pt x="2092" y="104"/>
                            <a:pt x="2092" y="104"/>
                          </a:cubicBezTo>
                          <a:cubicBezTo>
                            <a:pt x="2092" y="432"/>
                            <a:pt x="2092" y="432"/>
                            <a:pt x="2092" y="432"/>
                          </a:cubicBezTo>
                          <a:cubicBezTo>
                            <a:pt x="2092" y="467"/>
                            <a:pt x="2127" y="501"/>
                            <a:pt x="2144" y="501"/>
                          </a:cubicBezTo>
                          <a:cubicBezTo>
                            <a:pt x="2542" y="501"/>
                            <a:pt x="2542" y="501"/>
                            <a:pt x="2542" y="501"/>
                          </a:cubicBezTo>
                          <a:cubicBezTo>
                            <a:pt x="2542" y="1746"/>
                            <a:pt x="2542" y="1746"/>
                            <a:pt x="2542" y="1746"/>
                          </a:cubicBezTo>
                          <a:cubicBezTo>
                            <a:pt x="2542" y="1764"/>
                            <a:pt x="2525" y="1781"/>
                            <a:pt x="2507" y="1781"/>
                          </a:cubicBezTo>
                          <a:cubicBezTo>
                            <a:pt x="1971" y="1781"/>
                            <a:pt x="1660" y="1781"/>
                            <a:pt x="1314" y="1781"/>
                          </a:cubicBezTo>
                          <a:cubicBezTo>
                            <a:pt x="1297" y="1781"/>
                            <a:pt x="1280" y="1764"/>
                            <a:pt x="1280" y="1746"/>
                          </a:cubicBezTo>
                          <a:cubicBezTo>
                            <a:pt x="1280" y="1280"/>
                            <a:pt x="1280" y="865"/>
                            <a:pt x="1280" y="138"/>
                          </a:cubicBezTo>
                          <a:cubicBezTo>
                            <a:pt x="1280" y="121"/>
                            <a:pt x="1297" y="104"/>
                            <a:pt x="1314" y="104"/>
                          </a:cubicBezTo>
                          <a:close/>
                          <a:moveTo>
                            <a:pt x="311" y="899"/>
                          </a:moveTo>
                          <a:lnTo>
                            <a:pt x="311" y="899"/>
                          </a:lnTo>
                          <a:cubicBezTo>
                            <a:pt x="311" y="882"/>
                            <a:pt x="329" y="847"/>
                            <a:pt x="363" y="847"/>
                          </a:cubicBezTo>
                          <a:cubicBezTo>
                            <a:pt x="1176" y="847"/>
                            <a:pt x="1176" y="847"/>
                            <a:pt x="1176" y="847"/>
                          </a:cubicBezTo>
                          <a:cubicBezTo>
                            <a:pt x="1176" y="1746"/>
                            <a:pt x="1176" y="1746"/>
                            <a:pt x="1176" y="1746"/>
                          </a:cubicBezTo>
                          <a:cubicBezTo>
                            <a:pt x="1176" y="1815"/>
                            <a:pt x="1228" y="1884"/>
                            <a:pt x="1314" y="1884"/>
                          </a:cubicBezTo>
                          <a:cubicBezTo>
                            <a:pt x="2351" y="1884"/>
                            <a:pt x="2351" y="1884"/>
                            <a:pt x="2351" y="1884"/>
                          </a:cubicBezTo>
                          <a:cubicBezTo>
                            <a:pt x="2351" y="2127"/>
                            <a:pt x="2351" y="2127"/>
                            <a:pt x="2351" y="2127"/>
                          </a:cubicBezTo>
                          <a:cubicBezTo>
                            <a:pt x="311" y="2127"/>
                            <a:pt x="311" y="2127"/>
                            <a:pt x="311" y="2127"/>
                          </a:cubicBezTo>
                          <a:lnTo>
                            <a:pt x="311" y="899"/>
                          </a:lnTo>
                          <a:close/>
                          <a:moveTo>
                            <a:pt x="2179" y="2542"/>
                          </a:moveTo>
                          <a:lnTo>
                            <a:pt x="2179" y="2542"/>
                          </a:lnTo>
                          <a:cubicBezTo>
                            <a:pt x="484" y="2542"/>
                            <a:pt x="484" y="2542"/>
                            <a:pt x="484" y="2542"/>
                          </a:cubicBezTo>
                          <a:cubicBezTo>
                            <a:pt x="294" y="2542"/>
                            <a:pt x="138" y="2403"/>
                            <a:pt x="121" y="2230"/>
                          </a:cubicBezTo>
                          <a:cubicBezTo>
                            <a:pt x="242" y="2230"/>
                            <a:pt x="242" y="2230"/>
                            <a:pt x="242" y="2230"/>
                          </a:cubicBezTo>
                          <a:lnTo>
                            <a:pt x="242" y="2230"/>
                          </a:lnTo>
                          <a:cubicBezTo>
                            <a:pt x="2403" y="2230"/>
                            <a:pt x="2403" y="2230"/>
                            <a:pt x="2403" y="2230"/>
                          </a:cubicBezTo>
                          <a:lnTo>
                            <a:pt x="2403" y="2230"/>
                          </a:lnTo>
                          <a:cubicBezTo>
                            <a:pt x="2542" y="2230"/>
                            <a:pt x="2542" y="2230"/>
                            <a:pt x="2542" y="2230"/>
                          </a:cubicBezTo>
                          <a:cubicBezTo>
                            <a:pt x="2507" y="2403"/>
                            <a:pt x="2369" y="2542"/>
                            <a:pt x="2179" y="254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42" name="Freeform 2">
                      <a:extLst>
                        <a:ext uri="{FF2B5EF4-FFF2-40B4-BE49-F238E27FC236}">
                          <a16:creationId xmlns:a16="http://schemas.microsoft.com/office/drawing/2014/main" id="{F3E40768-965D-B54F-B65E-7966C34130C5}"/>
                        </a:ext>
                      </a:extLst>
                    </p:cNvPr>
                    <p:cNvSpPr>
                      <a:spLocks noChangeArrowheads="1"/>
                    </p:cNvSpPr>
                    <p:nvPr/>
                  </p:nvSpPr>
                  <p:spPr bwMode="auto">
                    <a:xfrm>
                      <a:off x="1881188" y="1014413"/>
                      <a:ext cx="193675" cy="38100"/>
                    </a:xfrm>
                    <a:custGeom>
                      <a:avLst/>
                      <a:gdLst>
                        <a:gd name="T0" fmla="*/ 484 w 537"/>
                        <a:gd name="T1" fmla="*/ 0 h 105"/>
                        <a:gd name="T2" fmla="*/ 484 w 537"/>
                        <a:gd name="T3" fmla="*/ 0 h 105"/>
                        <a:gd name="T4" fmla="*/ 52 w 537"/>
                        <a:gd name="T5" fmla="*/ 0 h 105"/>
                        <a:gd name="T6" fmla="*/ 0 w 537"/>
                        <a:gd name="T7" fmla="*/ 52 h 105"/>
                        <a:gd name="T8" fmla="*/ 52 w 537"/>
                        <a:gd name="T9" fmla="*/ 104 h 105"/>
                        <a:gd name="T10" fmla="*/ 484 w 537"/>
                        <a:gd name="T11" fmla="*/ 104 h 105"/>
                        <a:gd name="T12" fmla="*/ 536 w 537"/>
                        <a:gd name="T13" fmla="*/ 52 h 105"/>
                        <a:gd name="T14" fmla="*/ 484 w 537"/>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 h="105">
                          <a:moveTo>
                            <a:pt x="484" y="0"/>
                          </a:moveTo>
                          <a:lnTo>
                            <a:pt x="484" y="0"/>
                          </a:lnTo>
                          <a:cubicBezTo>
                            <a:pt x="52" y="0"/>
                            <a:pt x="52" y="0"/>
                            <a:pt x="52" y="0"/>
                          </a:cubicBezTo>
                          <a:cubicBezTo>
                            <a:pt x="34" y="0"/>
                            <a:pt x="0" y="17"/>
                            <a:pt x="0" y="52"/>
                          </a:cubicBezTo>
                          <a:cubicBezTo>
                            <a:pt x="0" y="87"/>
                            <a:pt x="34" y="104"/>
                            <a:pt x="52" y="104"/>
                          </a:cubicBezTo>
                          <a:cubicBezTo>
                            <a:pt x="484" y="104"/>
                            <a:pt x="484" y="104"/>
                            <a:pt x="484" y="104"/>
                          </a:cubicBezTo>
                          <a:cubicBezTo>
                            <a:pt x="519" y="104"/>
                            <a:pt x="536" y="87"/>
                            <a:pt x="536" y="52"/>
                          </a:cubicBezTo>
                          <a:cubicBezTo>
                            <a:pt x="536" y="17"/>
                            <a:pt x="519" y="0"/>
                            <a:pt x="48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51" name="Freeform 3">
                      <a:extLst>
                        <a:ext uri="{FF2B5EF4-FFF2-40B4-BE49-F238E27FC236}">
                          <a16:creationId xmlns:a16="http://schemas.microsoft.com/office/drawing/2014/main" id="{58356973-9D87-4E4D-99BC-3A1EC3E822CC}"/>
                        </a:ext>
                      </a:extLst>
                    </p:cNvPr>
                    <p:cNvSpPr>
                      <a:spLocks noChangeArrowheads="1"/>
                    </p:cNvSpPr>
                    <p:nvPr/>
                  </p:nvSpPr>
                  <p:spPr bwMode="auto">
                    <a:xfrm>
                      <a:off x="2024063" y="411163"/>
                      <a:ext cx="330200" cy="38100"/>
                    </a:xfrm>
                    <a:custGeom>
                      <a:avLst/>
                      <a:gdLst>
                        <a:gd name="T0" fmla="*/ 52 w 918"/>
                        <a:gd name="T1" fmla="*/ 104 h 105"/>
                        <a:gd name="T2" fmla="*/ 52 w 918"/>
                        <a:gd name="T3" fmla="*/ 104 h 105"/>
                        <a:gd name="T4" fmla="*/ 865 w 918"/>
                        <a:gd name="T5" fmla="*/ 104 h 105"/>
                        <a:gd name="T6" fmla="*/ 917 w 918"/>
                        <a:gd name="T7" fmla="*/ 52 h 105"/>
                        <a:gd name="T8" fmla="*/ 865 w 918"/>
                        <a:gd name="T9" fmla="*/ 0 h 105"/>
                        <a:gd name="T10" fmla="*/ 52 w 918"/>
                        <a:gd name="T11" fmla="*/ 0 h 105"/>
                        <a:gd name="T12" fmla="*/ 0 w 918"/>
                        <a:gd name="T13" fmla="*/ 52 h 105"/>
                        <a:gd name="T14" fmla="*/ 52 w 918"/>
                        <a:gd name="T15" fmla="*/ 104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8" h="105">
                          <a:moveTo>
                            <a:pt x="52" y="104"/>
                          </a:moveTo>
                          <a:lnTo>
                            <a:pt x="52" y="104"/>
                          </a:lnTo>
                          <a:cubicBezTo>
                            <a:pt x="865" y="104"/>
                            <a:pt x="865" y="104"/>
                            <a:pt x="865" y="104"/>
                          </a:cubicBezTo>
                          <a:cubicBezTo>
                            <a:pt x="899" y="104"/>
                            <a:pt x="917" y="87"/>
                            <a:pt x="917" y="52"/>
                          </a:cubicBezTo>
                          <a:cubicBezTo>
                            <a:pt x="917" y="17"/>
                            <a:pt x="899" y="0"/>
                            <a:pt x="865" y="0"/>
                          </a:cubicBezTo>
                          <a:cubicBezTo>
                            <a:pt x="52" y="0"/>
                            <a:pt x="52" y="0"/>
                            <a:pt x="52" y="0"/>
                          </a:cubicBezTo>
                          <a:cubicBezTo>
                            <a:pt x="35" y="0"/>
                            <a:pt x="0" y="17"/>
                            <a:pt x="0" y="52"/>
                          </a:cubicBezTo>
                          <a:cubicBezTo>
                            <a:pt x="0" y="87"/>
                            <a:pt x="35" y="104"/>
                            <a:pt x="52" y="1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52" name="Freeform 4">
                      <a:extLst>
                        <a:ext uri="{FF2B5EF4-FFF2-40B4-BE49-F238E27FC236}">
                          <a16:creationId xmlns:a16="http://schemas.microsoft.com/office/drawing/2014/main" id="{7C1D2D67-8CDA-964D-8B3A-2FDD00B56B6B}"/>
                        </a:ext>
                      </a:extLst>
                    </p:cNvPr>
                    <p:cNvSpPr>
                      <a:spLocks noChangeArrowheads="1"/>
                    </p:cNvSpPr>
                    <p:nvPr/>
                  </p:nvSpPr>
                  <p:spPr bwMode="auto">
                    <a:xfrm>
                      <a:off x="2024063" y="492125"/>
                      <a:ext cx="330200" cy="44450"/>
                    </a:xfrm>
                    <a:custGeom>
                      <a:avLst/>
                      <a:gdLst>
                        <a:gd name="T0" fmla="*/ 52 w 918"/>
                        <a:gd name="T1" fmla="*/ 121 h 122"/>
                        <a:gd name="T2" fmla="*/ 52 w 918"/>
                        <a:gd name="T3" fmla="*/ 121 h 122"/>
                        <a:gd name="T4" fmla="*/ 865 w 918"/>
                        <a:gd name="T5" fmla="*/ 121 h 122"/>
                        <a:gd name="T6" fmla="*/ 917 w 918"/>
                        <a:gd name="T7" fmla="*/ 52 h 122"/>
                        <a:gd name="T8" fmla="*/ 865 w 918"/>
                        <a:gd name="T9" fmla="*/ 0 h 122"/>
                        <a:gd name="T10" fmla="*/ 52 w 918"/>
                        <a:gd name="T11" fmla="*/ 0 h 122"/>
                        <a:gd name="T12" fmla="*/ 0 w 918"/>
                        <a:gd name="T13" fmla="*/ 52 h 122"/>
                        <a:gd name="T14" fmla="*/ 52 w 918"/>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8" h="122">
                          <a:moveTo>
                            <a:pt x="52" y="121"/>
                          </a:moveTo>
                          <a:lnTo>
                            <a:pt x="52" y="121"/>
                          </a:lnTo>
                          <a:cubicBezTo>
                            <a:pt x="865" y="121"/>
                            <a:pt x="865" y="121"/>
                            <a:pt x="865" y="121"/>
                          </a:cubicBezTo>
                          <a:cubicBezTo>
                            <a:pt x="899" y="121"/>
                            <a:pt x="917" y="86"/>
                            <a:pt x="917" y="52"/>
                          </a:cubicBezTo>
                          <a:cubicBezTo>
                            <a:pt x="917" y="34"/>
                            <a:pt x="899" y="0"/>
                            <a:pt x="865" y="0"/>
                          </a:cubicBezTo>
                          <a:cubicBezTo>
                            <a:pt x="52" y="0"/>
                            <a:pt x="52" y="0"/>
                            <a:pt x="52" y="0"/>
                          </a:cubicBezTo>
                          <a:cubicBezTo>
                            <a:pt x="35" y="0"/>
                            <a:pt x="0" y="34"/>
                            <a:pt x="0" y="52"/>
                          </a:cubicBezTo>
                          <a:cubicBezTo>
                            <a:pt x="0" y="86"/>
                            <a:pt x="35" y="121"/>
                            <a:pt x="52" y="1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53" name="Freeform 5">
                      <a:extLst>
                        <a:ext uri="{FF2B5EF4-FFF2-40B4-BE49-F238E27FC236}">
                          <a16:creationId xmlns:a16="http://schemas.microsoft.com/office/drawing/2014/main" id="{9F407C68-1366-7B48-A632-78CEA332F134}"/>
                        </a:ext>
                      </a:extLst>
                    </p:cNvPr>
                    <p:cNvSpPr>
                      <a:spLocks noChangeArrowheads="1"/>
                    </p:cNvSpPr>
                    <p:nvPr/>
                  </p:nvSpPr>
                  <p:spPr bwMode="auto">
                    <a:xfrm>
                      <a:off x="2024063" y="579438"/>
                      <a:ext cx="330200" cy="38100"/>
                    </a:xfrm>
                    <a:custGeom>
                      <a:avLst/>
                      <a:gdLst>
                        <a:gd name="T0" fmla="*/ 52 w 918"/>
                        <a:gd name="T1" fmla="*/ 104 h 105"/>
                        <a:gd name="T2" fmla="*/ 52 w 918"/>
                        <a:gd name="T3" fmla="*/ 104 h 105"/>
                        <a:gd name="T4" fmla="*/ 865 w 918"/>
                        <a:gd name="T5" fmla="*/ 104 h 105"/>
                        <a:gd name="T6" fmla="*/ 917 w 918"/>
                        <a:gd name="T7" fmla="*/ 52 h 105"/>
                        <a:gd name="T8" fmla="*/ 865 w 918"/>
                        <a:gd name="T9" fmla="*/ 0 h 105"/>
                        <a:gd name="T10" fmla="*/ 52 w 918"/>
                        <a:gd name="T11" fmla="*/ 0 h 105"/>
                        <a:gd name="T12" fmla="*/ 0 w 918"/>
                        <a:gd name="T13" fmla="*/ 52 h 105"/>
                        <a:gd name="T14" fmla="*/ 52 w 918"/>
                        <a:gd name="T15" fmla="*/ 104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8" h="105">
                          <a:moveTo>
                            <a:pt x="52" y="104"/>
                          </a:moveTo>
                          <a:lnTo>
                            <a:pt x="52" y="104"/>
                          </a:lnTo>
                          <a:cubicBezTo>
                            <a:pt x="865" y="104"/>
                            <a:pt x="865" y="104"/>
                            <a:pt x="865" y="104"/>
                          </a:cubicBezTo>
                          <a:cubicBezTo>
                            <a:pt x="899" y="104"/>
                            <a:pt x="917" y="87"/>
                            <a:pt x="917" y="52"/>
                          </a:cubicBezTo>
                          <a:cubicBezTo>
                            <a:pt x="917" y="17"/>
                            <a:pt x="899" y="0"/>
                            <a:pt x="865" y="0"/>
                          </a:cubicBezTo>
                          <a:cubicBezTo>
                            <a:pt x="52" y="0"/>
                            <a:pt x="52" y="0"/>
                            <a:pt x="52" y="0"/>
                          </a:cubicBezTo>
                          <a:cubicBezTo>
                            <a:pt x="35" y="0"/>
                            <a:pt x="0" y="17"/>
                            <a:pt x="0" y="52"/>
                          </a:cubicBezTo>
                          <a:cubicBezTo>
                            <a:pt x="0" y="87"/>
                            <a:pt x="35" y="104"/>
                            <a:pt x="52" y="1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grpSp>
        </p:grpSp>
      </p:grpSp>
      <p:sp>
        <p:nvSpPr>
          <p:cNvPr id="47" name="TextBox 46">
            <a:extLst>
              <a:ext uri="{FF2B5EF4-FFF2-40B4-BE49-F238E27FC236}">
                <a16:creationId xmlns:a16="http://schemas.microsoft.com/office/drawing/2014/main" id="{B6C1EEC4-1BB5-F348-B14D-8094CCD65E55}"/>
              </a:ext>
            </a:extLst>
          </p:cNvPr>
          <p:cNvSpPr txBox="1"/>
          <p:nvPr/>
        </p:nvSpPr>
        <p:spPr>
          <a:xfrm>
            <a:off x="1682904" y="603617"/>
            <a:ext cx="8597474" cy="1284967"/>
          </a:xfrm>
          <a:prstGeom prst="rect">
            <a:avLst/>
          </a:prstGeom>
          <a:noFill/>
          <a:ln>
            <a:noFill/>
          </a:ln>
        </p:spPr>
        <p:txBody>
          <a:bodyPr wrap="square" rtlCol="0">
            <a:spAutoFit/>
          </a:bodyPr>
          <a:lstStyle/>
          <a:p>
            <a:pPr algn="ctr"/>
            <a:r>
              <a:rPr lang="en-US" sz="3000" b="1" dirty="0">
                <a:solidFill>
                  <a:schemeClr val="bg1"/>
                </a:solidFill>
                <a:latin typeface="Montserrat SemiBold" pitchFamily="2" charset="77"/>
                <a:ea typeface="Roboto Medium" panose="02000000000000000000" pitchFamily="2" charset="0"/>
                <a:cs typeface="Poppins Medium" pitchFamily="2" charset="77"/>
              </a:rPr>
              <a:t>Four Steps to Promote Helpful Thinking</a:t>
            </a:r>
          </a:p>
          <a:p>
            <a:pPr algn="ctr"/>
            <a:r>
              <a:rPr lang="en-US" sz="1250" b="1" dirty="0">
                <a:solidFill>
                  <a:schemeClr val="bg1"/>
                </a:solidFill>
                <a:latin typeface="Montserrat SemiBold" pitchFamily="2" charset="77"/>
                <a:ea typeface="Roboto Medium" panose="02000000000000000000" pitchFamily="2" charset="0"/>
                <a:cs typeface="Poppins Medium" pitchFamily="2" charset="77"/>
              </a:rPr>
              <a:t>Persons with addictions often have distressing thoughts when they experience high-risk situations and cravings. Learning to change your thinking before, during and after these situations occur can be extremely beneficial to your recovery,  and in successfully managing cravings and high-risk situations.</a:t>
            </a:r>
          </a:p>
          <a:p>
            <a:pPr algn="ctr"/>
            <a:endParaRPr lang="en-US" sz="1000" b="1" dirty="0">
              <a:solidFill>
                <a:schemeClr val="bg1"/>
              </a:solidFill>
              <a:latin typeface="Montserrat SemiBold" pitchFamily="2" charset="77"/>
              <a:ea typeface="Roboto Medium" panose="02000000000000000000" pitchFamily="2" charset="0"/>
              <a:cs typeface="Poppins Medium" pitchFamily="2" charset="77"/>
            </a:endParaRPr>
          </a:p>
        </p:txBody>
      </p:sp>
    </p:spTree>
    <p:extLst>
      <p:ext uri="{BB962C8B-B14F-4D97-AF65-F5344CB8AC3E}">
        <p14:creationId xmlns:p14="http://schemas.microsoft.com/office/powerpoint/2010/main" val="19064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AFD7-3EF3-C582-66BB-DC0CC33B6EF0}"/>
              </a:ext>
            </a:extLst>
          </p:cNvPr>
          <p:cNvSpPr>
            <a:spLocks noGrp="1"/>
          </p:cNvSpPr>
          <p:nvPr>
            <p:ph type="title"/>
          </p:nvPr>
        </p:nvSpPr>
        <p:spPr>
          <a:xfrm>
            <a:off x="838200" y="171155"/>
            <a:ext cx="10515600" cy="1325563"/>
          </a:xfrm>
        </p:spPr>
        <p:txBody>
          <a:bodyPr>
            <a:normAutofit/>
          </a:bodyPr>
          <a:lstStyle/>
          <a:p>
            <a:r>
              <a:rPr lang="en-US" sz="4000" b="1" dirty="0"/>
              <a:t>Develop, practice and use effective coping skills</a:t>
            </a:r>
          </a:p>
        </p:txBody>
      </p:sp>
      <p:sp>
        <p:nvSpPr>
          <p:cNvPr id="3" name="Content Placeholder 2">
            <a:extLst>
              <a:ext uri="{FF2B5EF4-FFF2-40B4-BE49-F238E27FC236}">
                <a16:creationId xmlns:a16="http://schemas.microsoft.com/office/drawing/2014/main" id="{8C5B4AC5-F756-9FD9-FDD2-58C1822C2CB4}"/>
              </a:ext>
            </a:extLst>
          </p:cNvPr>
          <p:cNvSpPr>
            <a:spLocks noGrp="1"/>
          </p:cNvSpPr>
          <p:nvPr>
            <p:ph idx="1"/>
          </p:nvPr>
        </p:nvSpPr>
        <p:spPr>
          <a:xfrm>
            <a:off x="838200" y="1117547"/>
            <a:ext cx="10515600" cy="4351338"/>
          </a:xfrm>
        </p:spPr>
        <p:txBody>
          <a:bodyPr>
            <a:noAutofit/>
          </a:bodyPr>
          <a:lstStyle/>
          <a:p>
            <a:r>
              <a:rPr lang="en-US" sz="1800" dirty="0"/>
              <a:t>Dispute negative thinking and self-talk</a:t>
            </a:r>
          </a:p>
          <a:p>
            <a:r>
              <a:rPr lang="en-US" sz="1800" dirty="0"/>
              <a:t>Promote helpful thinking and self-talk</a:t>
            </a:r>
          </a:p>
          <a:p>
            <a:r>
              <a:rPr lang="en-US" sz="1800" dirty="0"/>
              <a:t>Call or talk to a trusted advisor</a:t>
            </a:r>
          </a:p>
          <a:p>
            <a:r>
              <a:rPr lang="en-US" sz="1800" dirty="0"/>
              <a:t>Develop a Social Support System</a:t>
            </a:r>
          </a:p>
          <a:p>
            <a:r>
              <a:rPr lang="en-US" sz="1800" dirty="0"/>
              <a:t>Regular practice of stress-relief breathing</a:t>
            </a:r>
          </a:p>
          <a:p>
            <a:r>
              <a:rPr lang="en-US" sz="1800" dirty="0"/>
              <a:t>Prayer or meditation</a:t>
            </a:r>
          </a:p>
          <a:p>
            <a:r>
              <a:rPr lang="en-US" sz="1800" dirty="0"/>
              <a:t>Practice good nutrition</a:t>
            </a:r>
          </a:p>
          <a:p>
            <a:r>
              <a:rPr lang="en-US" sz="1800" dirty="0"/>
              <a:t>Consider neuro-nutrient supplements</a:t>
            </a:r>
          </a:p>
          <a:p>
            <a:r>
              <a:rPr lang="en-US" sz="1800" dirty="0"/>
              <a:t>Get regular exercise</a:t>
            </a:r>
          </a:p>
          <a:p>
            <a:r>
              <a:rPr lang="en-US" sz="1800" dirty="0"/>
              <a:t>Get regular sleep. Get help for this if you are                                                                                                    are not sleeping well</a:t>
            </a:r>
          </a:p>
          <a:p>
            <a:r>
              <a:rPr lang="en-US" sz="1800" dirty="0"/>
              <a:t>Participate regularly in support groups;                                                                                                                              especially 12-step groups</a:t>
            </a:r>
          </a:p>
          <a:p>
            <a:r>
              <a:rPr lang="en-US" sz="1800" dirty="0"/>
              <a:t>Learn about and consider Medication Assisted Treatments</a:t>
            </a:r>
          </a:p>
          <a:p>
            <a:r>
              <a:rPr lang="en-US" sz="1800" dirty="0"/>
              <a:t>Learn and Practice URGE SURFING (see next page)</a:t>
            </a:r>
          </a:p>
        </p:txBody>
      </p:sp>
      <p:pic>
        <p:nvPicPr>
          <p:cNvPr id="3074" name="Picture 2" descr="Coping Skills for Stress and Uncomfortable Emotions">
            <a:extLst>
              <a:ext uri="{FF2B5EF4-FFF2-40B4-BE49-F238E27FC236}">
                <a16:creationId xmlns:a16="http://schemas.microsoft.com/office/drawing/2014/main" id="{33F54BD0-BE5B-8999-EE31-5E90CC9F2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018" y="1496719"/>
            <a:ext cx="5351299" cy="405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7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783" y="335637"/>
            <a:ext cx="3627279" cy="501186"/>
          </a:xfrm>
          <a:prstGeom prst="rect">
            <a:avLst/>
          </a:prstGeom>
        </p:spPr>
        <p:txBody>
          <a:bodyPr vert="horz" wrap="square" lIns="0" tIns="8659" rIns="0" bIns="0" rtlCol="0">
            <a:spAutoFit/>
          </a:bodyPr>
          <a:lstStyle/>
          <a:p>
            <a:pPr marL="8659">
              <a:spcBef>
                <a:spcPts val="68"/>
              </a:spcBef>
            </a:pPr>
            <a:r>
              <a:rPr sz="3200" b="1" dirty="0">
                <a:solidFill>
                  <a:schemeClr val="accent1"/>
                </a:solidFill>
                <a:latin typeface="Roboto"/>
                <a:cs typeface="Roboto"/>
              </a:rPr>
              <a:t>U</a:t>
            </a:r>
            <a:r>
              <a:rPr lang="en-US" sz="3200" b="1" dirty="0">
                <a:solidFill>
                  <a:schemeClr val="accent1"/>
                </a:solidFill>
                <a:latin typeface="Roboto"/>
                <a:cs typeface="Roboto"/>
              </a:rPr>
              <a:t>RGE SURFING</a:t>
            </a:r>
            <a:endParaRPr sz="3200" dirty="0">
              <a:solidFill>
                <a:schemeClr val="accent1"/>
              </a:solidFill>
              <a:latin typeface="Roboto"/>
              <a:cs typeface="Roboto"/>
            </a:endParaRPr>
          </a:p>
        </p:txBody>
      </p:sp>
      <p:sp>
        <p:nvSpPr>
          <p:cNvPr id="4" name="object 4"/>
          <p:cNvSpPr txBox="1"/>
          <p:nvPr/>
        </p:nvSpPr>
        <p:spPr>
          <a:xfrm rot="5400000">
            <a:off x="81173" y="5551958"/>
            <a:ext cx="1733829" cy="113271"/>
          </a:xfrm>
          <a:prstGeom prst="rect">
            <a:avLst/>
          </a:prstGeom>
        </p:spPr>
        <p:txBody>
          <a:bodyPr vert="horz" wrap="square" lIns="0" tIns="8226" rIns="0" bIns="0" rtlCol="0">
            <a:spAutoFit/>
          </a:bodyPr>
          <a:lstStyle/>
          <a:p>
            <a:pPr marL="8659">
              <a:spcBef>
                <a:spcPts val="65"/>
              </a:spcBef>
            </a:pPr>
            <a:r>
              <a:rPr lang="en-US" sz="682" dirty="0">
                <a:latin typeface="Roboto"/>
                <a:cs typeface="Roboto"/>
              </a:rPr>
              <a:t>Graphic </a:t>
            </a:r>
            <a:r>
              <a:rPr sz="682" dirty="0">
                <a:latin typeface="Roboto"/>
                <a:cs typeface="Roboto"/>
              </a:rPr>
              <a:t>Provided</a:t>
            </a:r>
            <a:r>
              <a:rPr sz="682" spc="-20" dirty="0">
                <a:latin typeface="Roboto"/>
                <a:cs typeface="Roboto"/>
              </a:rPr>
              <a:t> </a:t>
            </a:r>
            <a:r>
              <a:rPr sz="682" dirty="0">
                <a:latin typeface="Roboto"/>
                <a:cs typeface="Roboto"/>
              </a:rPr>
              <a:t>by</a:t>
            </a:r>
            <a:r>
              <a:rPr sz="682" spc="-17" dirty="0">
                <a:latin typeface="Roboto"/>
                <a:cs typeface="Roboto"/>
              </a:rPr>
              <a:t> </a:t>
            </a:r>
            <a:r>
              <a:rPr sz="600" b="1" spc="-7" dirty="0">
                <a:latin typeface="Roboto"/>
                <a:cs typeface="Roboto"/>
              </a:rPr>
              <a:t>TherapistAid</a:t>
            </a:r>
            <a:r>
              <a:rPr sz="682" b="1" spc="-7" dirty="0">
                <a:latin typeface="Roboto"/>
                <a:cs typeface="Roboto"/>
              </a:rPr>
              <a:t>.com</a:t>
            </a:r>
            <a:endParaRPr sz="682" dirty="0">
              <a:latin typeface="Roboto"/>
              <a:cs typeface="Roboto"/>
            </a:endParaRPr>
          </a:p>
        </p:txBody>
      </p:sp>
      <p:sp>
        <p:nvSpPr>
          <p:cNvPr id="11" name="object 11"/>
          <p:cNvSpPr txBox="1"/>
          <p:nvPr/>
        </p:nvSpPr>
        <p:spPr>
          <a:xfrm>
            <a:off x="1034784" y="770432"/>
            <a:ext cx="10381361" cy="595635"/>
          </a:xfrm>
          <a:prstGeom prst="rect">
            <a:avLst/>
          </a:prstGeom>
        </p:spPr>
        <p:txBody>
          <a:bodyPr vert="horz" wrap="square" lIns="0" tIns="8659" rIns="0" bIns="0" rtlCol="0">
            <a:spAutoFit/>
          </a:bodyPr>
          <a:lstStyle/>
          <a:p>
            <a:pPr marL="8659" marR="3464">
              <a:lnSpc>
                <a:spcPct val="108100"/>
              </a:lnSpc>
              <a:spcBef>
                <a:spcPts val="68"/>
              </a:spcBef>
            </a:pPr>
            <a:r>
              <a:rPr sz="1200" b="1" dirty="0">
                <a:latin typeface="Roboto"/>
                <a:cs typeface="Roboto"/>
              </a:rPr>
              <a:t>Urge</a:t>
            </a:r>
            <a:r>
              <a:rPr sz="1200" b="1" spc="-17" dirty="0">
                <a:latin typeface="Roboto"/>
                <a:cs typeface="Roboto"/>
              </a:rPr>
              <a:t> </a:t>
            </a:r>
            <a:r>
              <a:rPr sz="1200" b="1" dirty="0">
                <a:latin typeface="Roboto"/>
                <a:cs typeface="Roboto"/>
              </a:rPr>
              <a:t>surfing</a:t>
            </a:r>
            <a:r>
              <a:rPr sz="1200" b="1" spc="-14" dirty="0">
                <a:latin typeface="Roboto"/>
                <a:cs typeface="Roboto"/>
              </a:rPr>
              <a:t> </a:t>
            </a:r>
            <a:r>
              <a:rPr sz="1200" dirty="0">
                <a:latin typeface="Roboto"/>
                <a:cs typeface="Roboto"/>
              </a:rPr>
              <a:t>is</a:t>
            </a:r>
            <a:r>
              <a:rPr sz="1200" spc="-17" dirty="0">
                <a:latin typeface="Roboto"/>
                <a:cs typeface="Roboto"/>
              </a:rPr>
              <a:t> </a:t>
            </a:r>
            <a:r>
              <a:rPr sz="1200" dirty="0">
                <a:latin typeface="Roboto"/>
                <a:cs typeface="Roboto"/>
              </a:rPr>
              <a:t>a</a:t>
            </a:r>
            <a:r>
              <a:rPr sz="1200" spc="-10" dirty="0">
                <a:latin typeface="Roboto"/>
                <a:cs typeface="Roboto"/>
              </a:rPr>
              <a:t> </a:t>
            </a:r>
            <a:r>
              <a:rPr sz="1200" dirty="0">
                <a:latin typeface="Roboto"/>
                <a:cs typeface="Roboto"/>
              </a:rPr>
              <a:t>technique</a:t>
            </a:r>
            <a:r>
              <a:rPr sz="1200" spc="-17" dirty="0">
                <a:latin typeface="Roboto"/>
                <a:cs typeface="Roboto"/>
              </a:rPr>
              <a:t> </a:t>
            </a:r>
            <a:r>
              <a:rPr sz="1200" dirty="0">
                <a:latin typeface="Roboto"/>
                <a:cs typeface="Roboto"/>
              </a:rPr>
              <a:t>for</a:t>
            </a:r>
            <a:r>
              <a:rPr sz="1200" spc="-10" dirty="0">
                <a:latin typeface="Roboto"/>
                <a:cs typeface="Roboto"/>
              </a:rPr>
              <a:t> </a:t>
            </a:r>
            <a:r>
              <a:rPr sz="1200" dirty="0">
                <a:latin typeface="Roboto"/>
                <a:cs typeface="Roboto"/>
              </a:rPr>
              <a:t>managing</a:t>
            </a:r>
            <a:r>
              <a:rPr sz="1200" spc="-17" dirty="0">
                <a:latin typeface="Roboto"/>
                <a:cs typeface="Roboto"/>
              </a:rPr>
              <a:t> </a:t>
            </a:r>
            <a:r>
              <a:rPr sz="1200" dirty="0">
                <a:latin typeface="Roboto"/>
                <a:cs typeface="Roboto"/>
              </a:rPr>
              <a:t>your</a:t>
            </a:r>
            <a:r>
              <a:rPr sz="1200" spc="-17" dirty="0">
                <a:latin typeface="Roboto"/>
                <a:cs typeface="Roboto"/>
              </a:rPr>
              <a:t> </a:t>
            </a:r>
            <a:r>
              <a:rPr sz="1200" dirty="0">
                <a:latin typeface="Roboto"/>
                <a:cs typeface="Roboto"/>
              </a:rPr>
              <a:t>unwanted</a:t>
            </a:r>
            <a:r>
              <a:rPr sz="1200" spc="-17" dirty="0">
                <a:latin typeface="Roboto"/>
                <a:cs typeface="Roboto"/>
              </a:rPr>
              <a:t> </a:t>
            </a:r>
            <a:r>
              <a:rPr sz="1200" dirty="0">
                <a:latin typeface="Roboto"/>
                <a:cs typeface="Roboto"/>
              </a:rPr>
              <a:t>behaviors.</a:t>
            </a:r>
            <a:r>
              <a:rPr sz="1200" spc="-14" dirty="0">
                <a:latin typeface="Roboto"/>
                <a:cs typeface="Roboto"/>
              </a:rPr>
              <a:t> </a:t>
            </a:r>
            <a:r>
              <a:rPr sz="1200" dirty="0">
                <a:latin typeface="Roboto"/>
                <a:cs typeface="Roboto"/>
              </a:rPr>
              <a:t>Rather</a:t>
            </a:r>
            <a:r>
              <a:rPr sz="1200" spc="-10" dirty="0">
                <a:latin typeface="Roboto"/>
                <a:cs typeface="Roboto"/>
              </a:rPr>
              <a:t> </a:t>
            </a:r>
            <a:r>
              <a:rPr sz="1200" dirty="0">
                <a:latin typeface="Roboto"/>
                <a:cs typeface="Roboto"/>
              </a:rPr>
              <a:t>than</a:t>
            </a:r>
            <a:r>
              <a:rPr sz="1200" spc="-17" dirty="0">
                <a:latin typeface="Roboto"/>
                <a:cs typeface="Roboto"/>
              </a:rPr>
              <a:t> </a:t>
            </a:r>
            <a:r>
              <a:rPr sz="1200" dirty="0">
                <a:latin typeface="Roboto"/>
                <a:cs typeface="Roboto"/>
              </a:rPr>
              <a:t>giving</a:t>
            </a:r>
            <a:r>
              <a:rPr sz="1200" spc="-7" dirty="0">
                <a:latin typeface="Roboto"/>
                <a:cs typeface="Roboto"/>
              </a:rPr>
              <a:t> </a:t>
            </a:r>
            <a:r>
              <a:rPr sz="1200" dirty="0">
                <a:latin typeface="Roboto"/>
                <a:cs typeface="Roboto"/>
              </a:rPr>
              <a:t>in</a:t>
            </a:r>
            <a:r>
              <a:rPr sz="1200" spc="-10" dirty="0">
                <a:latin typeface="Roboto"/>
                <a:cs typeface="Roboto"/>
              </a:rPr>
              <a:t> </a:t>
            </a:r>
            <a:r>
              <a:rPr sz="1200" dirty="0">
                <a:latin typeface="Roboto"/>
                <a:cs typeface="Roboto"/>
              </a:rPr>
              <a:t>to</a:t>
            </a:r>
            <a:r>
              <a:rPr sz="1200" spc="-20" dirty="0">
                <a:latin typeface="Roboto"/>
                <a:cs typeface="Roboto"/>
              </a:rPr>
              <a:t> </a:t>
            </a:r>
            <a:r>
              <a:rPr sz="1200" dirty="0">
                <a:latin typeface="Roboto"/>
                <a:cs typeface="Roboto"/>
              </a:rPr>
              <a:t>an</a:t>
            </a:r>
            <a:r>
              <a:rPr sz="1200" spc="-17" dirty="0">
                <a:latin typeface="Roboto"/>
                <a:cs typeface="Roboto"/>
              </a:rPr>
              <a:t> </a:t>
            </a:r>
            <a:r>
              <a:rPr sz="1200" dirty="0">
                <a:latin typeface="Roboto"/>
                <a:cs typeface="Roboto"/>
              </a:rPr>
              <a:t>urge,</a:t>
            </a:r>
            <a:r>
              <a:rPr sz="1200" spc="-17" dirty="0">
                <a:latin typeface="Roboto"/>
                <a:cs typeface="Roboto"/>
              </a:rPr>
              <a:t> </a:t>
            </a:r>
            <a:r>
              <a:rPr sz="1200" dirty="0">
                <a:latin typeface="Roboto"/>
                <a:cs typeface="Roboto"/>
              </a:rPr>
              <a:t>you</a:t>
            </a:r>
            <a:r>
              <a:rPr sz="1200" spc="-3" dirty="0">
                <a:latin typeface="Roboto"/>
                <a:cs typeface="Roboto"/>
              </a:rPr>
              <a:t> </a:t>
            </a:r>
            <a:r>
              <a:rPr sz="1200" spc="-14" dirty="0">
                <a:latin typeface="Roboto"/>
                <a:cs typeface="Roboto"/>
              </a:rPr>
              <a:t>will </a:t>
            </a:r>
            <a:r>
              <a:rPr sz="1200" dirty="0">
                <a:latin typeface="Roboto"/>
                <a:cs typeface="Roboto"/>
              </a:rPr>
              <a:t>ride</a:t>
            </a:r>
            <a:r>
              <a:rPr sz="1200" spc="-7" dirty="0">
                <a:latin typeface="Roboto"/>
                <a:cs typeface="Roboto"/>
              </a:rPr>
              <a:t> </a:t>
            </a:r>
            <a:r>
              <a:rPr sz="1200" dirty="0">
                <a:latin typeface="Roboto"/>
                <a:cs typeface="Roboto"/>
              </a:rPr>
              <a:t>it</a:t>
            </a:r>
            <a:r>
              <a:rPr sz="1200" spc="-10" dirty="0">
                <a:latin typeface="Roboto"/>
                <a:cs typeface="Roboto"/>
              </a:rPr>
              <a:t> </a:t>
            </a:r>
            <a:r>
              <a:rPr sz="1200" dirty="0">
                <a:latin typeface="Roboto"/>
                <a:cs typeface="Roboto"/>
              </a:rPr>
              <a:t>out,</a:t>
            </a:r>
            <a:r>
              <a:rPr sz="1200" spc="-10" dirty="0">
                <a:latin typeface="Roboto"/>
                <a:cs typeface="Roboto"/>
              </a:rPr>
              <a:t> </a:t>
            </a:r>
            <a:r>
              <a:rPr sz="1200" dirty="0">
                <a:latin typeface="Roboto"/>
                <a:cs typeface="Roboto"/>
              </a:rPr>
              <a:t>like</a:t>
            </a:r>
            <a:r>
              <a:rPr sz="1200" spc="-7" dirty="0">
                <a:latin typeface="Roboto"/>
                <a:cs typeface="Roboto"/>
              </a:rPr>
              <a:t> </a:t>
            </a:r>
            <a:r>
              <a:rPr sz="1200" dirty="0">
                <a:latin typeface="Roboto"/>
                <a:cs typeface="Roboto"/>
              </a:rPr>
              <a:t>a</a:t>
            </a:r>
            <a:r>
              <a:rPr sz="1200" spc="-14" dirty="0">
                <a:latin typeface="Roboto"/>
                <a:cs typeface="Roboto"/>
              </a:rPr>
              <a:t> </a:t>
            </a:r>
            <a:r>
              <a:rPr sz="1200" dirty="0">
                <a:latin typeface="Roboto"/>
                <a:cs typeface="Roboto"/>
              </a:rPr>
              <a:t>surfer</a:t>
            </a:r>
            <a:r>
              <a:rPr sz="1200" spc="-10" dirty="0">
                <a:latin typeface="Roboto"/>
                <a:cs typeface="Roboto"/>
              </a:rPr>
              <a:t> </a:t>
            </a:r>
            <a:r>
              <a:rPr sz="1200" dirty="0">
                <a:latin typeface="Roboto"/>
                <a:cs typeface="Roboto"/>
              </a:rPr>
              <a:t>riding</a:t>
            </a:r>
            <a:r>
              <a:rPr sz="1200" spc="-14" dirty="0">
                <a:latin typeface="Roboto"/>
                <a:cs typeface="Roboto"/>
              </a:rPr>
              <a:t> </a:t>
            </a:r>
            <a:r>
              <a:rPr sz="1200" dirty="0">
                <a:latin typeface="Roboto"/>
                <a:cs typeface="Roboto"/>
              </a:rPr>
              <a:t>a</a:t>
            </a:r>
            <a:r>
              <a:rPr sz="1200" spc="-10" dirty="0">
                <a:latin typeface="Roboto"/>
                <a:cs typeface="Roboto"/>
              </a:rPr>
              <a:t> </a:t>
            </a:r>
            <a:r>
              <a:rPr sz="1200" dirty="0">
                <a:latin typeface="Roboto"/>
                <a:cs typeface="Roboto"/>
              </a:rPr>
              <a:t>wave.</a:t>
            </a:r>
            <a:r>
              <a:rPr sz="1200" spc="-7" dirty="0">
                <a:latin typeface="Roboto"/>
                <a:cs typeface="Roboto"/>
              </a:rPr>
              <a:t> </a:t>
            </a:r>
            <a:r>
              <a:rPr sz="1200" dirty="0">
                <a:latin typeface="Roboto"/>
                <a:cs typeface="Roboto"/>
              </a:rPr>
              <a:t>After</a:t>
            </a:r>
            <a:r>
              <a:rPr sz="1200" spc="-17" dirty="0">
                <a:latin typeface="Roboto"/>
                <a:cs typeface="Roboto"/>
              </a:rPr>
              <a:t> </a:t>
            </a:r>
            <a:r>
              <a:rPr sz="1200" dirty="0">
                <a:latin typeface="Roboto"/>
                <a:cs typeface="Roboto"/>
              </a:rPr>
              <a:t>a</a:t>
            </a:r>
            <a:r>
              <a:rPr sz="1200" spc="-10" dirty="0">
                <a:latin typeface="Roboto"/>
                <a:cs typeface="Roboto"/>
              </a:rPr>
              <a:t> </a:t>
            </a:r>
            <a:r>
              <a:rPr sz="1200" dirty="0">
                <a:latin typeface="Roboto"/>
                <a:cs typeface="Roboto"/>
              </a:rPr>
              <a:t>short</a:t>
            </a:r>
            <a:r>
              <a:rPr sz="1200" spc="-7" dirty="0">
                <a:latin typeface="Roboto"/>
                <a:cs typeface="Roboto"/>
              </a:rPr>
              <a:t> </a:t>
            </a:r>
            <a:r>
              <a:rPr sz="1200" dirty="0">
                <a:latin typeface="Roboto"/>
                <a:cs typeface="Roboto"/>
              </a:rPr>
              <a:t>time,</a:t>
            </a:r>
            <a:r>
              <a:rPr sz="1200" spc="-10" dirty="0">
                <a:latin typeface="Roboto"/>
                <a:cs typeface="Roboto"/>
              </a:rPr>
              <a:t> </a:t>
            </a:r>
            <a:r>
              <a:rPr sz="1200" dirty="0">
                <a:latin typeface="Roboto"/>
                <a:cs typeface="Roboto"/>
              </a:rPr>
              <a:t>the</a:t>
            </a:r>
            <a:r>
              <a:rPr sz="1200" spc="-14" dirty="0">
                <a:latin typeface="Roboto"/>
                <a:cs typeface="Roboto"/>
              </a:rPr>
              <a:t> </a:t>
            </a:r>
            <a:r>
              <a:rPr sz="1200" dirty="0">
                <a:latin typeface="Roboto"/>
                <a:cs typeface="Roboto"/>
              </a:rPr>
              <a:t>urge</a:t>
            </a:r>
            <a:r>
              <a:rPr sz="1200" spc="-14" dirty="0">
                <a:latin typeface="Roboto"/>
                <a:cs typeface="Roboto"/>
              </a:rPr>
              <a:t> </a:t>
            </a:r>
            <a:r>
              <a:rPr sz="1200" dirty="0">
                <a:latin typeface="Roboto"/>
                <a:cs typeface="Roboto"/>
              </a:rPr>
              <a:t>will</a:t>
            </a:r>
            <a:r>
              <a:rPr sz="1200" spc="-7" dirty="0">
                <a:latin typeface="Roboto"/>
                <a:cs typeface="Roboto"/>
              </a:rPr>
              <a:t> </a:t>
            </a:r>
            <a:r>
              <a:rPr sz="1200" dirty="0">
                <a:latin typeface="Roboto"/>
                <a:cs typeface="Roboto"/>
              </a:rPr>
              <a:t>pass</a:t>
            </a:r>
            <a:r>
              <a:rPr sz="1200" spc="-20" dirty="0">
                <a:latin typeface="Roboto"/>
                <a:cs typeface="Roboto"/>
              </a:rPr>
              <a:t> </a:t>
            </a:r>
            <a:r>
              <a:rPr sz="1200" dirty="0">
                <a:latin typeface="Roboto"/>
                <a:cs typeface="Roboto"/>
              </a:rPr>
              <a:t>on</a:t>
            </a:r>
            <a:r>
              <a:rPr sz="1200" spc="-7" dirty="0">
                <a:latin typeface="Roboto"/>
                <a:cs typeface="Roboto"/>
              </a:rPr>
              <a:t> </a:t>
            </a:r>
            <a:r>
              <a:rPr sz="1200" dirty="0">
                <a:latin typeface="Roboto"/>
                <a:cs typeface="Roboto"/>
              </a:rPr>
              <a:t>its</a:t>
            </a:r>
            <a:r>
              <a:rPr sz="1200" spc="-10" dirty="0">
                <a:latin typeface="Roboto"/>
                <a:cs typeface="Roboto"/>
              </a:rPr>
              <a:t> </a:t>
            </a:r>
            <a:r>
              <a:rPr sz="1200" spc="-14" dirty="0">
                <a:latin typeface="Roboto"/>
                <a:cs typeface="Roboto"/>
              </a:rPr>
              <a:t>own.</a:t>
            </a:r>
            <a:r>
              <a:rPr lang="en-US" sz="1200" spc="-14" dirty="0">
                <a:latin typeface="Roboto"/>
                <a:cs typeface="Roboto"/>
              </a:rPr>
              <a:t> </a:t>
            </a:r>
            <a:r>
              <a:rPr sz="1200" dirty="0">
                <a:latin typeface="Roboto"/>
                <a:cs typeface="Roboto"/>
              </a:rPr>
              <a:t>This</a:t>
            </a:r>
            <a:r>
              <a:rPr sz="1200" spc="-24" dirty="0">
                <a:latin typeface="Roboto"/>
                <a:cs typeface="Roboto"/>
              </a:rPr>
              <a:t> </a:t>
            </a:r>
            <a:r>
              <a:rPr sz="1200" dirty="0">
                <a:latin typeface="Roboto"/>
                <a:cs typeface="Roboto"/>
              </a:rPr>
              <a:t>technique</a:t>
            </a:r>
            <a:r>
              <a:rPr sz="1200" spc="-17" dirty="0">
                <a:latin typeface="Roboto"/>
                <a:cs typeface="Roboto"/>
              </a:rPr>
              <a:t> </a:t>
            </a:r>
            <a:r>
              <a:rPr sz="1200" dirty="0">
                <a:latin typeface="Roboto"/>
                <a:cs typeface="Roboto"/>
              </a:rPr>
              <a:t>can</a:t>
            </a:r>
            <a:r>
              <a:rPr sz="1200" spc="-7" dirty="0">
                <a:latin typeface="Roboto"/>
                <a:cs typeface="Roboto"/>
              </a:rPr>
              <a:t> </a:t>
            </a:r>
            <a:r>
              <a:rPr sz="1200" dirty="0">
                <a:latin typeface="Roboto"/>
                <a:cs typeface="Roboto"/>
              </a:rPr>
              <a:t>be</a:t>
            </a:r>
            <a:r>
              <a:rPr sz="1200" spc="-17" dirty="0">
                <a:latin typeface="Roboto"/>
                <a:cs typeface="Roboto"/>
              </a:rPr>
              <a:t> </a:t>
            </a:r>
            <a:r>
              <a:rPr sz="1200" dirty="0">
                <a:latin typeface="Roboto"/>
                <a:cs typeface="Roboto"/>
              </a:rPr>
              <a:t>used</a:t>
            </a:r>
            <a:r>
              <a:rPr sz="1200" spc="-7" dirty="0">
                <a:latin typeface="Roboto"/>
                <a:cs typeface="Roboto"/>
              </a:rPr>
              <a:t> </a:t>
            </a:r>
            <a:r>
              <a:rPr sz="1200" dirty="0">
                <a:latin typeface="Roboto"/>
                <a:cs typeface="Roboto"/>
              </a:rPr>
              <a:t>to</a:t>
            </a:r>
            <a:r>
              <a:rPr sz="1200" spc="-17" dirty="0">
                <a:latin typeface="Roboto"/>
                <a:cs typeface="Roboto"/>
              </a:rPr>
              <a:t> </a:t>
            </a:r>
            <a:r>
              <a:rPr sz="1200" dirty="0">
                <a:latin typeface="Roboto"/>
                <a:cs typeface="Roboto"/>
              </a:rPr>
              <a:t>stop</a:t>
            </a:r>
            <a:r>
              <a:rPr sz="1200" spc="-7" dirty="0">
                <a:latin typeface="Roboto"/>
                <a:cs typeface="Roboto"/>
              </a:rPr>
              <a:t> </a:t>
            </a:r>
            <a:r>
              <a:rPr sz="1200" dirty="0">
                <a:latin typeface="Roboto"/>
                <a:cs typeface="Roboto"/>
              </a:rPr>
              <a:t>or</a:t>
            </a:r>
            <a:r>
              <a:rPr sz="1200" spc="-14" dirty="0">
                <a:latin typeface="Roboto"/>
                <a:cs typeface="Roboto"/>
              </a:rPr>
              <a:t> </a:t>
            </a:r>
            <a:r>
              <a:rPr sz="1200" dirty="0">
                <a:latin typeface="Roboto"/>
                <a:cs typeface="Roboto"/>
              </a:rPr>
              <a:t>reduce</a:t>
            </a:r>
            <a:r>
              <a:rPr sz="1200" spc="-17" dirty="0">
                <a:latin typeface="Roboto"/>
                <a:cs typeface="Roboto"/>
              </a:rPr>
              <a:t> </a:t>
            </a:r>
            <a:r>
              <a:rPr sz="1200" dirty="0">
                <a:latin typeface="Roboto"/>
                <a:cs typeface="Roboto"/>
              </a:rPr>
              <a:t>drug</a:t>
            </a:r>
            <a:r>
              <a:rPr sz="1200" spc="-14" dirty="0">
                <a:latin typeface="Roboto"/>
                <a:cs typeface="Roboto"/>
              </a:rPr>
              <a:t> </a:t>
            </a:r>
            <a:r>
              <a:rPr sz="1200" dirty="0">
                <a:latin typeface="Roboto"/>
                <a:cs typeface="Roboto"/>
              </a:rPr>
              <a:t>and</a:t>
            </a:r>
            <a:r>
              <a:rPr sz="1200" spc="-20" dirty="0">
                <a:latin typeface="Roboto"/>
                <a:cs typeface="Roboto"/>
              </a:rPr>
              <a:t> </a:t>
            </a:r>
            <a:r>
              <a:rPr sz="1200" dirty="0">
                <a:latin typeface="Roboto"/>
                <a:cs typeface="Roboto"/>
              </a:rPr>
              <a:t>alcohol</a:t>
            </a:r>
            <a:r>
              <a:rPr sz="1200" spc="-20" dirty="0">
                <a:latin typeface="Roboto"/>
                <a:cs typeface="Roboto"/>
              </a:rPr>
              <a:t> </a:t>
            </a:r>
            <a:r>
              <a:rPr sz="1200" dirty="0">
                <a:latin typeface="Roboto"/>
                <a:cs typeface="Roboto"/>
              </a:rPr>
              <a:t>use,</a:t>
            </a:r>
            <a:r>
              <a:rPr sz="1200" spc="-17" dirty="0">
                <a:latin typeface="Roboto"/>
                <a:cs typeface="Roboto"/>
              </a:rPr>
              <a:t> </a:t>
            </a:r>
            <a:r>
              <a:rPr sz="1200" dirty="0">
                <a:latin typeface="Roboto"/>
                <a:cs typeface="Roboto"/>
              </a:rPr>
              <a:t>emotional</a:t>
            </a:r>
            <a:r>
              <a:rPr sz="1200" spc="-14" dirty="0">
                <a:latin typeface="Roboto"/>
                <a:cs typeface="Roboto"/>
              </a:rPr>
              <a:t> </a:t>
            </a:r>
            <a:r>
              <a:rPr sz="1200" dirty="0">
                <a:latin typeface="Roboto"/>
                <a:cs typeface="Roboto"/>
              </a:rPr>
              <a:t>reactions</a:t>
            </a:r>
            <a:r>
              <a:rPr sz="1200" spc="-14" dirty="0">
                <a:latin typeface="Roboto"/>
                <a:cs typeface="Roboto"/>
              </a:rPr>
              <a:t> </a:t>
            </a:r>
            <a:r>
              <a:rPr sz="1200" dirty="0">
                <a:latin typeface="Roboto"/>
                <a:cs typeface="Roboto"/>
              </a:rPr>
              <a:t>such</a:t>
            </a:r>
            <a:r>
              <a:rPr sz="1200" spc="-10" dirty="0">
                <a:latin typeface="Roboto"/>
                <a:cs typeface="Roboto"/>
              </a:rPr>
              <a:t> </a:t>
            </a:r>
            <a:r>
              <a:rPr sz="1200" dirty="0">
                <a:latin typeface="Roboto"/>
                <a:cs typeface="Roboto"/>
              </a:rPr>
              <a:t>as</a:t>
            </a:r>
            <a:r>
              <a:rPr sz="1200" spc="-20" dirty="0">
                <a:latin typeface="Roboto"/>
                <a:cs typeface="Roboto"/>
              </a:rPr>
              <a:t> </a:t>
            </a:r>
            <a:r>
              <a:rPr sz="1200" spc="-7" dirty="0">
                <a:latin typeface="Roboto"/>
                <a:cs typeface="Roboto"/>
              </a:rPr>
              <a:t>“blowing </a:t>
            </a:r>
            <a:r>
              <a:rPr sz="1200" dirty="0">
                <a:latin typeface="Roboto"/>
                <a:cs typeface="Roboto"/>
              </a:rPr>
              <a:t>up”</a:t>
            </a:r>
            <a:r>
              <a:rPr sz="1200" spc="-31" dirty="0">
                <a:latin typeface="Roboto"/>
                <a:cs typeface="Roboto"/>
              </a:rPr>
              <a:t> </a:t>
            </a:r>
            <a:r>
              <a:rPr sz="1200" dirty="0">
                <a:latin typeface="Roboto"/>
                <a:cs typeface="Roboto"/>
              </a:rPr>
              <a:t>when</a:t>
            </a:r>
            <a:r>
              <a:rPr sz="1200" spc="-14" dirty="0">
                <a:latin typeface="Roboto"/>
                <a:cs typeface="Roboto"/>
              </a:rPr>
              <a:t> </a:t>
            </a:r>
            <a:r>
              <a:rPr sz="1200" dirty="0">
                <a:latin typeface="Roboto"/>
                <a:cs typeface="Roboto"/>
              </a:rPr>
              <a:t>angry,</a:t>
            </a:r>
            <a:r>
              <a:rPr sz="1200" spc="-24" dirty="0">
                <a:latin typeface="Roboto"/>
                <a:cs typeface="Roboto"/>
              </a:rPr>
              <a:t> </a:t>
            </a:r>
            <a:r>
              <a:rPr sz="1200" dirty="0">
                <a:latin typeface="Roboto"/>
                <a:cs typeface="Roboto"/>
              </a:rPr>
              <a:t>gambling,</a:t>
            </a:r>
            <a:r>
              <a:rPr sz="1200" spc="-14" dirty="0">
                <a:latin typeface="Roboto"/>
                <a:cs typeface="Roboto"/>
              </a:rPr>
              <a:t> </a:t>
            </a:r>
            <a:r>
              <a:rPr sz="1200" dirty="0">
                <a:latin typeface="Roboto"/>
                <a:cs typeface="Roboto"/>
              </a:rPr>
              <a:t>and</a:t>
            </a:r>
            <a:r>
              <a:rPr sz="1200" spc="-14" dirty="0">
                <a:latin typeface="Roboto"/>
                <a:cs typeface="Roboto"/>
              </a:rPr>
              <a:t> </a:t>
            </a:r>
            <a:r>
              <a:rPr sz="1200" dirty="0">
                <a:latin typeface="Roboto"/>
                <a:cs typeface="Roboto"/>
              </a:rPr>
              <a:t>other</a:t>
            </a:r>
            <a:r>
              <a:rPr sz="1200" spc="-24" dirty="0">
                <a:latin typeface="Roboto"/>
                <a:cs typeface="Roboto"/>
              </a:rPr>
              <a:t> </a:t>
            </a:r>
            <a:r>
              <a:rPr sz="1200" dirty="0">
                <a:latin typeface="Roboto"/>
                <a:cs typeface="Roboto"/>
              </a:rPr>
              <a:t>unwanted</a:t>
            </a:r>
            <a:r>
              <a:rPr sz="1200" spc="-17" dirty="0">
                <a:latin typeface="Roboto"/>
                <a:cs typeface="Roboto"/>
              </a:rPr>
              <a:t> </a:t>
            </a:r>
            <a:r>
              <a:rPr sz="1200" spc="-7" dirty="0">
                <a:latin typeface="Roboto"/>
                <a:cs typeface="Roboto"/>
              </a:rPr>
              <a:t>behaviors.</a:t>
            </a:r>
            <a:endParaRPr sz="1200" dirty="0">
              <a:latin typeface="Roboto"/>
              <a:cs typeface="Roboto"/>
            </a:endParaRPr>
          </a:p>
        </p:txBody>
      </p:sp>
      <p:pic>
        <p:nvPicPr>
          <p:cNvPr id="15" name="object 15"/>
          <p:cNvPicPr/>
          <p:nvPr/>
        </p:nvPicPr>
        <p:blipFill>
          <a:blip r:embed="rId2" cstate="print"/>
          <a:stretch>
            <a:fillRect/>
          </a:stretch>
        </p:blipFill>
        <p:spPr>
          <a:xfrm>
            <a:off x="1025506" y="1660428"/>
            <a:ext cx="6126900" cy="4851504"/>
          </a:xfrm>
          <a:prstGeom prst="rect">
            <a:avLst/>
          </a:prstGeom>
        </p:spPr>
      </p:pic>
      <p:sp>
        <p:nvSpPr>
          <p:cNvPr id="18" name="object 18"/>
          <p:cNvSpPr/>
          <p:nvPr/>
        </p:nvSpPr>
        <p:spPr>
          <a:xfrm>
            <a:off x="9065186" y="2989853"/>
            <a:ext cx="38966" cy="38966"/>
          </a:xfrm>
          <a:custGeom>
            <a:avLst/>
            <a:gdLst/>
            <a:ahLst/>
            <a:cxnLst/>
            <a:rect l="l" t="t" r="r" b="b"/>
            <a:pathLst>
              <a:path w="57150" h="57150">
                <a:moveTo>
                  <a:pt x="28575" y="0"/>
                </a:moveTo>
                <a:lnTo>
                  <a:pt x="17450" y="2244"/>
                </a:lnTo>
                <a:lnTo>
                  <a:pt x="8367" y="8367"/>
                </a:lnTo>
                <a:lnTo>
                  <a:pt x="2244" y="17450"/>
                </a:lnTo>
                <a:lnTo>
                  <a:pt x="0" y="28574"/>
                </a:lnTo>
                <a:lnTo>
                  <a:pt x="2244" y="39699"/>
                </a:lnTo>
                <a:lnTo>
                  <a:pt x="8367" y="48782"/>
                </a:lnTo>
                <a:lnTo>
                  <a:pt x="17450" y="54905"/>
                </a:lnTo>
                <a:lnTo>
                  <a:pt x="28575" y="57149"/>
                </a:lnTo>
                <a:lnTo>
                  <a:pt x="39699" y="54905"/>
                </a:lnTo>
                <a:lnTo>
                  <a:pt x="48782" y="48782"/>
                </a:lnTo>
                <a:lnTo>
                  <a:pt x="54905" y="39699"/>
                </a:lnTo>
                <a:lnTo>
                  <a:pt x="57150" y="28574"/>
                </a:lnTo>
                <a:lnTo>
                  <a:pt x="54905" y="17450"/>
                </a:lnTo>
                <a:lnTo>
                  <a:pt x="48782" y="8367"/>
                </a:lnTo>
                <a:lnTo>
                  <a:pt x="39699" y="2244"/>
                </a:lnTo>
                <a:lnTo>
                  <a:pt x="28575" y="0"/>
                </a:lnTo>
                <a:close/>
              </a:path>
            </a:pathLst>
          </a:custGeom>
          <a:solidFill>
            <a:srgbClr val="000000"/>
          </a:solidFill>
        </p:spPr>
        <p:txBody>
          <a:bodyPr wrap="square" lIns="0" tIns="0" rIns="0" bIns="0" rtlCol="0"/>
          <a:lstStyle/>
          <a:p>
            <a:endParaRPr/>
          </a:p>
        </p:txBody>
      </p:sp>
      <p:sp>
        <p:nvSpPr>
          <p:cNvPr id="19" name="object 19"/>
          <p:cNvSpPr txBox="1"/>
          <p:nvPr/>
        </p:nvSpPr>
        <p:spPr>
          <a:xfrm>
            <a:off x="826353" y="1489091"/>
            <a:ext cx="153888" cy="1672599"/>
          </a:xfrm>
          <a:prstGeom prst="rect">
            <a:avLst/>
          </a:prstGeom>
        </p:spPr>
        <p:txBody>
          <a:bodyPr vert="vert270" wrap="square" lIns="0" tIns="14287" rIns="0" bIns="0" rtlCol="0">
            <a:spAutoFit/>
          </a:bodyPr>
          <a:lstStyle/>
          <a:p>
            <a:pPr marL="8659">
              <a:spcBef>
                <a:spcPts val="112"/>
              </a:spcBef>
            </a:pPr>
            <a:r>
              <a:rPr sz="1000" dirty="0">
                <a:latin typeface="Roboto"/>
                <a:cs typeface="Roboto"/>
              </a:rPr>
              <a:t>INTENSITY</a:t>
            </a:r>
            <a:r>
              <a:rPr sz="1000" spc="-20" dirty="0">
                <a:latin typeface="Roboto"/>
                <a:cs typeface="Roboto"/>
              </a:rPr>
              <a:t> </a:t>
            </a:r>
            <a:r>
              <a:rPr sz="1000" dirty="0">
                <a:latin typeface="Roboto"/>
                <a:cs typeface="Roboto"/>
              </a:rPr>
              <a:t>OF</a:t>
            </a:r>
            <a:r>
              <a:rPr sz="1000" spc="-17" dirty="0">
                <a:latin typeface="Roboto"/>
                <a:cs typeface="Roboto"/>
              </a:rPr>
              <a:t> </a:t>
            </a:r>
            <a:r>
              <a:rPr sz="1000" spc="-14" dirty="0">
                <a:latin typeface="Roboto"/>
                <a:cs typeface="Roboto"/>
              </a:rPr>
              <a:t>URGE</a:t>
            </a:r>
            <a:endParaRPr sz="1000" dirty="0">
              <a:latin typeface="Roboto"/>
              <a:cs typeface="Roboto"/>
            </a:endParaRPr>
          </a:p>
        </p:txBody>
      </p:sp>
      <p:sp>
        <p:nvSpPr>
          <p:cNvPr id="20" name="object 20"/>
          <p:cNvSpPr txBox="1"/>
          <p:nvPr/>
        </p:nvSpPr>
        <p:spPr>
          <a:xfrm>
            <a:off x="7517819" y="901773"/>
            <a:ext cx="4017786" cy="5810769"/>
          </a:xfrm>
          <a:prstGeom prst="rect">
            <a:avLst/>
          </a:prstGeom>
        </p:spPr>
        <p:txBody>
          <a:bodyPr vert="horz" wrap="square" lIns="0" tIns="9092" rIns="0" bIns="0" rtlCol="0">
            <a:spAutoFit/>
          </a:bodyPr>
          <a:lstStyle/>
          <a:p>
            <a:pPr marL="794450" algn="ctr">
              <a:spcBef>
                <a:spcPts val="72"/>
              </a:spcBef>
            </a:pPr>
            <a:endParaRPr sz="1600" dirty="0">
              <a:latin typeface="Roboto"/>
              <a:cs typeface="Roboto"/>
            </a:endParaRPr>
          </a:p>
          <a:p>
            <a:pPr>
              <a:spcBef>
                <a:spcPts val="34"/>
              </a:spcBef>
            </a:pPr>
            <a:endParaRPr sz="1600" dirty="0">
              <a:latin typeface="Roboto"/>
              <a:cs typeface="Roboto"/>
            </a:endParaRPr>
          </a:p>
          <a:p>
            <a:pPr marL="8659"/>
            <a:r>
              <a:rPr sz="1600" b="1" u="sng" dirty="0">
                <a:solidFill>
                  <a:schemeClr val="accent2"/>
                </a:solidFill>
                <a:uFill>
                  <a:solidFill>
                    <a:srgbClr val="2B7764"/>
                  </a:solidFill>
                </a:uFill>
                <a:latin typeface="Roboto"/>
                <a:cs typeface="Roboto"/>
              </a:rPr>
              <a:t>How</a:t>
            </a:r>
            <a:r>
              <a:rPr sz="1600" b="1" u="sng" spc="-20" dirty="0">
                <a:solidFill>
                  <a:schemeClr val="accent2"/>
                </a:solidFill>
                <a:uFill>
                  <a:solidFill>
                    <a:srgbClr val="2B7764"/>
                  </a:solidFill>
                </a:uFill>
                <a:latin typeface="Roboto"/>
                <a:cs typeface="Roboto"/>
              </a:rPr>
              <a:t> </a:t>
            </a:r>
            <a:r>
              <a:rPr sz="1600" b="1" u="sng" dirty="0">
                <a:solidFill>
                  <a:schemeClr val="accent2"/>
                </a:solidFill>
                <a:uFill>
                  <a:solidFill>
                    <a:srgbClr val="2B7764"/>
                  </a:solidFill>
                </a:uFill>
                <a:latin typeface="Roboto"/>
                <a:cs typeface="Roboto"/>
              </a:rPr>
              <a:t>to</a:t>
            </a:r>
            <a:r>
              <a:rPr sz="1600" b="1" u="sng" spc="-20" dirty="0">
                <a:solidFill>
                  <a:schemeClr val="accent2"/>
                </a:solidFill>
                <a:uFill>
                  <a:solidFill>
                    <a:srgbClr val="2B7764"/>
                  </a:solidFill>
                </a:uFill>
                <a:latin typeface="Roboto"/>
                <a:cs typeface="Roboto"/>
              </a:rPr>
              <a:t> </a:t>
            </a:r>
            <a:r>
              <a:rPr sz="1600" b="1" u="sng" dirty="0">
                <a:solidFill>
                  <a:schemeClr val="accent2"/>
                </a:solidFill>
                <a:uFill>
                  <a:solidFill>
                    <a:srgbClr val="2B7764"/>
                  </a:solidFill>
                </a:uFill>
                <a:latin typeface="Roboto"/>
                <a:cs typeface="Roboto"/>
              </a:rPr>
              <a:t>Practice</a:t>
            </a:r>
            <a:r>
              <a:rPr sz="1600" b="1" u="sng" spc="-24" dirty="0">
                <a:solidFill>
                  <a:schemeClr val="accent2"/>
                </a:solidFill>
                <a:uFill>
                  <a:solidFill>
                    <a:srgbClr val="2B7764"/>
                  </a:solidFill>
                </a:uFill>
                <a:latin typeface="Roboto"/>
                <a:cs typeface="Roboto"/>
              </a:rPr>
              <a:t> </a:t>
            </a:r>
            <a:r>
              <a:rPr sz="1600" b="1" u="sng" dirty="0">
                <a:solidFill>
                  <a:schemeClr val="accent2"/>
                </a:solidFill>
                <a:uFill>
                  <a:solidFill>
                    <a:srgbClr val="2B7764"/>
                  </a:solidFill>
                </a:uFill>
                <a:latin typeface="Roboto"/>
                <a:cs typeface="Roboto"/>
              </a:rPr>
              <a:t>Urge</a:t>
            </a:r>
            <a:r>
              <a:rPr sz="1600" b="1" u="sng" spc="-24" dirty="0">
                <a:solidFill>
                  <a:schemeClr val="accent2"/>
                </a:solidFill>
                <a:uFill>
                  <a:solidFill>
                    <a:srgbClr val="2B7764"/>
                  </a:solidFill>
                </a:uFill>
                <a:latin typeface="Roboto"/>
                <a:cs typeface="Roboto"/>
              </a:rPr>
              <a:t> </a:t>
            </a:r>
            <a:r>
              <a:rPr sz="1600" b="1" u="sng" spc="-7" dirty="0">
                <a:solidFill>
                  <a:schemeClr val="accent2"/>
                </a:solidFill>
                <a:uFill>
                  <a:solidFill>
                    <a:srgbClr val="2B7764"/>
                  </a:solidFill>
                </a:uFill>
                <a:latin typeface="Roboto"/>
                <a:cs typeface="Roboto"/>
              </a:rPr>
              <a:t>Surfing</a:t>
            </a:r>
            <a:endParaRPr sz="1600" u="sng" dirty="0">
              <a:solidFill>
                <a:schemeClr val="accent2"/>
              </a:solidFill>
              <a:latin typeface="Roboto"/>
              <a:cs typeface="Roboto"/>
            </a:endParaRPr>
          </a:p>
          <a:p>
            <a:pPr marL="164518" indent="-156292">
              <a:spcBef>
                <a:spcPts val="634"/>
              </a:spcBef>
              <a:buFont typeface="Roboto"/>
              <a:buAutoNum type="arabicPeriod"/>
              <a:tabLst>
                <a:tab pos="164951" algn="l"/>
              </a:tabLst>
            </a:pPr>
            <a:r>
              <a:rPr lang="en-US" sz="1600" dirty="0">
                <a:latin typeface="Roboto"/>
                <a:cs typeface="Roboto"/>
              </a:rPr>
              <a:t> </a:t>
            </a:r>
            <a:r>
              <a:rPr sz="1600" dirty="0">
                <a:latin typeface="Roboto"/>
                <a:cs typeface="Roboto"/>
              </a:rPr>
              <a:t>Acknowledge</a:t>
            </a:r>
            <a:r>
              <a:rPr sz="1600" spc="-20" dirty="0">
                <a:latin typeface="Roboto"/>
                <a:cs typeface="Roboto"/>
              </a:rPr>
              <a:t> </a:t>
            </a:r>
            <a:r>
              <a:rPr sz="1600" dirty="0">
                <a:latin typeface="Roboto"/>
                <a:cs typeface="Roboto"/>
              </a:rPr>
              <a:t>you</a:t>
            </a:r>
            <a:r>
              <a:rPr sz="1600" spc="-17" dirty="0">
                <a:latin typeface="Roboto"/>
                <a:cs typeface="Roboto"/>
              </a:rPr>
              <a:t> </a:t>
            </a:r>
            <a:r>
              <a:rPr sz="1600" dirty="0">
                <a:latin typeface="Roboto"/>
                <a:cs typeface="Roboto"/>
              </a:rPr>
              <a:t>are</a:t>
            </a:r>
            <a:r>
              <a:rPr sz="1600" spc="-17" dirty="0">
                <a:latin typeface="Roboto"/>
                <a:cs typeface="Roboto"/>
              </a:rPr>
              <a:t> </a:t>
            </a:r>
            <a:r>
              <a:rPr sz="1600" dirty="0">
                <a:latin typeface="Roboto"/>
                <a:cs typeface="Roboto"/>
              </a:rPr>
              <a:t>having</a:t>
            </a:r>
            <a:r>
              <a:rPr sz="1600" spc="-10" dirty="0">
                <a:latin typeface="Roboto"/>
                <a:cs typeface="Roboto"/>
              </a:rPr>
              <a:t> </a:t>
            </a:r>
            <a:r>
              <a:rPr sz="1600" dirty="0">
                <a:latin typeface="Roboto"/>
                <a:cs typeface="Roboto"/>
              </a:rPr>
              <a:t>an</a:t>
            </a:r>
            <a:r>
              <a:rPr sz="1600" spc="-10" dirty="0">
                <a:latin typeface="Roboto"/>
                <a:cs typeface="Roboto"/>
              </a:rPr>
              <a:t> </a:t>
            </a:r>
            <a:r>
              <a:rPr sz="1600" spc="-14" dirty="0">
                <a:latin typeface="Roboto"/>
                <a:cs typeface="Roboto"/>
              </a:rPr>
              <a:t>urge.</a:t>
            </a:r>
            <a:endParaRPr lang="en-US" sz="1600" spc="-14" dirty="0">
              <a:latin typeface="Roboto"/>
              <a:cs typeface="Roboto"/>
            </a:endParaRPr>
          </a:p>
          <a:p>
            <a:pPr marL="8226">
              <a:spcBef>
                <a:spcPts val="634"/>
              </a:spcBef>
              <a:tabLst>
                <a:tab pos="164951" algn="l"/>
              </a:tabLst>
            </a:pPr>
            <a:endParaRPr sz="1600" dirty="0">
              <a:latin typeface="Roboto"/>
              <a:cs typeface="Roboto"/>
            </a:endParaRPr>
          </a:p>
          <a:p>
            <a:pPr marL="8226">
              <a:spcBef>
                <a:spcPts val="344"/>
              </a:spcBef>
              <a:tabLst>
                <a:tab pos="164951" algn="l"/>
              </a:tabLst>
            </a:pPr>
            <a:r>
              <a:rPr lang="en-US" sz="1600" dirty="0">
                <a:latin typeface="Roboto"/>
                <a:cs typeface="Roboto"/>
              </a:rPr>
              <a:t>2. </a:t>
            </a:r>
            <a:r>
              <a:rPr sz="1600" dirty="0">
                <a:latin typeface="Roboto"/>
                <a:cs typeface="Roboto"/>
              </a:rPr>
              <a:t>Notice</a:t>
            </a:r>
            <a:r>
              <a:rPr sz="1600" spc="-27" dirty="0">
                <a:latin typeface="Roboto"/>
                <a:cs typeface="Roboto"/>
              </a:rPr>
              <a:t> </a:t>
            </a:r>
            <a:r>
              <a:rPr sz="1600" dirty="0">
                <a:latin typeface="Roboto"/>
                <a:cs typeface="Roboto"/>
              </a:rPr>
              <a:t>your</a:t>
            </a:r>
            <a:r>
              <a:rPr sz="1600" spc="-20" dirty="0">
                <a:latin typeface="Roboto"/>
                <a:cs typeface="Roboto"/>
              </a:rPr>
              <a:t> </a:t>
            </a:r>
            <a:r>
              <a:rPr sz="1600" dirty="0">
                <a:latin typeface="Roboto"/>
                <a:cs typeface="Roboto"/>
              </a:rPr>
              <a:t>thoughts</a:t>
            </a:r>
            <a:r>
              <a:rPr sz="1600" spc="-17" dirty="0">
                <a:latin typeface="Roboto"/>
                <a:cs typeface="Roboto"/>
              </a:rPr>
              <a:t> </a:t>
            </a:r>
            <a:r>
              <a:rPr sz="1600" dirty="0">
                <a:latin typeface="Roboto"/>
                <a:cs typeface="Roboto"/>
              </a:rPr>
              <a:t>and</a:t>
            </a:r>
            <a:r>
              <a:rPr sz="1600" spc="-14" dirty="0">
                <a:latin typeface="Roboto"/>
                <a:cs typeface="Roboto"/>
              </a:rPr>
              <a:t> </a:t>
            </a:r>
            <a:r>
              <a:rPr sz="1600" dirty="0">
                <a:latin typeface="Roboto"/>
                <a:cs typeface="Roboto"/>
              </a:rPr>
              <a:t>feelings</a:t>
            </a:r>
            <a:r>
              <a:rPr sz="1600" spc="-17" dirty="0">
                <a:latin typeface="Roboto"/>
                <a:cs typeface="Roboto"/>
              </a:rPr>
              <a:t> </a:t>
            </a:r>
            <a:r>
              <a:rPr sz="1600" dirty="0">
                <a:latin typeface="Roboto"/>
                <a:cs typeface="Roboto"/>
              </a:rPr>
              <a:t>without</a:t>
            </a:r>
            <a:r>
              <a:rPr sz="1600" spc="-14" dirty="0">
                <a:latin typeface="Roboto"/>
                <a:cs typeface="Roboto"/>
              </a:rPr>
              <a:t> </a:t>
            </a:r>
            <a:r>
              <a:rPr sz="1600" dirty="0">
                <a:latin typeface="Roboto"/>
                <a:cs typeface="Roboto"/>
              </a:rPr>
              <a:t>trying</a:t>
            </a:r>
            <a:r>
              <a:rPr sz="1600" spc="-17" dirty="0">
                <a:latin typeface="Roboto"/>
                <a:cs typeface="Roboto"/>
              </a:rPr>
              <a:t> </a:t>
            </a:r>
            <a:r>
              <a:rPr sz="1600" dirty="0">
                <a:latin typeface="Roboto"/>
                <a:cs typeface="Roboto"/>
              </a:rPr>
              <a:t>to</a:t>
            </a:r>
            <a:r>
              <a:rPr sz="1600" spc="-20" dirty="0">
                <a:latin typeface="Roboto"/>
                <a:cs typeface="Roboto"/>
              </a:rPr>
              <a:t> </a:t>
            </a:r>
            <a:r>
              <a:rPr sz="1600" dirty="0">
                <a:latin typeface="Roboto"/>
                <a:cs typeface="Roboto"/>
              </a:rPr>
              <a:t>change</a:t>
            </a:r>
            <a:r>
              <a:rPr sz="1600" spc="-10" dirty="0">
                <a:latin typeface="Roboto"/>
                <a:cs typeface="Roboto"/>
              </a:rPr>
              <a:t> </a:t>
            </a:r>
            <a:r>
              <a:rPr sz="1600" dirty="0">
                <a:latin typeface="Roboto"/>
                <a:cs typeface="Roboto"/>
              </a:rPr>
              <a:t>or</a:t>
            </a:r>
            <a:r>
              <a:rPr sz="1600" spc="-14" dirty="0">
                <a:latin typeface="Roboto"/>
                <a:cs typeface="Roboto"/>
              </a:rPr>
              <a:t> </a:t>
            </a:r>
            <a:r>
              <a:rPr sz="1600" dirty="0">
                <a:latin typeface="Roboto"/>
                <a:cs typeface="Roboto"/>
              </a:rPr>
              <a:t>suppress</a:t>
            </a:r>
            <a:r>
              <a:rPr sz="1600" spc="-17" dirty="0">
                <a:latin typeface="Roboto"/>
                <a:cs typeface="Roboto"/>
              </a:rPr>
              <a:t> </a:t>
            </a:r>
            <a:r>
              <a:rPr sz="1600" spc="-7" dirty="0">
                <a:latin typeface="Roboto"/>
                <a:cs typeface="Roboto"/>
              </a:rPr>
              <a:t>them.</a:t>
            </a:r>
            <a:endParaRPr sz="1600" dirty="0">
              <a:latin typeface="Roboto"/>
              <a:cs typeface="Roboto"/>
            </a:endParaRPr>
          </a:p>
          <a:p>
            <a:pPr marL="164518">
              <a:spcBef>
                <a:spcPts val="72"/>
              </a:spcBef>
            </a:pPr>
            <a:endParaRPr lang="en-US" sz="1600" b="1" i="1" dirty="0">
              <a:solidFill>
                <a:srgbClr val="616C6A"/>
              </a:solidFill>
              <a:latin typeface="Roboto"/>
              <a:cs typeface="Roboto"/>
            </a:endParaRPr>
          </a:p>
          <a:p>
            <a:pPr marL="164518">
              <a:spcBef>
                <a:spcPts val="72"/>
              </a:spcBef>
            </a:pPr>
            <a:r>
              <a:rPr sz="1600" b="1" i="1" dirty="0">
                <a:solidFill>
                  <a:schemeClr val="accent2">
                    <a:lumMod val="75000"/>
                  </a:schemeClr>
                </a:solidFill>
                <a:latin typeface="Roboto"/>
                <a:cs typeface="Roboto"/>
              </a:rPr>
              <a:t>Note:</a:t>
            </a:r>
            <a:r>
              <a:rPr sz="1600" b="1" i="1" spc="-14"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It</a:t>
            </a:r>
            <a:r>
              <a:rPr sz="1600" i="1" spc="-10"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is</a:t>
            </a:r>
            <a:r>
              <a:rPr sz="1600" i="1" spc="-17"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normal</a:t>
            </a:r>
            <a:r>
              <a:rPr sz="1600" i="1" spc="-14"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to</a:t>
            </a:r>
            <a:r>
              <a:rPr sz="1600" i="1" spc="-7"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feel</a:t>
            </a:r>
            <a:r>
              <a:rPr sz="1600" i="1" spc="-20"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some</a:t>
            </a:r>
            <a:r>
              <a:rPr sz="1600" i="1" spc="-10"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discomfort</a:t>
            </a:r>
            <a:r>
              <a:rPr sz="1600" i="1" spc="-7"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during</a:t>
            </a:r>
            <a:r>
              <a:rPr sz="1600" i="1" spc="-17"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an</a:t>
            </a:r>
            <a:r>
              <a:rPr sz="1600" i="1" spc="-10" dirty="0">
                <a:solidFill>
                  <a:schemeClr val="accent2">
                    <a:lumMod val="75000"/>
                  </a:schemeClr>
                </a:solidFill>
                <a:latin typeface="Roboto"/>
                <a:cs typeface="Roboto"/>
              </a:rPr>
              <a:t> </a:t>
            </a:r>
            <a:r>
              <a:rPr sz="1600" i="1" spc="-7" dirty="0">
                <a:solidFill>
                  <a:schemeClr val="accent2">
                    <a:lumMod val="75000"/>
                  </a:schemeClr>
                </a:solidFill>
                <a:latin typeface="Roboto"/>
                <a:cs typeface="Roboto"/>
              </a:rPr>
              <a:t>urge.</a:t>
            </a:r>
            <a:endParaRPr lang="en-US" sz="1600" i="1" spc="-7" dirty="0">
              <a:solidFill>
                <a:schemeClr val="accent2">
                  <a:lumMod val="75000"/>
                </a:schemeClr>
              </a:solidFill>
              <a:latin typeface="Roboto"/>
              <a:cs typeface="Roboto"/>
            </a:endParaRPr>
          </a:p>
          <a:p>
            <a:pPr marL="164518">
              <a:spcBef>
                <a:spcPts val="72"/>
              </a:spcBef>
            </a:pPr>
            <a:endParaRPr sz="1600" dirty="0">
              <a:latin typeface="Roboto"/>
              <a:cs typeface="Roboto"/>
            </a:endParaRPr>
          </a:p>
          <a:p>
            <a:pPr marL="164518" indent="-156292">
              <a:spcBef>
                <a:spcPts val="344"/>
              </a:spcBef>
              <a:buFont typeface="Roboto"/>
              <a:buAutoNum type="arabicPeriod" startAt="3"/>
              <a:tabLst>
                <a:tab pos="164951" algn="l"/>
              </a:tabLst>
            </a:pPr>
            <a:r>
              <a:rPr lang="en-US" sz="1600" dirty="0">
                <a:latin typeface="Roboto"/>
                <a:cs typeface="Roboto"/>
              </a:rPr>
              <a:t> </a:t>
            </a:r>
            <a:r>
              <a:rPr sz="1600" dirty="0">
                <a:latin typeface="Roboto"/>
                <a:cs typeface="Roboto"/>
              </a:rPr>
              <a:t>Remind</a:t>
            </a:r>
            <a:r>
              <a:rPr sz="1600" spc="-20" dirty="0">
                <a:latin typeface="Roboto"/>
                <a:cs typeface="Roboto"/>
              </a:rPr>
              <a:t> </a:t>
            </a:r>
            <a:r>
              <a:rPr sz="1600" spc="-7" dirty="0">
                <a:latin typeface="Roboto"/>
                <a:cs typeface="Roboto"/>
              </a:rPr>
              <a:t>yourself…</a:t>
            </a:r>
            <a:endParaRPr lang="en-US" sz="1600" spc="-7" dirty="0">
              <a:latin typeface="Roboto"/>
              <a:cs typeface="Roboto"/>
            </a:endParaRPr>
          </a:p>
          <a:p>
            <a:pPr marL="293976" indent="-285750">
              <a:spcBef>
                <a:spcPts val="344"/>
              </a:spcBef>
              <a:buFont typeface="Wingdings" panose="05000000000000000000" pitchFamily="2" charset="2"/>
              <a:buChar char="§"/>
              <a:tabLst>
                <a:tab pos="164951" algn="l"/>
              </a:tabLst>
            </a:pPr>
            <a:r>
              <a:rPr lang="en-US" sz="1500" dirty="0">
                <a:latin typeface="Roboto"/>
                <a:cs typeface="Roboto"/>
              </a:rPr>
              <a:t>Urges are</a:t>
            </a:r>
            <a:r>
              <a:rPr lang="en-US" sz="1500" spc="-10" dirty="0">
                <a:latin typeface="Roboto"/>
                <a:cs typeface="Roboto"/>
              </a:rPr>
              <a:t> natural </a:t>
            </a:r>
            <a:r>
              <a:rPr lang="en-US" sz="1500" dirty="0">
                <a:latin typeface="Roboto"/>
                <a:cs typeface="Roboto"/>
              </a:rPr>
              <a:t>reactions</a:t>
            </a:r>
            <a:r>
              <a:rPr lang="en-US" sz="1500" spc="-25" dirty="0">
                <a:latin typeface="Roboto"/>
                <a:cs typeface="Roboto"/>
              </a:rPr>
              <a:t> </a:t>
            </a:r>
            <a:r>
              <a:rPr lang="en-US" sz="1500" dirty="0">
                <a:latin typeface="Roboto"/>
                <a:cs typeface="Roboto"/>
              </a:rPr>
              <a:t>to</a:t>
            </a:r>
            <a:r>
              <a:rPr lang="en-US" sz="1500" spc="-30" dirty="0">
                <a:latin typeface="Roboto"/>
                <a:cs typeface="Roboto"/>
              </a:rPr>
              <a:t> </a:t>
            </a:r>
            <a:r>
              <a:rPr lang="en-US" sz="1500" dirty="0">
                <a:latin typeface="Roboto"/>
                <a:cs typeface="Roboto"/>
              </a:rPr>
              <a:t>addictions</a:t>
            </a:r>
            <a:r>
              <a:rPr lang="en-US" sz="1500" spc="-30" dirty="0">
                <a:latin typeface="Roboto"/>
                <a:cs typeface="Roboto"/>
              </a:rPr>
              <a:t> </a:t>
            </a:r>
            <a:r>
              <a:rPr lang="en-US" sz="1500" dirty="0">
                <a:latin typeface="Roboto"/>
                <a:cs typeface="Roboto"/>
              </a:rPr>
              <a:t>and</a:t>
            </a:r>
            <a:r>
              <a:rPr lang="en-US" sz="1500" spc="-25" dirty="0">
                <a:latin typeface="Roboto"/>
                <a:cs typeface="Roboto"/>
              </a:rPr>
              <a:t> </a:t>
            </a:r>
            <a:r>
              <a:rPr lang="en-US" sz="1500" spc="-10" dirty="0">
                <a:latin typeface="Roboto"/>
                <a:cs typeface="Roboto"/>
              </a:rPr>
              <a:t>habits.</a:t>
            </a:r>
          </a:p>
          <a:p>
            <a:pPr marL="179676" indent="-171450">
              <a:spcBef>
                <a:spcPts val="344"/>
              </a:spcBef>
              <a:buFont typeface="Wingdings" panose="05000000000000000000" pitchFamily="2" charset="2"/>
              <a:buChar char="§"/>
              <a:tabLst>
                <a:tab pos="164951" algn="l"/>
              </a:tabLst>
            </a:pPr>
            <a:r>
              <a:rPr lang="en-US" sz="1500" dirty="0">
                <a:latin typeface="Roboto"/>
                <a:cs typeface="Roboto"/>
              </a:rPr>
              <a:t>   Some</a:t>
            </a:r>
            <a:r>
              <a:rPr lang="en-US" sz="1500" spc="-15" dirty="0">
                <a:latin typeface="Roboto"/>
                <a:cs typeface="Roboto"/>
              </a:rPr>
              <a:t> </a:t>
            </a:r>
            <a:r>
              <a:rPr lang="en-US" sz="1500" dirty="0">
                <a:latin typeface="Roboto"/>
                <a:cs typeface="Roboto"/>
              </a:rPr>
              <a:t>discomfort</a:t>
            </a:r>
            <a:r>
              <a:rPr lang="en-US" sz="1500" spc="-20" dirty="0">
                <a:latin typeface="Roboto"/>
                <a:cs typeface="Roboto"/>
              </a:rPr>
              <a:t> </a:t>
            </a:r>
            <a:r>
              <a:rPr lang="en-US" sz="1500" dirty="0">
                <a:latin typeface="Roboto"/>
                <a:cs typeface="Roboto"/>
              </a:rPr>
              <a:t>is</a:t>
            </a:r>
            <a:r>
              <a:rPr lang="en-US" sz="1500" spc="-25" dirty="0">
                <a:latin typeface="Roboto"/>
                <a:cs typeface="Roboto"/>
              </a:rPr>
              <a:t> </a:t>
            </a:r>
            <a:r>
              <a:rPr lang="en-US" sz="1500" dirty="0">
                <a:latin typeface="Roboto"/>
                <a:cs typeface="Roboto"/>
              </a:rPr>
              <a:t>okay.</a:t>
            </a:r>
            <a:r>
              <a:rPr lang="en-US" sz="1500" spc="-20" dirty="0">
                <a:latin typeface="Roboto"/>
                <a:cs typeface="Roboto"/>
              </a:rPr>
              <a:t> </a:t>
            </a:r>
            <a:r>
              <a:rPr lang="en-US" sz="1500" dirty="0">
                <a:latin typeface="Roboto"/>
                <a:cs typeface="Roboto"/>
              </a:rPr>
              <a:t>I</a:t>
            </a:r>
            <a:r>
              <a:rPr lang="en-US" sz="1500" spc="-20" dirty="0">
                <a:latin typeface="Roboto"/>
                <a:cs typeface="Roboto"/>
              </a:rPr>
              <a:t> </a:t>
            </a:r>
            <a:r>
              <a:rPr lang="en-US" sz="1500" dirty="0">
                <a:latin typeface="Roboto"/>
                <a:cs typeface="Roboto"/>
              </a:rPr>
              <a:t>don’t</a:t>
            </a:r>
            <a:r>
              <a:rPr lang="en-US" sz="1500" spc="-25" dirty="0">
                <a:latin typeface="Roboto"/>
                <a:cs typeface="Roboto"/>
              </a:rPr>
              <a:t> </a:t>
            </a:r>
            <a:r>
              <a:rPr lang="en-US" sz="1500" spc="-20" dirty="0">
                <a:latin typeface="Roboto"/>
                <a:cs typeface="Roboto"/>
              </a:rPr>
              <a:t>have </a:t>
            </a:r>
            <a:r>
              <a:rPr lang="en-US" sz="1500" dirty="0">
                <a:latin typeface="Roboto"/>
                <a:cs typeface="Roboto"/>
              </a:rPr>
              <a:t>to</a:t>
            </a:r>
            <a:r>
              <a:rPr lang="en-US" sz="1500" spc="-20" dirty="0">
                <a:latin typeface="Roboto"/>
                <a:cs typeface="Roboto"/>
              </a:rPr>
              <a:t>  </a:t>
            </a:r>
          </a:p>
          <a:p>
            <a:pPr marL="8226">
              <a:spcBef>
                <a:spcPts val="344"/>
              </a:spcBef>
              <a:tabLst>
                <a:tab pos="164951" algn="l"/>
              </a:tabLst>
            </a:pPr>
            <a:r>
              <a:rPr lang="en-US" sz="1500" spc="-20" dirty="0">
                <a:latin typeface="Roboto"/>
                <a:cs typeface="Roboto"/>
              </a:rPr>
              <a:t>        </a:t>
            </a:r>
            <a:r>
              <a:rPr lang="en-US" sz="1500" dirty="0">
                <a:latin typeface="Roboto"/>
                <a:cs typeface="Roboto"/>
              </a:rPr>
              <a:t>change</a:t>
            </a:r>
            <a:r>
              <a:rPr lang="en-US" sz="1500" spc="-10" dirty="0">
                <a:latin typeface="Roboto"/>
                <a:cs typeface="Roboto"/>
              </a:rPr>
              <a:t> </a:t>
            </a:r>
            <a:r>
              <a:rPr lang="en-US" sz="1500" spc="-25" dirty="0">
                <a:latin typeface="Roboto"/>
                <a:cs typeface="Roboto"/>
              </a:rPr>
              <a:t>it</a:t>
            </a:r>
          </a:p>
          <a:p>
            <a:pPr marL="179676" indent="-171450">
              <a:spcBef>
                <a:spcPts val="344"/>
              </a:spcBef>
              <a:buFont typeface="Wingdings" panose="05000000000000000000" pitchFamily="2" charset="2"/>
              <a:buChar char="§"/>
              <a:tabLst>
                <a:tab pos="164951" algn="l"/>
              </a:tabLst>
            </a:pPr>
            <a:r>
              <a:rPr lang="en-US" sz="1500" dirty="0">
                <a:latin typeface="Roboto"/>
                <a:cs typeface="Roboto"/>
              </a:rPr>
              <a:t>   An</a:t>
            </a:r>
            <a:r>
              <a:rPr lang="en-US" sz="1500" spc="-15" dirty="0">
                <a:latin typeface="Roboto"/>
                <a:cs typeface="Roboto"/>
              </a:rPr>
              <a:t> </a:t>
            </a:r>
            <a:r>
              <a:rPr lang="en-US" sz="1500" dirty="0">
                <a:latin typeface="Roboto"/>
                <a:cs typeface="Roboto"/>
              </a:rPr>
              <a:t>urge is</a:t>
            </a:r>
            <a:r>
              <a:rPr lang="en-US" sz="1500" spc="-15" dirty="0">
                <a:latin typeface="Roboto"/>
                <a:cs typeface="Roboto"/>
              </a:rPr>
              <a:t> </a:t>
            </a:r>
            <a:r>
              <a:rPr lang="en-US" sz="1500" dirty="0">
                <a:latin typeface="Roboto"/>
                <a:cs typeface="Roboto"/>
              </a:rPr>
              <a:t>a</a:t>
            </a:r>
            <a:r>
              <a:rPr lang="en-US" sz="1500" spc="-15" dirty="0">
                <a:latin typeface="Roboto"/>
                <a:cs typeface="Roboto"/>
              </a:rPr>
              <a:t> </a:t>
            </a:r>
            <a:r>
              <a:rPr lang="en-US" sz="1500" dirty="0">
                <a:latin typeface="Roboto"/>
                <a:cs typeface="Roboto"/>
              </a:rPr>
              <a:t>feeling,</a:t>
            </a:r>
            <a:r>
              <a:rPr lang="en-US" sz="1500" spc="-20" dirty="0">
                <a:latin typeface="Roboto"/>
                <a:cs typeface="Roboto"/>
              </a:rPr>
              <a:t> </a:t>
            </a:r>
            <a:r>
              <a:rPr lang="en-US" sz="1500" dirty="0">
                <a:latin typeface="Roboto"/>
                <a:cs typeface="Roboto"/>
              </a:rPr>
              <a:t>not</a:t>
            </a:r>
            <a:r>
              <a:rPr lang="en-US" sz="1500" spc="-15" dirty="0">
                <a:latin typeface="Roboto"/>
                <a:cs typeface="Roboto"/>
              </a:rPr>
              <a:t> </a:t>
            </a:r>
            <a:r>
              <a:rPr lang="en-US" sz="1500" dirty="0">
                <a:latin typeface="Roboto"/>
                <a:cs typeface="Roboto"/>
              </a:rPr>
              <a:t>a</a:t>
            </a:r>
            <a:r>
              <a:rPr lang="en-US" sz="1500" spc="-20" dirty="0">
                <a:latin typeface="Roboto"/>
                <a:cs typeface="Roboto"/>
              </a:rPr>
              <a:t> </a:t>
            </a:r>
            <a:r>
              <a:rPr lang="en-US" sz="1500" dirty="0">
                <a:latin typeface="Roboto"/>
                <a:cs typeface="Roboto"/>
              </a:rPr>
              <a:t>“must.”</a:t>
            </a:r>
            <a:r>
              <a:rPr lang="en-US" sz="1500" spc="-15" dirty="0">
                <a:latin typeface="Roboto"/>
                <a:cs typeface="Roboto"/>
              </a:rPr>
              <a:t> </a:t>
            </a:r>
            <a:r>
              <a:rPr lang="en-US" sz="1500" dirty="0">
                <a:latin typeface="Roboto"/>
                <a:cs typeface="Roboto"/>
              </a:rPr>
              <a:t>I</a:t>
            </a:r>
            <a:r>
              <a:rPr lang="en-US" sz="1500" spc="-5" dirty="0">
                <a:latin typeface="Roboto"/>
                <a:cs typeface="Roboto"/>
              </a:rPr>
              <a:t> </a:t>
            </a:r>
            <a:r>
              <a:rPr lang="en-US" sz="1500" spc="-25" dirty="0">
                <a:latin typeface="Roboto"/>
                <a:cs typeface="Roboto"/>
              </a:rPr>
              <a:t>can </a:t>
            </a:r>
          </a:p>
          <a:p>
            <a:pPr marL="8226">
              <a:spcBef>
                <a:spcPts val="344"/>
              </a:spcBef>
              <a:tabLst>
                <a:tab pos="164951" algn="l"/>
              </a:tabLst>
            </a:pPr>
            <a:r>
              <a:rPr lang="en-US" sz="1500" spc="-25" dirty="0">
                <a:latin typeface="Roboto"/>
                <a:cs typeface="Roboto"/>
              </a:rPr>
              <a:t>        </a:t>
            </a:r>
            <a:r>
              <a:rPr lang="en-US" sz="1500" dirty="0">
                <a:latin typeface="Roboto"/>
                <a:cs typeface="Roboto"/>
              </a:rPr>
              <a:t>have</a:t>
            </a:r>
            <a:r>
              <a:rPr lang="en-US" sz="1500" spc="-15" dirty="0">
                <a:latin typeface="Roboto"/>
                <a:cs typeface="Roboto"/>
              </a:rPr>
              <a:t> </a:t>
            </a:r>
            <a:r>
              <a:rPr lang="en-US" sz="1500" dirty="0">
                <a:latin typeface="Roboto"/>
                <a:cs typeface="Roboto"/>
              </a:rPr>
              <a:t>this</a:t>
            </a:r>
            <a:r>
              <a:rPr lang="en-US" sz="1500" spc="-25" dirty="0">
                <a:latin typeface="Roboto"/>
                <a:cs typeface="Roboto"/>
              </a:rPr>
              <a:t> </a:t>
            </a:r>
            <a:r>
              <a:rPr lang="en-US" sz="1500" dirty="0">
                <a:latin typeface="Roboto"/>
                <a:cs typeface="Roboto"/>
              </a:rPr>
              <a:t>feeling</a:t>
            </a:r>
            <a:r>
              <a:rPr lang="en-US" sz="1500" spc="-15" dirty="0">
                <a:latin typeface="Roboto"/>
                <a:cs typeface="Roboto"/>
              </a:rPr>
              <a:t> </a:t>
            </a:r>
            <a:r>
              <a:rPr lang="en-US" sz="1500" dirty="0">
                <a:latin typeface="Roboto"/>
                <a:cs typeface="Roboto"/>
              </a:rPr>
              <a:t>and</a:t>
            </a:r>
            <a:r>
              <a:rPr lang="en-US" sz="1500" spc="-25" dirty="0">
                <a:latin typeface="Roboto"/>
                <a:cs typeface="Roboto"/>
              </a:rPr>
              <a:t> </a:t>
            </a:r>
            <a:r>
              <a:rPr lang="en-US" sz="1500" dirty="0">
                <a:latin typeface="Roboto"/>
                <a:cs typeface="Roboto"/>
              </a:rPr>
              <a:t>choose</a:t>
            </a:r>
            <a:r>
              <a:rPr lang="en-US" sz="1500" spc="-15" dirty="0">
                <a:latin typeface="Roboto"/>
                <a:cs typeface="Roboto"/>
              </a:rPr>
              <a:t> </a:t>
            </a:r>
            <a:r>
              <a:rPr lang="en-US" sz="1500" dirty="0">
                <a:latin typeface="Roboto"/>
                <a:cs typeface="Roboto"/>
              </a:rPr>
              <a:t>not</a:t>
            </a:r>
            <a:r>
              <a:rPr lang="en-US" sz="1500" spc="-20" dirty="0">
                <a:latin typeface="Roboto"/>
                <a:cs typeface="Roboto"/>
              </a:rPr>
              <a:t> </a:t>
            </a:r>
            <a:r>
              <a:rPr lang="en-US" sz="1500" dirty="0">
                <a:latin typeface="Roboto"/>
                <a:cs typeface="Roboto"/>
              </a:rPr>
              <a:t>to</a:t>
            </a:r>
            <a:r>
              <a:rPr lang="en-US" sz="1500" spc="-30" dirty="0">
                <a:latin typeface="Roboto"/>
                <a:cs typeface="Roboto"/>
              </a:rPr>
              <a:t> </a:t>
            </a:r>
            <a:r>
              <a:rPr lang="en-US" sz="1500" spc="-20" dirty="0">
                <a:latin typeface="Roboto"/>
                <a:cs typeface="Roboto"/>
              </a:rPr>
              <a:t>act.</a:t>
            </a:r>
            <a:endParaRPr lang="en-US" sz="1500" dirty="0">
              <a:latin typeface="Roboto"/>
              <a:cs typeface="Roboto"/>
            </a:endParaRPr>
          </a:p>
          <a:p>
            <a:pPr marL="179676" indent="-171450">
              <a:spcBef>
                <a:spcPts val="344"/>
              </a:spcBef>
              <a:buFont typeface="Wingdings" panose="05000000000000000000" pitchFamily="2" charset="2"/>
              <a:buChar char="§"/>
              <a:tabLst>
                <a:tab pos="164951" algn="l"/>
              </a:tabLst>
            </a:pPr>
            <a:r>
              <a:rPr lang="en-US" sz="1500" spc="-25" dirty="0">
                <a:latin typeface="Roboto"/>
                <a:cs typeface="Roboto"/>
              </a:rPr>
              <a:t>.</a:t>
            </a:r>
            <a:r>
              <a:rPr lang="en-US" sz="1500" dirty="0">
                <a:latin typeface="Roboto"/>
                <a:cs typeface="Roboto"/>
              </a:rPr>
              <a:t>  An</a:t>
            </a:r>
            <a:r>
              <a:rPr lang="en-US" sz="1500" spc="-25" dirty="0">
                <a:latin typeface="Roboto"/>
                <a:cs typeface="Roboto"/>
              </a:rPr>
              <a:t> </a:t>
            </a:r>
            <a:r>
              <a:rPr lang="en-US" sz="1500" dirty="0">
                <a:latin typeface="Roboto"/>
                <a:cs typeface="Roboto"/>
              </a:rPr>
              <a:t>urge</a:t>
            </a:r>
            <a:r>
              <a:rPr lang="en-US" sz="1500" spc="-15" dirty="0">
                <a:latin typeface="Roboto"/>
                <a:cs typeface="Roboto"/>
              </a:rPr>
              <a:t> </a:t>
            </a:r>
            <a:r>
              <a:rPr lang="en-US" sz="1500" dirty="0">
                <a:latin typeface="Roboto"/>
                <a:cs typeface="Roboto"/>
              </a:rPr>
              <a:t>is</a:t>
            </a:r>
            <a:r>
              <a:rPr lang="en-US" sz="1500" spc="-20" dirty="0">
                <a:latin typeface="Roboto"/>
                <a:cs typeface="Roboto"/>
              </a:rPr>
              <a:t> </a:t>
            </a:r>
            <a:r>
              <a:rPr lang="en-US" sz="1500" dirty="0">
                <a:latin typeface="Roboto"/>
                <a:cs typeface="Roboto"/>
              </a:rPr>
              <a:t>temporary.</a:t>
            </a:r>
            <a:r>
              <a:rPr lang="en-US" sz="1500" spc="-20" dirty="0">
                <a:latin typeface="Roboto"/>
                <a:cs typeface="Roboto"/>
              </a:rPr>
              <a:t> </a:t>
            </a:r>
            <a:r>
              <a:rPr lang="en-US" sz="1500" dirty="0">
                <a:latin typeface="Roboto"/>
                <a:cs typeface="Roboto"/>
              </a:rPr>
              <a:t>Like</a:t>
            </a:r>
            <a:r>
              <a:rPr lang="en-US" sz="1500" spc="-15" dirty="0">
                <a:latin typeface="Roboto"/>
                <a:cs typeface="Roboto"/>
              </a:rPr>
              <a:t> </a:t>
            </a:r>
            <a:r>
              <a:rPr lang="en-US" sz="1500" dirty="0">
                <a:latin typeface="Roboto"/>
                <a:cs typeface="Roboto"/>
              </a:rPr>
              <a:t>any</a:t>
            </a:r>
            <a:r>
              <a:rPr lang="en-US" sz="1500" spc="-20" dirty="0">
                <a:latin typeface="Roboto"/>
                <a:cs typeface="Roboto"/>
              </a:rPr>
              <a:t> other  </a:t>
            </a:r>
          </a:p>
          <a:p>
            <a:pPr marL="8226">
              <a:spcBef>
                <a:spcPts val="344"/>
              </a:spcBef>
              <a:tabLst>
                <a:tab pos="164951" algn="l"/>
              </a:tabLst>
            </a:pPr>
            <a:r>
              <a:rPr lang="en-US" sz="1500" spc="-20" dirty="0">
                <a:latin typeface="Roboto"/>
                <a:cs typeface="Roboto"/>
              </a:rPr>
              <a:t>        </a:t>
            </a:r>
            <a:r>
              <a:rPr lang="en-US" sz="1500" dirty="0">
                <a:latin typeface="Roboto"/>
                <a:cs typeface="Roboto"/>
              </a:rPr>
              <a:t>feeling,</a:t>
            </a:r>
            <a:r>
              <a:rPr lang="en-US" sz="1500" spc="-15" dirty="0">
                <a:latin typeface="Roboto"/>
                <a:cs typeface="Roboto"/>
              </a:rPr>
              <a:t> </a:t>
            </a:r>
            <a:r>
              <a:rPr lang="en-US" sz="1500" dirty="0">
                <a:latin typeface="Roboto"/>
                <a:cs typeface="Roboto"/>
              </a:rPr>
              <a:t>it</a:t>
            </a:r>
            <a:r>
              <a:rPr lang="en-US" sz="1500" spc="-20" dirty="0">
                <a:latin typeface="Roboto"/>
                <a:cs typeface="Roboto"/>
              </a:rPr>
              <a:t> </a:t>
            </a:r>
            <a:r>
              <a:rPr lang="en-US" sz="1500" dirty="0">
                <a:latin typeface="Roboto"/>
                <a:cs typeface="Roboto"/>
              </a:rPr>
              <a:t>will</a:t>
            </a:r>
            <a:r>
              <a:rPr lang="en-US" sz="1500" spc="-15" dirty="0">
                <a:latin typeface="Roboto"/>
                <a:cs typeface="Roboto"/>
              </a:rPr>
              <a:t> </a:t>
            </a:r>
            <a:r>
              <a:rPr lang="en-US" sz="1500" dirty="0">
                <a:latin typeface="Roboto"/>
                <a:cs typeface="Roboto"/>
              </a:rPr>
              <a:t>pass</a:t>
            </a:r>
            <a:r>
              <a:rPr lang="en-US" sz="1500" spc="-15" dirty="0">
                <a:latin typeface="Roboto"/>
                <a:cs typeface="Roboto"/>
              </a:rPr>
              <a:t> </a:t>
            </a:r>
            <a:r>
              <a:rPr lang="en-US" sz="1500" dirty="0">
                <a:latin typeface="Roboto"/>
                <a:cs typeface="Roboto"/>
              </a:rPr>
              <a:t>on</a:t>
            </a:r>
            <a:r>
              <a:rPr lang="en-US" sz="1500" spc="-5" dirty="0">
                <a:latin typeface="Roboto"/>
                <a:cs typeface="Roboto"/>
              </a:rPr>
              <a:t> </a:t>
            </a:r>
            <a:r>
              <a:rPr lang="en-US" sz="1500" dirty="0">
                <a:latin typeface="Roboto"/>
                <a:cs typeface="Roboto"/>
              </a:rPr>
              <a:t>its</a:t>
            </a:r>
            <a:r>
              <a:rPr lang="en-US" sz="1500" spc="-25" dirty="0">
                <a:latin typeface="Roboto"/>
                <a:cs typeface="Roboto"/>
              </a:rPr>
              <a:t> </a:t>
            </a:r>
            <a:r>
              <a:rPr lang="en-US" sz="1500" spc="-20" dirty="0">
                <a:latin typeface="Roboto"/>
                <a:cs typeface="Roboto"/>
              </a:rPr>
              <a:t>own.</a:t>
            </a:r>
            <a:endParaRPr lang="en-US" sz="1500" dirty="0">
              <a:latin typeface="Roboto"/>
              <a:cs typeface="Roboto"/>
            </a:endParaRPr>
          </a:p>
          <a:p>
            <a:pPr marL="8226">
              <a:spcBef>
                <a:spcPts val="344"/>
              </a:spcBef>
              <a:tabLst>
                <a:tab pos="164951" algn="l"/>
              </a:tabLst>
            </a:pPr>
            <a:endParaRPr lang="en-US" sz="1300" dirty="0">
              <a:latin typeface="Roboto"/>
              <a:cs typeface="Roboto"/>
            </a:endParaRPr>
          </a:p>
          <a:p>
            <a:pPr marL="179676" indent="-171450">
              <a:spcBef>
                <a:spcPts val="344"/>
              </a:spcBef>
              <a:buFont typeface="Wingdings" panose="05000000000000000000" pitchFamily="2" charset="2"/>
              <a:buChar char="§"/>
              <a:tabLst>
                <a:tab pos="164951" algn="l"/>
              </a:tabLst>
            </a:pPr>
            <a:endParaRPr sz="1200" dirty="0">
              <a:latin typeface="Roboto"/>
              <a:cs typeface="Roboto"/>
            </a:endParaRPr>
          </a:p>
        </p:txBody>
      </p:sp>
      <p:sp>
        <p:nvSpPr>
          <p:cNvPr id="21" name="object 21"/>
          <p:cNvSpPr txBox="1"/>
          <p:nvPr/>
        </p:nvSpPr>
        <p:spPr>
          <a:xfrm>
            <a:off x="1422627" y="3487968"/>
            <a:ext cx="747713" cy="747407"/>
          </a:xfrm>
          <a:prstGeom prst="rect">
            <a:avLst/>
          </a:prstGeom>
        </p:spPr>
        <p:txBody>
          <a:bodyPr vert="horz" wrap="square" lIns="0" tIns="8659" rIns="0" bIns="0" rtlCol="0">
            <a:spAutoFit/>
          </a:bodyPr>
          <a:lstStyle/>
          <a:p>
            <a:pPr marL="8659" marR="3464">
              <a:spcBef>
                <a:spcPts val="68"/>
              </a:spcBef>
            </a:pPr>
            <a:r>
              <a:rPr sz="800" b="1" dirty="0">
                <a:solidFill>
                  <a:srgbClr val="166886"/>
                </a:solidFill>
                <a:latin typeface="Roboto"/>
                <a:cs typeface="Roboto"/>
              </a:rPr>
              <a:t>TRIGGER:</a:t>
            </a:r>
            <a:r>
              <a:rPr sz="800" b="1" spc="-10" dirty="0">
                <a:solidFill>
                  <a:srgbClr val="166886"/>
                </a:solidFill>
                <a:latin typeface="Roboto"/>
                <a:cs typeface="Roboto"/>
              </a:rPr>
              <a:t> </a:t>
            </a:r>
            <a:r>
              <a:rPr sz="800" dirty="0">
                <a:solidFill>
                  <a:srgbClr val="166886"/>
                </a:solidFill>
                <a:latin typeface="Roboto"/>
                <a:cs typeface="Roboto"/>
              </a:rPr>
              <a:t>An</a:t>
            </a:r>
            <a:r>
              <a:rPr sz="800" spc="-10" dirty="0">
                <a:solidFill>
                  <a:srgbClr val="166886"/>
                </a:solidFill>
                <a:latin typeface="Roboto"/>
                <a:cs typeface="Roboto"/>
              </a:rPr>
              <a:t> </a:t>
            </a:r>
            <a:r>
              <a:rPr sz="800" dirty="0">
                <a:solidFill>
                  <a:srgbClr val="166886"/>
                </a:solidFill>
                <a:latin typeface="Roboto"/>
                <a:cs typeface="Roboto"/>
              </a:rPr>
              <a:t>urge </a:t>
            </a:r>
            <a:r>
              <a:rPr sz="800" spc="-17" dirty="0">
                <a:solidFill>
                  <a:srgbClr val="166886"/>
                </a:solidFill>
                <a:latin typeface="Roboto"/>
                <a:cs typeface="Roboto"/>
              </a:rPr>
              <a:t>is</a:t>
            </a:r>
            <a:r>
              <a:rPr sz="800" dirty="0">
                <a:solidFill>
                  <a:srgbClr val="166886"/>
                </a:solidFill>
                <a:latin typeface="Roboto"/>
                <a:cs typeface="Roboto"/>
              </a:rPr>
              <a:t> triggered</a:t>
            </a:r>
            <a:r>
              <a:rPr sz="800" spc="-3" dirty="0">
                <a:solidFill>
                  <a:srgbClr val="166886"/>
                </a:solidFill>
                <a:latin typeface="Roboto"/>
                <a:cs typeface="Roboto"/>
              </a:rPr>
              <a:t> </a:t>
            </a:r>
            <a:r>
              <a:rPr sz="800" dirty="0">
                <a:solidFill>
                  <a:srgbClr val="166886"/>
                </a:solidFill>
                <a:latin typeface="Roboto"/>
                <a:cs typeface="Roboto"/>
              </a:rPr>
              <a:t>by</a:t>
            </a:r>
            <a:r>
              <a:rPr sz="800" spc="-10" dirty="0">
                <a:solidFill>
                  <a:srgbClr val="166886"/>
                </a:solidFill>
                <a:latin typeface="Roboto"/>
                <a:cs typeface="Roboto"/>
              </a:rPr>
              <a:t> </a:t>
            </a:r>
            <a:r>
              <a:rPr sz="800" dirty="0">
                <a:solidFill>
                  <a:srgbClr val="166886"/>
                </a:solidFill>
                <a:latin typeface="Roboto"/>
                <a:cs typeface="Roboto"/>
              </a:rPr>
              <a:t>a</a:t>
            </a:r>
            <a:r>
              <a:rPr sz="800" spc="-10" dirty="0">
                <a:solidFill>
                  <a:srgbClr val="166886"/>
                </a:solidFill>
                <a:latin typeface="Roboto"/>
                <a:cs typeface="Roboto"/>
              </a:rPr>
              <a:t> </a:t>
            </a:r>
            <a:r>
              <a:rPr sz="800" spc="-7" dirty="0">
                <a:solidFill>
                  <a:srgbClr val="166886"/>
                </a:solidFill>
                <a:latin typeface="Roboto"/>
                <a:cs typeface="Roboto"/>
              </a:rPr>
              <a:t>person,</a:t>
            </a:r>
            <a:r>
              <a:rPr sz="800" dirty="0">
                <a:solidFill>
                  <a:srgbClr val="166886"/>
                </a:solidFill>
                <a:latin typeface="Roboto"/>
                <a:cs typeface="Roboto"/>
              </a:rPr>
              <a:t> place,</a:t>
            </a:r>
            <a:r>
              <a:rPr sz="800" spc="-20" dirty="0">
                <a:solidFill>
                  <a:srgbClr val="166886"/>
                </a:solidFill>
                <a:latin typeface="Roboto"/>
                <a:cs typeface="Roboto"/>
              </a:rPr>
              <a:t> </a:t>
            </a:r>
            <a:r>
              <a:rPr sz="800" dirty="0">
                <a:solidFill>
                  <a:srgbClr val="166886"/>
                </a:solidFill>
                <a:latin typeface="Roboto"/>
                <a:cs typeface="Roboto"/>
              </a:rPr>
              <a:t>thought,</a:t>
            </a:r>
            <a:r>
              <a:rPr sz="800" spc="-20" dirty="0">
                <a:solidFill>
                  <a:srgbClr val="166886"/>
                </a:solidFill>
                <a:latin typeface="Roboto"/>
                <a:cs typeface="Roboto"/>
              </a:rPr>
              <a:t> </a:t>
            </a:r>
            <a:r>
              <a:rPr sz="800" spc="-7" dirty="0">
                <a:solidFill>
                  <a:srgbClr val="166886"/>
                </a:solidFill>
                <a:latin typeface="Roboto"/>
                <a:cs typeface="Roboto"/>
              </a:rPr>
              <a:t>feeling,</a:t>
            </a:r>
            <a:r>
              <a:rPr sz="800" dirty="0">
                <a:solidFill>
                  <a:srgbClr val="166886"/>
                </a:solidFill>
                <a:latin typeface="Roboto"/>
                <a:cs typeface="Roboto"/>
              </a:rPr>
              <a:t> or</a:t>
            </a:r>
            <a:r>
              <a:rPr sz="800" spc="-10" dirty="0">
                <a:solidFill>
                  <a:srgbClr val="166886"/>
                </a:solidFill>
                <a:latin typeface="Roboto"/>
                <a:cs typeface="Roboto"/>
              </a:rPr>
              <a:t> </a:t>
            </a:r>
            <a:r>
              <a:rPr sz="800" dirty="0">
                <a:solidFill>
                  <a:srgbClr val="166886"/>
                </a:solidFill>
                <a:latin typeface="Roboto"/>
                <a:cs typeface="Roboto"/>
              </a:rPr>
              <a:t>something</a:t>
            </a:r>
            <a:r>
              <a:rPr sz="800" spc="-17" dirty="0">
                <a:solidFill>
                  <a:srgbClr val="166886"/>
                </a:solidFill>
                <a:latin typeface="Roboto"/>
                <a:cs typeface="Roboto"/>
              </a:rPr>
              <a:t> </a:t>
            </a:r>
            <a:r>
              <a:rPr sz="800" spc="-7" dirty="0">
                <a:solidFill>
                  <a:srgbClr val="166886"/>
                </a:solidFill>
                <a:latin typeface="Roboto"/>
                <a:cs typeface="Roboto"/>
              </a:rPr>
              <a:t>else.</a:t>
            </a:r>
            <a:endParaRPr sz="800" dirty="0">
              <a:latin typeface="Roboto"/>
              <a:cs typeface="Roboto"/>
            </a:endParaRPr>
          </a:p>
        </p:txBody>
      </p:sp>
      <p:sp>
        <p:nvSpPr>
          <p:cNvPr id="22" name="object 22"/>
          <p:cNvSpPr txBox="1"/>
          <p:nvPr/>
        </p:nvSpPr>
        <p:spPr>
          <a:xfrm>
            <a:off x="2288935" y="2128097"/>
            <a:ext cx="819150" cy="624297"/>
          </a:xfrm>
          <a:prstGeom prst="rect">
            <a:avLst/>
          </a:prstGeom>
        </p:spPr>
        <p:txBody>
          <a:bodyPr vert="horz" wrap="square" lIns="0" tIns="8659" rIns="0" bIns="0" rtlCol="0">
            <a:spAutoFit/>
          </a:bodyPr>
          <a:lstStyle/>
          <a:p>
            <a:pPr marL="8659" marR="3464">
              <a:spcBef>
                <a:spcPts val="68"/>
              </a:spcBef>
            </a:pPr>
            <a:r>
              <a:rPr sz="800" b="1" dirty="0">
                <a:solidFill>
                  <a:srgbClr val="166886"/>
                </a:solidFill>
                <a:latin typeface="Roboto"/>
                <a:cs typeface="Roboto"/>
              </a:rPr>
              <a:t>RISE:</a:t>
            </a:r>
            <a:r>
              <a:rPr sz="800" b="1" spc="-10" dirty="0">
                <a:solidFill>
                  <a:srgbClr val="166886"/>
                </a:solidFill>
                <a:latin typeface="Roboto"/>
                <a:cs typeface="Roboto"/>
              </a:rPr>
              <a:t> </a:t>
            </a:r>
            <a:r>
              <a:rPr sz="800" dirty="0">
                <a:solidFill>
                  <a:srgbClr val="166886"/>
                </a:solidFill>
                <a:latin typeface="Roboto"/>
                <a:cs typeface="Roboto"/>
              </a:rPr>
              <a:t>The</a:t>
            </a:r>
            <a:r>
              <a:rPr sz="800" spc="-7" dirty="0">
                <a:solidFill>
                  <a:srgbClr val="166886"/>
                </a:solidFill>
                <a:latin typeface="Roboto"/>
                <a:cs typeface="Roboto"/>
              </a:rPr>
              <a:t> </a:t>
            </a:r>
            <a:r>
              <a:rPr sz="800" dirty="0">
                <a:solidFill>
                  <a:srgbClr val="166886"/>
                </a:solidFill>
                <a:latin typeface="Roboto"/>
                <a:cs typeface="Roboto"/>
              </a:rPr>
              <a:t>urge</a:t>
            </a:r>
            <a:r>
              <a:rPr sz="800" spc="-10" dirty="0">
                <a:solidFill>
                  <a:srgbClr val="166886"/>
                </a:solidFill>
                <a:latin typeface="Roboto"/>
                <a:cs typeface="Roboto"/>
              </a:rPr>
              <a:t> </a:t>
            </a:r>
            <a:r>
              <a:rPr sz="800" spc="-7" dirty="0">
                <a:solidFill>
                  <a:srgbClr val="166886"/>
                </a:solidFill>
                <a:latin typeface="Roboto"/>
                <a:cs typeface="Roboto"/>
              </a:rPr>
              <a:t>becomes</a:t>
            </a:r>
            <a:r>
              <a:rPr sz="800" dirty="0">
                <a:solidFill>
                  <a:srgbClr val="166886"/>
                </a:solidFill>
                <a:latin typeface="Roboto"/>
                <a:cs typeface="Roboto"/>
              </a:rPr>
              <a:t> more</a:t>
            </a:r>
            <a:r>
              <a:rPr sz="800" spc="-7" dirty="0">
                <a:solidFill>
                  <a:srgbClr val="166886"/>
                </a:solidFill>
                <a:latin typeface="Roboto"/>
                <a:cs typeface="Roboto"/>
              </a:rPr>
              <a:t> </a:t>
            </a:r>
            <a:r>
              <a:rPr sz="800" dirty="0">
                <a:solidFill>
                  <a:srgbClr val="166886"/>
                </a:solidFill>
                <a:latin typeface="Roboto"/>
                <a:cs typeface="Roboto"/>
              </a:rPr>
              <a:t>intense.</a:t>
            </a:r>
            <a:r>
              <a:rPr sz="800" spc="-14" dirty="0">
                <a:solidFill>
                  <a:srgbClr val="166886"/>
                </a:solidFill>
                <a:latin typeface="Roboto"/>
                <a:cs typeface="Roboto"/>
              </a:rPr>
              <a:t> </a:t>
            </a:r>
            <a:r>
              <a:rPr sz="800" dirty="0">
                <a:solidFill>
                  <a:srgbClr val="166886"/>
                </a:solidFill>
                <a:latin typeface="Roboto"/>
                <a:cs typeface="Roboto"/>
              </a:rPr>
              <a:t>This</a:t>
            </a:r>
            <a:r>
              <a:rPr sz="800" spc="-14" dirty="0">
                <a:solidFill>
                  <a:srgbClr val="166886"/>
                </a:solidFill>
                <a:latin typeface="Roboto"/>
                <a:cs typeface="Roboto"/>
              </a:rPr>
              <a:t> </a:t>
            </a:r>
            <a:r>
              <a:rPr sz="800" spc="-17" dirty="0">
                <a:solidFill>
                  <a:srgbClr val="166886"/>
                </a:solidFill>
                <a:latin typeface="Roboto"/>
                <a:cs typeface="Roboto"/>
              </a:rPr>
              <a:t>may</a:t>
            </a:r>
            <a:r>
              <a:rPr sz="800" dirty="0">
                <a:solidFill>
                  <a:srgbClr val="166886"/>
                </a:solidFill>
                <a:latin typeface="Roboto"/>
                <a:cs typeface="Roboto"/>
              </a:rPr>
              <a:t> happen</a:t>
            </a:r>
            <a:r>
              <a:rPr sz="800" spc="-14" dirty="0">
                <a:solidFill>
                  <a:srgbClr val="166886"/>
                </a:solidFill>
                <a:latin typeface="Roboto"/>
                <a:cs typeface="Roboto"/>
              </a:rPr>
              <a:t> </a:t>
            </a:r>
            <a:r>
              <a:rPr sz="800" dirty="0">
                <a:solidFill>
                  <a:srgbClr val="166886"/>
                </a:solidFill>
                <a:latin typeface="Roboto"/>
                <a:cs typeface="Roboto"/>
              </a:rPr>
              <a:t>gradually</a:t>
            </a:r>
            <a:r>
              <a:rPr sz="800" spc="-3" dirty="0">
                <a:solidFill>
                  <a:srgbClr val="166886"/>
                </a:solidFill>
                <a:latin typeface="Roboto"/>
                <a:cs typeface="Roboto"/>
              </a:rPr>
              <a:t> </a:t>
            </a:r>
            <a:r>
              <a:rPr sz="800" dirty="0">
                <a:solidFill>
                  <a:srgbClr val="166886"/>
                </a:solidFill>
                <a:latin typeface="Roboto"/>
                <a:cs typeface="Roboto"/>
              </a:rPr>
              <a:t>or</a:t>
            </a:r>
            <a:r>
              <a:rPr sz="800" spc="-7" dirty="0">
                <a:solidFill>
                  <a:srgbClr val="166886"/>
                </a:solidFill>
                <a:latin typeface="Roboto"/>
                <a:cs typeface="Roboto"/>
              </a:rPr>
              <a:t> </a:t>
            </a:r>
            <a:r>
              <a:rPr sz="800" spc="-14" dirty="0">
                <a:solidFill>
                  <a:srgbClr val="166886"/>
                </a:solidFill>
                <a:latin typeface="Roboto"/>
                <a:cs typeface="Roboto"/>
              </a:rPr>
              <a:t>very</a:t>
            </a:r>
            <a:r>
              <a:rPr sz="800" spc="341" dirty="0">
                <a:solidFill>
                  <a:srgbClr val="166886"/>
                </a:solidFill>
                <a:latin typeface="Roboto"/>
                <a:cs typeface="Roboto"/>
              </a:rPr>
              <a:t> </a:t>
            </a:r>
            <a:r>
              <a:rPr sz="800" spc="-7" dirty="0">
                <a:solidFill>
                  <a:srgbClr val="166886"/>
                </a:solidFill>
                <a:latin typeface="Roboto"/>
                <a:cs typeface="Roboto"/>
              </a:rPr>
              <a:t>suddenly.</a:t>
            </a:r>
            <a:endParaRPr sz="800" dirty="0">
              <a:latin typeface="Roboto"/>
              <a:cs typeface="Roboto"/>
            </a:endParaRPr>
          </a:p>
        </p:txBody>
      </p:sp>
      <p:sp>
        <p:nvSpPr>
          <p:cNvPr id="23" name="object 23"/>
          <p:cNvSpPr txBox="1"/>
          <p:nvPr/>
        </p:nvSpPr>
        <p:spPr>
          <a:xfrm>
            <a:off x="4844192" y="1848579"/>
            <a:ext cx="866342" cy="747407"/>
          </a:xfrm>
          <a:prstGeom prst="rect">
            <a:avLst/>
          </a:prstGeom>
        </p:spPr>
        <p:txBody>
          <a:bodyPr vert="horz" wrap="square" lIns="0" tIns="8659" rIns="0" bIns="0" rtlCol="0">
            <a:spAutoFit/>
          </a:bodyPr>
          <a:lstStyle/>
          <a:p>
            <a:pPr marL="8659" marR="3464">
              <a:spcBef>
                <a:spcPts val="68"/>
              </a:spcBef>
            </a:pPr>
            <a:r>
              <a:rPr sz="800" b="1" dirty="0">
                <a:solidFill>
                  <a:srgbClr val="166886"/>
                </a:solidFill>
                <a:latin typeface="Roboto"/>
                <a:cs typeface="Roboto"/>
              </a:rPr>
              <a:t>PEAK:</a:t>
            </a:r>
            <a:r>
              <a:rPr sz="800" b="1" spc="-14" dirty="0">
                <a:solidFill>
                  <a:srgbClr val="166886"/>
                </a:solidFill>
                <a:latin typeface="Roboto"/>
                <a:cs typeface="Roboto"/>
              </a:rPr>
              <a:t> </a:t>
            </a:r>
            <a:r>
              <a:rPr sz="800" dirty="0">
                <a:solidFill>
                  <a:srgbClr val="166886"/>
                </a:solidFill>
                <a:latin typeface="Roboto"/>
                <a:cs typeface="Roboto"/>
              </a:rPr>
              <a:t>The</a:t>
            </a:r>
            <a:r>
              <a:rPr sz="800" spc="-3" dirty="0">
                <a:solidFill>
                  <a:srgbClr val="166886"/>
                </a:solidFill>
                <a:latin typeface="Roboto"/>
                <a:cs typeface="Roboto"/>
              </a:rPr>
              <a:t> </a:t>
            </a:r>
            <a:r>
              <a:rPr sz="800" dirty="0">
                <a:solidFill>
                  <a:srgbClr val="166886"/>
                </a:solidFill>
                <a:latin typeface="Roboto"/>
                <a:cs typeface="Roboto"/>
              </a:rPr>
              <a:t>urge</a:t>
            </a:r>
            <a:r>
              <a:rPr sz="800" spc="-7" dirty="0">
                <a:solidFill>
                  <a:srgbClr val="166886"/>
                </a:solidFill>
                <a:latin typeface="Roboto"/>
                <a:cs typeface="Roboto"/>
              </a:rPr>
              <a:t> reaches</a:t>
            </a:r>
            <a:r>
              <a:rPr sz="800" dirty="0">
                <a:solidFill>
                  <a:srgbClr val="166886"/>
                </a:solidFill>
                <a:latin typeface="Roboto"/>
                <a:cs typeface="Roboto"/>
              </a:rPr>
              <a:t> its</a:t>
            </a:r>
            <a:r>
              <a:rPr sz="800" spc="-10" dirty="0">
                <a:solidFill>
                  <a:srgbClr val="166886"/>
                </a:solidFill>
                <a:latin typeface="Roboto"/>
                <a:cs typeface="Roboto"/>
              </a:rPr>
              <a:t> </a:t>
            </a:r>
            <a:r>
              <a:rPr sz="800" dirty="0">
                <a:solidFill>
                  <a:srgbClr val="166886"/>
                </a:solidFill>
                <a:latin typeface="Roboto"/>
                <a:cs typeface="Roboto"/>
              </a:rPr>
              <a:t>most</a:t>
            </a:r>
            <a:r>
              <a:rPr sz="800" spc="-14" dirty="0">
                <a:solidFill>
                  <a:srgbClr val="166886"/>
                </a:solidFill>
                <a:latin typeface="Roboto"/>
                <a:cs typeface="Roboto"/>
              </a:rPr>
              <a:t> </a:t>
            </a:r>
            <a:r>
              <a:rPr sz="800" dirty="0">
                <a:solidFill>
                  <a:srgbClr val="166886"/>
                </a:solidFill>
                <a:latin typeface="Roboto"/>
                <a:cs typeface="Roboto"/>
              </a:rPr>
              <a:t>intense</a:t>
            </a:r>
            <a:r>
              <a:rPr sz="800" spc="-10" dirty="0">
                <a:solidFill>
                  <a:srgbClr val="166886"/>
                </a:solidFill>
                <a:latin typeface="Roboto"/>
                <a:cs typeface="Roboto"/>
              </a:rPr>
              <a:t> </a:t>
            </a:r>
            <a:r>
              <a:rPr sz="800" dirty="0">
                <a:solidFill>
                  <a:srgbClr val="166886"/>
                </a:solidFill>
                <a:latin typeface="Roboto"/>
                <a:cs typeface="Roboto"/>
              </a:rPr>
              <a:t>point.</a:t>
            </a:r>
            <a:r>
              <a:rPr sz="800" spc="-17" dirty="0">
                <a:solidFill>
                  <a:srgbClr val="166886"/>
                </a:solidFill>
                <a:latin typeface="Roboto"/>
                <a:cs typeface="Roboto"/>
              </a:rPr>
              <a:t> It</a:t>
            </a:r>
            <a:r>
              <a:rPr sz="800" dirty="0">
                <a:solidFill>
                  <a:srgbClr val="166886"/>
                </a:solidFill>
                <a:latin typeface="Roboto"/>
                <a:cs typeface="Roboto"/>
              </a:rPr>
              <a:t> may</a:t>
            </a:r>
            <a:r>
              <a:rPr sz="800" spc="-7" dirty="0">
                <a:solidFill>
                  <a:srgbClr val="166886"/>
                </a:solidFill>
                <a:latin typeface="Roboto"/>
                <a:cs typeface="Roboto"/>
              </a:rPr>
              <a:t> </a:t>
            </a:r>
            <a:r>
              <a:rPr sz="800" dirty="0">
                <a:solidFill>
                  <a:srgbClr val="166886"/>
                </a:solidFill>
                <a:latin typeface="Roboto"/>
                <a:cs typeface="Roboto"/>
              </a:rPr>
              <a:t>feel</a:t>
            </a:r>
            <a:r>
              <a:rPr sz="800" spc="-10" dirty="0">
                <a:solidFill>
                  <a:srgbClr val="166886"/>
                </a:solidFill>
                <a:latin typeface="Roboto"/>
                <a:cs typeface="Roboto"/>
              </a:rPr>
              <a:t> </a:t>
            </a:r>
            <a:r>
              <a:rPr sz="800" dirty="0">
                <a:solidFill>
                  <a:srgbClr val="166886"/>
                </a:solidFill>
                <a:latin typeface="Roboto"/>
                <a:cs typeface="Roboto"/>
              </a:rPr>
              <a:t>as</a:t>
            </a:r>
            <a:r>
              <a:rPr sz="800" spc="-7" dirty="0">
                <a:solidFill>
                  <a:srgbClr val="166886"/>
                </a:solidFill>
                <a:latin typeface="Roboto"/>
                <a:cs typeface="Roboto"/>
              </a:rPr>
              <a:t> </a:t>
            </a:r>
            <a:r>
              <a:rPr sz="800" dirty="0">
                <a:solidFill>
                  <a:srgbClr val="166886"/>
                </a:solidFill>
                <a:latin typeface="Roboto"/>
                <a:cs typeface="Roboto"/>
              </a:rPr>
              <a:t>if</a:t>
            </a:r>
            <a:r>
              <a:rPr sz="800" spc="-3" dirty="0">
                <a:solidFill>
                  <a:srgbClr val="166886"/>
                </a:solidFill>
                <a:latin typeface="Roboto"/>
                <a:cs typeface="Roboto"/>
              </a:rPr>
              <a:t> </a:t>
            </a:r>
            <a:r>
              <a:rPr sz="800" dirty="0">
                <a:solidFill>
                  <a:srgbClr val="166886"/>
                </a:solidFill>
                <a:latin typeface="Roboto"/>
                <a:cs typeface="Roboto"/>
              </a:rPr>
              <a:t>the</a:t>
            </a:r>
            <a:r>
              <a:rPr sz="800" spc="-7" dirty="0">
                <a:solidFill>
                  <a:srgbClr val="166886"/>
                </a:solidFill>
                <a:latin typeface="Roboto"/>
                <a:cs typeface="Roboto"/>
              </a:rPr>
              <a:t> </a:t>
            </a:r>
            <a:r>
              <a:rPr sz="800" dirty="0">
                <a:solidFill>
                  <a:srgbClr val="166886"/>
                </a:solidFill>
                <a:latin typeface="Roboto"/>
                <a:cs typeface="Roboto"/>
              </a:rPr>
              <a:t>urge</a:t>
            </a:r>
            <a:r>
              <a:rPr sz="800" spc="-7" dirty="0">
                <a:solidFill>
                  <a:srgbClr val="166886"/>
                </a:solidFill>
                <a:latin typeface="Roboto"/>
                <a:cs typeface="Roboto"/>
              </a:rPr>
              <a:t> </a:t>
            </a:r>
            <a:r>
              <a:rPr sz="800" spc="-14" dirty="0">
                <a:solidFill>
                  <a:srgbClr val="166886"/>
                </a:solidFill>
                <a:latin typeface="Roboto"/>
                <a:cs typeface="Roboto"/>
              </a:rPr>
              <a:t>will</a:t>
            </a:r>
            <a:r>
              <a:rPr sz="800" dirty="0">
                <a:solidFill>
                  <a:srgbClr val="166886"/>
                </a:solidFill>
                <a:latin typeface="Roboto"/>
                <a:cs typeface="Roboto"/>
              </a:rPr>
              <a:t> never</a:t>
            </a:r>
            <a:r>
              <a:rPr sz="800" spc="-7" dirty="0">
                <a:solidFill>
                  <a:srgbClr val="166886"/>
                </a:solidFill>
                <a:latin typeface="Roboto"/>
                <a:cs typeface="Roboto"/>
              </a:rPr>
              <a:t> </a:t>
            </a:r>
            <a:r>
              <a:rPr sz="800" dirty="0">
                <a:solidFill>
                  <a:srgbClr val="166886"/>
                </a:solidFill>
                <a:latin typeface="Roboto"/>
                <a:cs typeface="Roboto"/>
              </a:rPr>
              <a:t>go</a:t>
            </a:r>
            <a:r>
              <a:rPr sz="800" spc="-3" dirty="0">
                <a:solidFill>
                  <a:srgbClr val="166886"/>
                </a:solidFill>
                <a:latin typeface="Roboto"/>
                <a:cs typeface="Roboto"/>
              </a:rPr>
              <a:t> </a:t>
            </a:r>
            <a:r>
              <a:rPr sz="800" spc="-7" dirty="0">
                <a:solidFill>
                  <a:srgbClr val="166886"/>
                </a:solidFill>
                <a:latin typeface="Roboto"/>
                <a:cs typeface="Roboto"/>
              </a:rPr>
              <a:t>away.</a:t>
            </a:r>
            <a:endParaRPr sz="800" dirty="0">
              <a:latin typeface="Roboto"/>
              <a:cs typeface="Roboto"/>
            </a:endParaRPr>
          </a:p>
        </p:txBody>
      </p:sp>
      <p:sp>
        <p:nvSpPr>
          <p:cNvPr id="24" name="object 24"/>
          <p:cNvSpPr txBox="1"/>
          <p:nvPr/>
        </p:nvSpPr>
        <p:spPr>
          <a:xfrm>
            <a:off x="6093856" y="3131574"/>
            <a:ext cx="781916" cy="501186"/>
          </a:xfrm>
          <a:prstGeom prst="rect">
            <a:avLst/>
          </a:prstGeom>
        </p:spPr>
        <p:txBody>
          <a:bodyPr vert="horz" wrap="square" lIns="0" tIns="8659" rIns="0" bIns="0" rtlCol="0">
            <a:spAutoFit/>
          </a:bodyPr>
          <a:lstStyle/>
          <a:p>
            <a:pPr marL="8659" marR="3464">
              <a:spcBef>
                <a:spcPts val="68"/>
              </a:spcBef>
            </a:pPr>
            <a:r>
              <a:rPr sz="800" b="1" dirty="0">
                <a:solidFill>
                  <a:srgbClr val="166886"/>
                </a:solidFill>
                <a:latin typeface="Roboto"/>
                <a:cs typeface="Roboto"/>
              </a:rPr>
              <a:t>FALL:</a:t>
            </a:r>
            <a:r>
              <a:rPr sz="800" b="1" spc="-14" dirty="0">
                <a:solidFill>
                  <a:srgbClr val="166886"/>
                </a:solidFill>
                <a:latin typeface="Roboto"/>
                <a:cs typeface="Roboto"/>
              </a:rPr>
              <a:t> </a:t>
            </a:r>
            <a:r>
              <a:rPr sz="800" dirty="0">
                <a:solidFill>
                  <a:srgbClr val="166886"/>
                </a:solidFill>
                <a:latin typeface="Roboto"/>
                <a:cs typeface="Roboto"/>
              </a:rPr>
              <a:t>The</a:t>
            </a:r>
            <a:r>
              <a:rPr sz="800" spc="-3" dirty="0">
                <a:solidFill>
                  <a:srgbClr val="166886"/>
                </a:solidFill>
                <a:latin typeface="Roboto"/>
                <a:cs typeface="Roboto"/>
              </a:rPr>
              <a:t> </a:t>
            </a:r>
            <a:r>
              <a:rPr sz="800" dirty="0">
                <a:solidFill>
                  <a:srgbClr val="166886"/>
                </a:solidFill>
                <a:latin typeface="Roboto"/>
                <a:cs typeface="Roboto"/>
              </a:rPr>
              <a:t>urge</a:t>
            </a:r>
            <a:r>
              <a:rPr sz="800" spc="-14" dirty="0">
                <a:solidFill>
                  <a:srgbClr val="166886"/>
                </a:solidFill>
                <a:latin typeface="Roboto"/>
                <a:cs typeface="Roboto"/>
              </a:rPr>
              <a:t> loses</a:t>
            </a:r>
            <a:r>
              <a:rPr sz="800" dirty="0">
                <a:solidFill>
                  <a:srgbClr val="166886"/>
                </a:solidFill>
                <a:latin typeface="Roboto"/>
                <a:cs typeface="Roboto"/>
              </a:rPr>
              <a:t> intensity</a:t>
            </a:r>
            <a:r>
              <a:rPr sz="800" spc="-14" dirty="0">
                <a:solidFill>
                  <a:srgbClr val="166886"/>
                </a:solidFill>
                <a:latin typeface="Roboto"/>
                <a:cs typeface="Roboto"/>
              </a:rPr>
              <a:t> </a:t>
            </a:r>
            <a:r>
              <a:rPr sz="800" dirty="0">
                <a:solidFill>
                  <a:srgbClr val="166886"/>
                </a:solidFill>
                <a:latin typeface="Roboto"/>
                <a:cs typeface="Roboto"/>
              </a:rPr>
              <a:t>and</a:t>
            </a:r>
            <a:r>
              <a:rPr sz="800" spc="-14" dirty="0">
                <a:solidFill>
                  <a:srgbClr val="166886"/>
                </a:solidFill>
                <a:latin typeface="Roboto"/>
                <a:cs typeface="Roboto"/>
              </a:rPr>
              <a:t> </a:t>
            </a:r>
            <a:r>
              <a:rPr sz="800" spc="-7" dirty="0">
                <a:solidFill>
                  <a:srgbClr val="166886"/>
                </a:solidFill>
                <a:latin typeface="Roboto"/>
                <a:cs typeface="Roboto"/>
              </a:rPr>
              <a:t>eventually</a:t>
            </a:r>
            <a:r>
              <a:rPr sz="800" dirty="0">
                <a:solidFill>
                  <a:srgbClr val="166886"/>
                </a:solidFill>
                <a:latin typeface="Roboto"/>
                <a:cs typeface="Roboto"/>
              </a:rPr>
              <a:t> fades</a:t>
            </a:r>
            <a:r>
              <a:rPr sz="800" spc="-14" dirty="0">
                <a:solidFill>
                  <a:srgbClr val="166886"/>
                </a:solidFill>
                <a:latin typeface="Roboto"/>
                <a:cs typeface="Roboto"/>
              </a:rPr>
              <a:t> </a:t>
            </a:r>
            <a:r>
              <a:rPr sz="800" spc="-7" dirty="0">
                <a:solidFill>
                  <a:srgbClr val="166886"/>
                </a:solidFill>
                <a:latin typeface="Roboto"/>
                <a:cs typeface="Roboto"/>
              </a:rPr>
              <a:t>away.</a:t>
            </a:r>
            <a:endParaRPr sz="800" dirty="0">
              <a:latin typeface="Roboto"/>
              <a:cs typeface="Roboto"/>
            </a:endParaRPr>
          </a:p>
        </p:txBody>
      </p:sp>
      <p:sp>
        <p:nvSpPr>
          <p:cNvPr id="28" name="object 19">
            <a:extLst>
              <a:ext uri="{FF2B5EF4-FFF2-40B4-BE49-F238E27FC236}">
                <a16:creationId xmlns:a16="http://schemas.microsoft.com/office/drawing/2014/main" id="{CE199ACF-1DE9-9906-5773-BF5693365A40}"/>
              </a:ext>
            </a:extLst>
          </p:cNvPr>
          <p:cNvSpPr txBox="1"/>
          <p:nvPr/>
        </p:nvSpPr>
        <p:spPr>
          <a:xfrm rot="5400000">
            <a:off x="4129251" y="6055649"/>
            <a:ext cx="153888" cy="418300"/>
          </a:xfrm>
          <a:prstGeom prst="rect">
            <a:avLst/>
          </a:prstGeom>
        </p:spPr>
        <p:txBody>
          <a:bodyPr vert="vert270" wrap="square" lIns="0" tIns="14287" rIns="0" bIns="0" rtlCol="0">
            <a:spAutoFit/>
          </a:bodyPr>
          <a:lstStyle/>
          <a:p>
            <a:pPr marL="8659">
              <a:spcBef>
                <a:spcPts val="112"/>
              </a:spcBef>
            </a:pPr>
            <a:r>
              <a:rPr lang="en-US" sz="1000" dirty="0">
                <a:latin typeface="Roboto"/>
                <a:cs typeface="Roboto"/>
              </a:rPr>
              <a:t>TIME</a:t>
            </a:r>
            <a:endParaRPr sz="1000" dirty="0">
              <a:latin typeface="Roboto"/>
              <a:cs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E0B9-3D9C-D277-7B45-6A1A3F590F30}"/>
              </a:ext>
            </a:extLst>
          </p:cNvPr>
          <p:cNvSpPr>
            <a:spLocks noGrp="1"/>
          </p:cNvSpPr>
          <p:nvPr>
            <p:ph type="title"/>
          </p:nvPr>
        </p:nvSpPr>
        <p:spPr>
          <a:xfrm>
            <a:off x="838200" y="157300"/>
            <a:ext cx="10515600" cy="1325563"/>
          </a:xfrm>
        </p:spPr>
        <p:txBody>
          <a:bodyPr/>
          <a:lstStyle/>
          <a:p>
            <a:r>
              <a:rPr lang="en-US" dirty="0"/>
              <a:t>Self-monitor your Cravings</a:t>
            </a:r>
          </a:p>
        </p:txBody>
      </p:sp>
      <p:graphicFrame>
        <p:nvGraphicFramePr>
          <p:cNvPr id="4" name="Table 4">
            <a:extLst>
              <a:ext uri="{FF2B5EF4-FFF2-40B4-BE49-F238E27FC236}">
                <a16:creationId xmlns:a16="http://schemas.microsoft.com/office/drawing/2014/main" id="{18606400-9BAE-FFBE-89B6-97A03B9F2858}"/>
              </a:ext>
            </a:extLst>
          </p:cNvPr>
          <p:cNvGraphicFramePr>
            <a:graphicFrameLocks noGrp="1"/>
          </p:cNvGraphicFramePr>
          <p:nvPr>
            <p:ph idx="1"/>
            <p:extLst>
              <p:ext uri="{D42A27DB-BD31-4B8C-83A1-F6EECF244321}">
                <p14:modId xmlns:p14="http://schemas.microsoft.com/office/powerpoint/2010/main" val="3079220862"/>
              </p:ext>
            </p:extLst>
          </p:nvPr>
        </p:nvGraphicFramePr>
        <p:xfrm>
          <a:off x="838200" y="1188295"/>
          <a:ext cx="10515600" cy="4922520"/>
        </p:xfrm>
        <a:graphic>
          <a:graphicData uri="http://schemas.openxmlformats.org/drawingml/2006/table">
            <a:tbl>
              <a:tblPr firstRow="1" bandRow="1">
                <a:tableStyleId>{5940675A-B579-460E-94D1-54222C63F5DA}</a:tableStyleId>
              </a:tblPr>
              <a:tblGrid>
                <a:gridCol w="1314450">
                  <a:extLst>
                    <a:ext uri="{9D8B030D-6E8A-4147-A177-3AD203B41FA5}">
                      <a16:colId xmlns:a16="http://schemas.microsoft.com/office/drawing/2014/main" val="1001193995"/>
                    </a:ext>
                  </a:extLst>
                </a:gridCol>
                <a:gridCol w="1314450">
                  <a:extLst>
                    <a:ext uri="{9D8B030D-6E8A-4147-A177-3AD203B41FA5}">
                      <a16:colId xmlns:a16="http://schemas.microsoft.com/office/drawing/2014/main" val="3817502302"/>
                    </a:ext>
                  </a:extLst>
                </a:gridCol>
                <a:gridCol w="1314450">
                  <a:extLst>
                    <a:ext uri="{9D8B030D-6E8A-4147-A177-3AD203B41FA5}">
                      <a16:colId xmlns:a16="http://schemas.microsoft.com/office/drawing/2014/main" val="1661570149"/>
                    </a:ext>
                  </a:extLst>
                </a:gridCol>
                <a:gridCol w="1314450">
                  <a:extLst>
                    <a:ext uri="{9D8B030D-6E8A-4147-A177-3AD203B41FA5}">
                      <a16:colId xmlns:a16="http://schemas.microsoft.com/office/drawing/2014/main" val="4039571128"/>
                    </a:ext>
                  </a:extLst>
                </a:gridCol>
                <a:gridCol w="1314450">
                  <a:extLst>
                    <a:ext uri="{9D8B030D-6E8A-4147-A177-3AD203B41FA5}">
                      <a16:colId xmlns:a16="http://schemas.microsoft.com/office/drawing/2014/main" val="3846368796"/>
                    </a:ext>
                  </a:extLst>
                </a:gridCol>
                <a:gridCol w="1314450">
                  <a:extLst>
                    <a:ext uri="{9D8B030D-6E8A-4147-A177-3AD203B41FA5}">
                      <a16:colId xmlns:a16="http://schemas.microsoft.com/office/drawing/2014/main" val="1868581549"/>
                    </a:ext>
                  </a:extLst>
                </a:gridCol>
                <a:gridCol w="1314450">
                  <a:extLst>
                    <a:ext uri="{9D8B030D-6E8A-4147-A177-3AD203B41FA5}">
                      <a16:colId xmlns:a16="http://schemas.microsoft.com/office/drawing/2014/main" val="1201000448"/>
                    </a:ext>
                  </a:extLst>
                </a:gridCol>
                <a:gridCol w="1314450">
                  <a:extLst>
                    <a:ext uri="{9D8B030D-6E8A-4147-A177-3AD203B41FA5}">
                      <a16:colId xmlns:a16="http://schemas.microsoft.com/office/drawing/2014/main" val="1166291623"/>
                    </a:ext>
                  </a:extLst>
                </a:gridCol>
              </a:tblGrid>
              <a:tr h="370840">
                <a:tc>
                  <a:txBody>
                    <a:bodyPr/>
                    <a:lstStyle/>
                    <a:p>
                      <a:r>
                        <a:rPr lang="en-US" sz="1400" b="1" dirty="0"/>
                        <a:t>Date and Time of Trigger Situation </a:t>
                      </a:r>
                    </a:p>
                  </a:txBody>
                  <a:tcPr>
                    <a:solidFill>
                      <a:schemeClr val="accent4">
                        <a:lumMod val="40000"/>
                        <a:lumOff val="60000"/>
                      </a:schemeClr>
                    </a:solidFill>
                  </a:tcPr>
                </a:tc>
                <a:tc>
                  <a:txBody>
                    <a:bodyPr/>
                    <a:lstStyle/>
                    <a:p>
                      <a:r>
                        <a:rPr lang="en-US" sz="1400" b="1" dirty="0"/>
                        <a:t>Who are you with? Where are you right now?</a:t>
                      </a:r>
                    </a:p>
                  </a:txBody>
                  <a:tcPr>
                    <a:solidFill>
                      <a:schemeClr val="accent4">
                        <a:lumMod val="40000"/>
                        <a:lumOff val="60000"/>
                      </a:schemeClr>
                    </a:solidFill>
                  </a:tcPr>
                </a:tc>
                <a:tc>
                  <a:txBody>
                    <a:bodyPr/>
                    <a:lstStyle/>
                    <a:p>
                      <a:r>
                        <a:rPr lang="en-US" sz="1400" b="1" dirty="0"/>
                        <a:t>What kind of mood are you in right now?</a:t>
                      </a:r>
                    </a:p>
                  </a:txBody>
                  <a:tcPr>
                    <a:solidFill>
                      <a:schemeClr val="accent4">
                        <a:lumMod val="40000"/>
                        <a:lumOff val="60000"/>
                      </a:schemeClr>
                    </a:solidFill>
                  </a:tcPr>
                </a:tc>
                <a:tc>
                  <a:txBody>
                    <a:bodyPr/>
                    <a:lstStyle/>
                    <a:p>
                      <a:r>
                        <a:rPr lang="en-US" sz="1400" b="1" i="0" dirty="0"/>
                        <a:t>Intensity of your craving (scale from 1-100)</a:t>
                      </a:r>
                    </a:p>
                  </a:txBody>
                  <a:tcPr>
                    <a:solidFill>
                      <a:schemeClr val="accent4">
                        <a:lumMod val="40000"/>
                        <a:lumOff val="60000"/>
                      </a:schemeClr>
                    </a:solidFill>
                  </a:tcPr>
                </a:tc>
                <a:tc>
                  <a:txBody>
                    <a:bodyPr/>
                    <a:lstStyle/>
                    <a:p>
                      <a:r>
                        <a:rPr lang="en-US" sz="1400" b="1" dirty="0"/>
                        <a:t>What are you thinking or telling yourself right now?</a:t>
                      </a:r>
                    </a:p>
                  </a:txBody>
                  <a:tcPr>
                    <a:solidFill>
                      <a:schemeClr val="accent4">
                        <a:lumMod val="40000"/>
                        <a:lumOff val="60000"/>
                      </a:schemeClr>
                    </a:solidFill>
                  </a:tcPr>
                </a:tc>
                <a:tc>
                  <a:txBody>
                    <a:bodyPr/>
                    <a:lstStyle/>
                    <a:p>
                      <a:r>
                        <a:rPr lang="en-US" sz="1400" b="1" dirty="0"/>
                        <a:t>Challenge your thinking; Use urge surfing, or other strategy</a:t>
                      </a:r>
                    </a:p>
                  </a:txBody>
                  <a:tcPr>
                    <a:solidFill>
                      <a:schemeClr val="accent4">
                        <a:lumMod val="40000"/>
                        <a:lumOff val="60000"/>
                      </a:schemeClr>
                    </a:solidFill>
                  </a:tcPr>
                </a:tc>
                <a:tc>
                  <a:txBody>
                    <a:bodyPr/>
                    <a:lstStyle/>
                    <a:p>
                      <a:r>
                        <a:rPr lang="en-US" sz="1400" b="1" dirty="0"/>
                        <a:t>Re-rate the intensity of your craving (scale 1-100)</a:t>
                      </a:r>
                    </a:p>
                  </a:txBody>
                  <a:tcPr>
                    <a:solidFill>
                      <a:schemeClr val="accent4">
                        <a:lumMod val="40000"/>
                        <a:lumOff val="60000"/>
                      </a:schemeClr>
                    </a:solidFill>
                  </a:tcPr>
                </a:tc>
                <a:tc>
                  <a:txBody>
                    <a:bodyPr/>
                    <a:lstStyle/>
                    <a:p>
                      <a:r>
                        <a:rPr lang="en-US" sz="1400" b="1" dirty="0"/>
                        <a:t>Lessons learned?</a:t>
                      </a:r>
                    </a:p>
                  </a:txBody>
                  <a:tcPr>
                    <a:solidFill>
                      <a:schemeClr val="accent4">
                        <a:lumMod val="40000"/>
                        <a:lumOff val="60000"/>
                      </a:schemeClr>
                    </a:solidFill>
                  </a:tcPr>
                </a:tc>
                <a:extLst>
                  <a:ext uri="{0D108BD9-81ED-4DB2-BD59-A6C34878D82A}">
                    <a16:rowId xmlns:a16="http://schemas.microsoft.com/office/drawing/2014/main" val="2257512106"/>
                  </a:ext>
                </a:extLst>
              </a:tr>
              <a:tr h="370840">
                <a:tc>
                  <a:txBody>
                    <a:bodyPr/>
                    <a:lstStyle/>
                    <a:p>
                      <a:endParaRPr lang="en-US" dirty="0"/>
                    </a:p>
                    <a:p>
                      <a:endParaRPr lang="en-US" sz="1050" dirty="0"/>
                    </a:p>
                    <a:p>
                      <a:endParaRPr lang="en-US" sz="1050" dirty="0"/>
                    </a:p>
                    <a:p>
                      <a:endParaRPr lang="en-US" sz="1050" dirty="0"/>
                    </a:p>
                    <a:p>
                      <a:endParaRPr lang="en-US" sz="1050" dirty="0"/>
                    </a:p>
                    <a:p>
                      <a:endParaRPr lang="en-US" sz="1050" dirty="0"/>
                    </a:p>
                    <a:p>
                      <a:endParaRPr lang="en-US" sz="1050"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872203782"/>
                  </a:ext>
                </a:extLst>
              </a:tr>
              <a:tr h="370840">
                <a:tc>
                  <a:txBody>
                    <a:bodyPr/>
                    <a:lstStyle/>
                    <a:p>
                      <a:endParaRPr lang="en-US" dirty="0"/>
                    </a:p>
                    <a:p>
                      <a:endParaRPr lang="en-US" dirty="0"/>
                    </a:p>
                    <a:p>
                      <a:endParaRPr lang="en-US" dirty="0"/>
                    </a:p>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419494469"/>
                  </a:ext>
                </a:extLst>
              </a:tr>
              <a:tr h="370840">
                <a:tc>
                  <a:txBody>
                    <a:bodyPr/>
                    <a:lstStyle/>
                    <a:p>
                      <a:endParaRPr lang="en-US" dirty="0"/>
                    </a:p>
                    <a:p>
                      <a:endParaRPr lang="en-US" dirty="0"/>
                    </a:p>
                    <a:p>
                      <a:endParaRPr lang="en-US" dirty="0"/>
                    </a:p>
                    <a:p>
                      <a:endParaRPr lang="en-US" dirty="0"/>
                    </a:p>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648704703"/>
                  </a:ext>
                </a:extLst>
              </a:tr>
            </a:tbl>
          </a:graphicData>
        </a:graphic>
      </p:graphicFrame>
    </p:spTree>
    <p:extLst>
      <p:ext uri="{BB962C8B-B14F-4D97-AF65-F5344CB8AC3E}">
        <p14:creationId xmlns:p14="http://schemas.microsoft.com/office/powerpoint/2010/main" val="40684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AC7698-BDC6-7D53-6401-0A43AE14B552}"/>
              </a:ext>
            </a:extLst>
          </p:cNvPr>
          <p:cNvSpPr>
            <a:spLocks noGrp="1"/>
          </p:cNvSpPr>
          <p:nvPr>
            <p:ph sz="half" idx="1"/>
          </p:nvPr>
        </p:nvSpPr>
        <p:spPr>
          <a:xfrm>
            <a:off x="838200" y="1180860"/>
            <a:ext cx="5181600" cy="4351338"/>
          </a:xfrm>
        </p:spPr>
        <p:txBody>
          <a:bodyPr>
            <a:normAutofit/>
          </a:bodyPr>
          <a:lstStyle/>
          <a:p>
            <a:pPr marL="0" indent="0">
              <a:buNone/>
            </a:pPr>
            <a:r>
              <a:rPr lang="en-US" sz="40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SOMETIMES WE’RE RESPONSIBLE FOR THINGS NOT BECAUSE THEY’RE OUR FAULT, BUT BECAUSE WE’RE THE ONLY ONES WHO CAN CHANGE THEM.      </a:t>
            </a:r>
            <a:r>
              <a:rPr lang="en-US" sz="40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Lisa Feldman Barrett, PhD</a:t>
            </a:r>
          </a:p>
          <a:p>
            <a:pPr marL="0" indent="0">
              <a:buNone/>
            </a:pPr>
            <a:endParaRPr lang="en-US" dirty="0"/>
          </a:p>
        </p:txBody>
      </p:sp>
      <p:pic>
        <p:nvPicPr>
          <p:cNvPr id="1026" name="Picture 2" descr="Do Singers Need Metronomes?">
            <a:extLst>
              <a:ext uri="{FF2B5EF4-FFF2-40B4-BE49-F238E27FC236}">
                <a16:creationId xmlns:a16="http://schemas.microsoft.com/office/drawing/2014/main" id="{6FA9B9FC-BFB6-BB45-5EB8-B0768836865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78418" y="1327458"/>
            <a:ext cx="5181598" cy="361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67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AFC1-9BCB-3ACF-D09C-752945912725}"/>
              </a:ext>
            </a:extLst>
          </p:cNvPr>
          <p:cNvSpPr>
            <a:spLocks noGrp="1"/>
          </p:cNvSpPr>
          <p:nvPr>
            <p:ph type="title"/>
          </p:nvPr>
        </p:nvSpPr>
        <p:spPr/>
        <p:txBody>
          <a:bodyPr/>
          <a:lstStyle/>
          <a:p>
            <a:r>
              <a:rPr lang="en-US" dirty="0"/>
              <a:t>Useful References…</a:t>
            </a:r>
          </a:p>
        </p:txBody>
      </p:sp>
      <p:pic>
        <p:nvPicPr>
          <p:cNvPr id="6" name="Content Placeholder 5" descr="Pink and brown watercolor">
            <a:extLst>
              <a:ext uri="{FF2B5EF4-FFF2-40B4-BE49-F238E27FC236}">
                <a16:creationId xmlns:a16="http://schemas.microsoft.com/office/drawing/2014/main" id="{079853BC-3FDD-B093-FA8D-A1BAB70FCB1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736162"/>
            <a:ext cx="5181600" cy="4248912"/>
          </a:xfrm>
        </p:spPr>
      </p:pic>
      <p:sp>
        <p:nvSpPr>
          <p:cNvPr id="4" name="Content Placeholder 3">
            <a:extLst>
              <a:ext uri="{FF2B5EF4-FFF2-40B4-BE49-F238E27FC236}">
                <a16:creationId xmlns:a16="http://schemas.microsoft.com/office/drawing/2014/main" id="{26018DDC-9C18-CDFD-8699-9D26B10430AA}"/>
              </a:ext>
            </a:extLst>
          </p:cNvPr>
          <p:cNvSpPr>
            <a:spLocks noGrp="1"/>
          </p:cNvSpPr>
          <p:nvPr>
            <p:ph sz="half" idx="2"/>
          </p:nvPr>
        </p:nvSpPr>
        <p:spPr>
          <a:xfrm>
            <a:off x="6078416" y="1169126"/>
            <a:ext cx="5181600" cy="5331759"/>
          </a:xfrm>
        </p:spPr>
        <p:txBody>
          <a:bodyPr>
            <a:normAutofit fontScale="85000" lnSpcReduction="10000"/>
          </a:bodyPr>
          <a:lstStyle/>
          <a:p>
            <a:r>
              <a:rPr lang="en-US" sz="2000" dirty="0"/>
              <a:t>Skills for Psychological Recovery</a:t>
            </a:r>
          </a:p>
          <a:p>
            <a:pPr marL="0" indent="0">
              <a:buNone/>
            </a:pPr>
            <a:r>
              <a:rPr lang="en-US" sz="2000" dirty="0">
                <a:hlinkClick r:id="rId3"/>
              </a:rPr>
              <a:t>www.ptsd.va.gov/professional/treat/type/skills_psych_recovery_manual.asp</a:t>
            </a:r>
            <a:endParaRPr lang="en-US" sz="2000" dirty="0"/>
          </a:p>
          <a:p>
            <a:pPr marL="0" indent="0">
              <a:buNone/>
            </a:pPr>
            <a:endParaRPr lang="en-US" sz="2000" dirty="0"/>
          </a:p>
          <a:p>
            <a:r>
              <a:rPr lang="en-US" sz="2000" dirty="0"/>
              <a:t>The Anti-Depressant Skills Workbook</a:t>
            </a:r>
          </a:p>
          <a:p>
            <a:pPr marL="0" indent="0">
              <a:buNone/>
            </a:pPr>
            <a:r>
              <a:rPr lang="en-US" sz="2000" dirty="0">
                <a:hlinkClick r:id="rId4"/>
              </a:rPr>
              <a:t>https://www.sfu.ca/carmha/publications/antidepressant-skills-workbook.html</a:t>
            </a:r>
            <a:endParaRPr lang="en-US" sz="2000" dirty="0"/>
          </a:p>
          <a:p>
            <a:pPr marL="0" indent="0">
              <a:buNone/>
            </a:pPr>
            <a:endParaRPr lang="en-US" sz="2000" dirty="0"/>
          </a:p>
          <a:p>
            <a:r>
              <a:rPr lang="en-US" sz="2000" dirty="0"/>
              <a:t>Mindfulness Based Relapse Prevention for Addictive Behaviors</a:t>
            </a:r>
          </a:p>
          <a:p>
            <a:pPr marL="0" indent="0">
              <a:buNone/>
            </a:pPr>
            <a:r>
              <a:rPr lang="en-US" sz="2000" dirty="0">
                <a:hlinkClick r:id="rId5"/>
              </a:rPr>
              <a:t>https://www.guilford.com/books/Mindfulness-Based-Relapse-Prevention-for-Addictive-Behaviors/Bowen-Chawla-Grow-Marlatt/9781462545315</a:t>
            </a:r>
            <a:endParaRPr lang="en-US" sz="2000" dirty="0"/>
          </a:p>
          <a:p>
            <a:pPr marL="0" indent="0">
              <a:buNone/>
            </a:pPr>
            <a:endParaRPr lang="en-US" sz="2000" dirty="0"/>
          </a:p>
          <a:p>
            <a:r>
              <a:rPr lang="en-US" sz="2000" dirty="0"/>
              <a:t>7 ½ Lessons About The Brain (2020)                                                     Lisa Feldman Barrett. Mariner Books/Harper Collins</a:t>
            </a:r>
          </a:p>
          <a:p>
            <a:pPr marL="0" indent="0">
              <a:buNone/>
            </a:pPr>
            <a:r>
              <a:rPr lang="en-US" sz="2000" dirty="0">
                <a:solidFill>
                  <a:schemeClr val="accent1">
                    <a:lumMod val="75000"/>
                  </a:schemeClr>
                </a:solidFill>
                <a:hlinkClick r:id="rId6">
                  <a:extLst>
                    <a:ext uri="{A12FA001-AC4F-418D-AE19-62706E023703}">
                      <ahyp:hlinkClr xmlns:ahyp="http://schemas.microsoft.com/office/drawing/2018/hyperlinkcolor" val="tx"/>
                    </a:ext>
                  </a:extLst>
                </a:hlinkClick>
              </a:rPr>
              <a:t>https://sevenandahalflessons.com/notes/Extended_notes_for_Seven_and_a_Half_Lessons_About_the_Brain</a:t>
            </a:r>
            <a:endParaRPr lang="en-US" sz="2000" dirty="0">
              <a:solidFill>
                <a:schemeClr val="accent1">
                  <a:lumMod val="75000"/>
                </a:schemeClr>
              </a:solidFill>
            </a:endParaRPr>
          </a:p>
          <a:p>
            <a:pPr marL="0" indent="0">
              <a:buNone/>
            </a:pPr>
            <a:endParaRPr lang="en-US" sz="2000" dirty="0"/>
          </a:p>
          <a:p>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57457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658258" y="511095"/>
            <a:ext cx="6875600" cy="1015663"/>
          </a:xfrm>
          <a:prstGeom prst="rect">
            <a:avLst/>
          </a:prstGeom>
          <a:noFill/>
        </p:spPr>
        <p:txBody>
          <a:bodyPr wrap="none" rtlCol="0">
            <a:spAutoFit/>
          </a:bodyPr>
          <a:lstStyle/>
          <a:p>
            <a:pPr algn="ctr"/>
            <a:r>
              <a:rPr lang="en-US" sz="3000" b="1" dirty="0">
                <a:solidFill>
                  <a:schemeClr val="tx2"/>
                </a:solidFill>
                <a:latin typeface="Poppins" pitchFamily="2" charset="77"/>
                <a:ea typeface="Lato Heavy" charset="0"/>
                <a:cs typeface="Poppins" pitchFamily="2" charset="77"/>
              </a:rPr>
              <a:t>Key Elements in the Development </a:t>
            </a:r>
          </a:p>
          <a:p>
            <a:pPr algn="ctr"/>
            <a:r>
              <a:rPr lang="en-US" sz="3000" b="1" dirty="0">
                <a:solidFill>
                  <a:schemeClr val="tx2"/>
                </a:solidFill>
                <a:latin typeface="Poppins" pitchFamily="2" charset="77"/>
                <a:ea typeface="Lato Heavy" charset="0"/>
                <a:cs typeface="Poppins" pitchFamily="2" charset="77"/>
              </a:rPr>
              <a:t>of Craving</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394628" y="1511924"/>
            <a:ext cx="9520518" cy="584775"/>
          </a:xfrm>
          <a:prstGeom prst="rect">
            <a:avLst/>
          </a:prstGeom>
          <a:noFill/>
        </p:spPr>
        <p:txBody>
          <a:bodyPr wrap="square" rtlCol="0">
            <a:spAutoFit/>
          </a:bodyPr>
          <a:lstStyle/>
          <a:p>
            <a:pPr algn="ctr"/>
            <a:r>
              <a:rPr lang="en-US" sz="1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Cravings are both natural and learned experiences that motivate behavior. Much like hunger motivates food-seeking, thirst motivates water-drinking and loneliness motivates us to seek companionship.</a:t>
            </a:r>
          </a:p>
        </p:txBody>
      </p:sp>
      <p:sp>
        <p:nvSpPr>
          <p:cNvPr id="47" name="Cheurón 8">
            <a:extLst>
              <a:ext uri="{FF2B5EF4-FFF2-40B4-BE49-F238E27FC236}">
                <a16:creationId xmlns:a16="http://schemas.microsoft.com/office/drawing/2014/main" id="{ED7D9D19-3B82-854D-B11B-8786F103C9AE}"/>
              </a:ext>
            </a:extLst>
          </p:cNvPr>
          <p:cNvSpPr/>
          <p:nvPr/>
        </p:nvSpPr>
        <p:spPr>
          <a:xfrm>
            <a:off x="8029076" y="3945214"/>
            <a:ext cx="2594792" cy="64393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grpSp>
        <p:nvGrpSpPr>
          <p:cNvPr id="2" name="Group 1">
            <a:extLst>
              <a:ext uri="{FF2B5EF4-FFF2-40B4-BE49-F238E27FC236}">
                <a16:creationId xmlns:a16="http://schemas.microsoft.com/office/drawing/2014/main" id="{FFB2B02B-0EF9-1A4C-BA55-E28E9F8599B9}"/>
              </a:ext>
            </a:extLst>
          </p:cNvPr>
          <p:cNvGrpSpPr/>
          <p:nvPr/>
        </p:nvGrpSpPr>
        <p:grpSpPr>
          <a:xfrm>
            <a:off x="4291921" y="2363035"/>
            <a:ext cx="3608159" cy="3829816"/>
            <a:chOff x="8937179" y="4367184"/>
            <a:chExt cx="6523544" cy="6924301"/>
          </a:xfrm>
        </p:grpSpPr>
        <p:sp>
          <p:nvSpPr>
            <p:cNvPr id="25" name="Flecha circular 5">
              <a:extLst>
                <a:ext uri="{FF2B5EF4-FFF2-40B4-BE49-F238E27FC236}">
                  <a16:creationId xmlns:a16="http://schemas.microsoft.com/office/drawing/2014/main" id="{CB4C0218-6A21-DC4B-BF32-62BF0F32F5D3}"/>
                </a:ext>
              </a:extLst>
            </p:cNvPr>
            <p:cNvSpPr/>
            <p:nvPr/>
          </p:nvSpPr>
          <p:spPr>
            <a:xfrm>
              <a:off x="8937180" y="4367184"/>
              <a:ext cx="6523543" cy="6523543"/>
            </a:xfrm>
            <a:prstGeom prst="circularArrow">
              <a:avLst>
                <a:gd name="adj1" fmla="val 14984"/>
                <a:gd name="adj2" fmla="val 1142319"/>
                <a:gd name="adj3" fmla="val 20716719"/>
                <a:gd name="adj4" fmla="val 10800000"/>
                <a:gd name="adj5"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26" name="Flecha circular 49">
              <a:extLst>
                <a:ext uri="{FF2B5EF4-FFF2-40B4-BE49-F238E27FC236}">
                  <a16:creationId xmlns:a16="http://schemas.microsoft.com/office/drawing/2014/main" id="{B052E03D-309B-BD4C-A03E-0BEFF5006C68}"/>
                </a:ext>
              </a:extLst>
            </p:cNvPr>
            <p:cNvSpPr/>
            <p:nvPr/>
          </p:nvSpPr>
          <p:spPr>
            <a:xfrm rot="10800000">
              <a:off x="8937179" y="4767942"/>
              <a:ext cx="6523543" cy="6523543"/>
            </a:xfrm>
            <a:prstGeom prst="circularArrow">
              <a:avLst>
                <a:gd name="adj1" fmla="val 14908"/>
                <a:gd name="adj2" fmla="val 1142319"/>
                <a:gd name="adj3" fmla="val 20395265"/>
                <a:gd name="adj4" fmla="val 10800000"/>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grpSp>
      <p:sp>
        <p:nvSpPr>
          <p:cNvPr id="42" name="Cheurón 8">
            <a:extLst>
              <a:ext uri="{FF2B5EF4-FFF2-40B4-BE49-F238E27FC236}">
                <a16:creationId xmlns:a16="http://schemas.microsoft.com/office/drawing/2014/main" id="{64B0B5E4-B732-5748-AD5B-D656709FC051}"/>
              </a:ext>
            </a:extLst>
          </p:cNvPr>
          <p:cNvSpPr/>
          <p:nvPr/>
        </p:nvSpPr>
        <p:spPr>
          <a:xfrm>
            <a:off x="1688667" y="3945214"/>
            <a:ext cx="2474258" cy="64393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48" name="CuadroTexto 395">
            <a:extLst>
              <a:ext uri="{FF2B5EF4-FFF2-40B4-BE49-F238E27FC236}">
                <a16:creationId xmlns:a16="http://schemas.microsoft.com/office/drawing/2014/main" id="{B07E4346-D0BF-E348-81EC-9CB000208B11}"/>
              </a:ext>
            </a:extLst>
          </p:cNvPr>
          <p:cNvSpPr txBox="1"/>
          <p:nvPr/>
        </p:nvSpPr>
        <p:spPr>
          <a:xfrm>
            <a:off x="1979480" y="4136772"/>
            <a:ext cx="1918699" cy="338554"/>
          </a:xfrm>
          <a:prstGeom prst="rect">
            <a:avLst/>
          </a:prstGeom>
          <a:noFill/>
        </p:spPr>
        <p:txBody>
          <a:bodyPr wrap="square" rtlCol="0">
            <a:spAutoFit/>
          </a:bodyPr>
          <a:lstStyle/>
          <a:p>
            <a:pPr algn="ctr"/>
            <a:r>
              <a:rPr lang="en-US" sz="1600" dirty="0">
                <a:solidFill>
                  <a:schemeClr val="bg1"/>
                </a:solidFill>
                <a:latin typeface="Poppins Medium" pitchFamily="2" charset="77"/>
                <a:ea typeface="Lato Semibold" panose="020F0502020204030203" pitchFamily="34" charset="0"/>
                <a:cs typeface="Poppins Medium" pitchFamily="2" charset="77"/>
              </a:rPr>
              <a:t>Stimulus</a:t>
            </a:r>
          </a:p>
        </p:txBody>
      </p:sp>
      <p:sp>
        <p:nvSpPr>
          <p:cNvPr id="52" name="Rectangle 56">
            <a:extLst>
              <a:ext uri="{FF2B5EF4-FFF2-40B4-BE49-F238E27FC236}">
                <a16:creationId xmlns:a16="http://schemas.microsoft.com/office/drawing/2014/main" id="{D3DFE32F-2F60-444B-9649-447BE66548EA}"/>
              </a:ext>
            </a:extLst>
          </p:cNvPr>
          <p:cNvSpPr/>
          <p:nvPr/>
        </p:nvSpPr>
        <p:spPr>
          <a:xfrm>
            <a:off x="7900080" y="2372209"/>
            <a:ext cx="2723788" cy="1569660"/>
          </a:xfrm>
          <a:prstGeom prst="rect">
            <a:avLst/>
          </a:prstGeom>
        </p:spPr>
        <p:txBody>
          <a:bodyPr wrap="square">
            <a:spAutoFit/>
          </a:bodyPr>
          <a:lstStyle/>
          <a:p>
            <a:pPr algn="r"/>
            <a:r>
              <a:rPr lang="en-US" sz="1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If the outcome of a response is </a:t>
            </a:r>
            <a:r>
              <a:rPr lang="en-US" sz="1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rewarding,</a:t>
            </a:r>
            <a:r>
              <a:rPr lang="en-US" sz="1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 we tend to repeat behaviors that expose us to the stimulus, so we can experience those rewards  again</a:t>
            </a:r>
            <a:r>
              <a:rPr lang="en-US" sz="1400" dirty="0">
                <a:solidFill>
                  <a:schemeClr val="tx2"/>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54" name="CuadroTexto 395">
            <a:extLst>
              <a:ext uri="{FF2B5EF4-FFF2-40B4-BE49-F238E27FC236}">
                <a16:creationId xmlns:a16="http://schemas.microsoft.com/office/drawing/2014/main" id="{37E30BF2-59D5-5A47-9589-C82DFA09CF42}"/>
              </a:ext>
            </a:extLst>
          </p:cNvPr>
          <p:cNvSpPr txBox="1"/>
          <p:nvPr/>
        </p:nvSpPr>
        <p:spPr>
          <a:xfrm>
            <a:off x="8306855" y="4136772"/>
            <a:ext cx="1918699" cy="338554"/>
          </a:xfrm>
          <a:prstGeom prst="rect">
            <a:avLst/>
          </a:prstGeom>
          <a:noFill/>
        </p:spPr>
        <p:txBody>
          <a:bodyPr wrap="square" rtlCol="0">
            <a:spAutoFit/>
          </a:bodyPr>
          <a:lstStyle/>
          <a:p>
            <a:pPr algn="ctr"/>
            <a:r>
              <a:rPr lang="en-US" sz="1600" dirty="0">
                <a:solidFill>
                  <a:schemeClr val="bg1"/>
                </a:solidFill>
                <a:latin typeface="Poppins Medium" pitchFamily="2" charset="77"/>
                <a:ea typeface="Lato Semibold" panose="020F0502020204030203" pitchFamily="34" charset="0"/>
                <a:cs typeface="Poppins Medium" pitchFamily="2" charset="77"/>
              </a:rPr>
              <a:t>Consequence</a:t>
            </a:r>
          </a:p>
        </p:txBody>
      </p:sp>
      <p:sp>
        <p:nvSpPr>
          <p:cNvPr id="55" name="CuadroTexto 395">
            <a:extLst>
              <a:ext uri="{FF2B5EF4-FFF2-40B4-BE49-F238E27FC236}">
                <a16:creationId xmlns:a16="http://schemas.microsoft.com/office/drawing/2014/main" id="{52551FEC-9484-3944-9C21-AA707372D739}"/>
              </a:ext>
            </a:extLst>
          </p:cNvPr>
          <p:cNvSpPr txBox="1"/>
          <p:nvPr/>
        </p:nvSpPr>
        <p:spPr>
          <a:xfrm>
            <a:off x="5136651" y="2430511"/>
            <a:ext cx="1918699" cy="830997"/>
          </a:xfrm>
          <a:prstGeom prst="rect">
            <a:avLst/>
          </a:prstGeom>
          <a:solidFill>
            <a:schemeClr val="bg1">
              <a:lumMod val="95000"/>
            </a:schemeClr>
          </a:solidFill>
        </p:spPr>
        <p:txBody>
          <a:bodyPr wrap="square" rtlCol="0">
            <a:spAutoFit/>
          </a:bodyPr>
          <a:lstStyle/>
          <a:p>
            <a:pPr algn="ctr"/>
            <a:r>
              <a:rPr lang="en-US" sz="1600" dirty="0">
                <a:solidFill>
                  <a:schemeClr val="tx2"/>
                </a:solidFill>
                <a:latin typeface="Poppins Medium" pitchFamily="2" charset="77"/>
                <a:ea typeface="Lato Semibold" panose="020F0502020204030203" pitchFamily="34" charset="0"/>
                <a:cs typeface="Poppins Medium" pitchFamily="2" charset="77"/>
              </a:rPr>
              <a:t>Natural or Unconditioned</a:t>
            </a:r>
          </a:p>
          <a:p>
            <a:pPr algn="ctr"/>
            <a:r>
              <a:rPr lang="en-US" sz="1600" dirty="0">
                <a:solidFill>
                  <a:schemeClr val="tx2"/>
                </a:solidFill>
                <a:latin typeface="Poppins Medium" pitchFamily="2" charset="77"/>
                <a:ea typeface="Lato Semibold" panose="020F0502020204030203" pitchFamily="34" charset="0"/>
                <a:cs typeface="Poppins Medium" pitchFamily="2" charset="77"/>
              </a:rPr>
              <a:t>Responses</a:t>
            </a:r>
          </a:p>
        </p:txBody>
      </p:sp>
      <p:sp>
        <p:nvSpPr>
          <p:cNvPr id="56" name="CuadroTexto 395">
            <a:extLst>
              <a:ext uri="{FF2B5EF4-FFF2-40B4-BE49-F238E27FC236}">
                <a16:creationId xmlns:a16="http://schemas.microsoft.com/office/drawing/2014/main" id="{0A8E8BF8-6A27-674A-87B9-E2E883DF06B0}"/>
              </a:ext>
            </a:extLst>
          </p:cNvPr>
          <p:cNvSpPr txBox="1"/>
          <p:nvPr/>
        </p:nvSpPr>
        <p:spPr>
          <a:xfrm>
            <a:off x="5195537" y="5326359"/>
            <a:ext cx="1918699" cy="830997"/>
          </a:xfrm>
          <a:prstGeom prst="rect">
            <a:avLst/>
          </a:prstGeom>
          <a:solidFill>
            <a:schemeClr val="bg1">
              <a:lumMod val="95000"/>
            </a:schemeClr>
          </a:solidFill>
        </p:spPr>
        <p:txBody>
          <a:bodyPr wrap="square" rtlCol="0">
            <a:spAutoFit/>
          </a:bodyPr>
          <a:lstStyle/>
          <a:p>
            <a:pPr algn="ctr"/>
            <a:r>
              <a:rPr lang="en-US" sz="1600" dirty="0">
                <a:solidFill>
                  <a:schemeClr val="tx2"/>
                </a:solidFill>
                <a:latin typeface="Poppins Medium" pitchFamily="2" charset="77"/>
                <a:ea typeface="Lato Semibold" panose="020F0502020204030203" pitchFamily="34" charset="0"/>
                <a:cs typeface="Poppins Medium" pitchFamily="2" charset="77"/>
              </a:rPr>
              <a:t>Learned </a:t>
            </a:r>
          </a:p>
          <a:p>
            <a:pPr algn="ctr"/>
            <a:r>
              <a:rPr lang="en-US" sz="1600" dirty="0">
                <a:solidFill>
                  <a:schemeClr val="tx2"/>
                </a:solidFill>
                <a:latin typeface="Poppins Medium" pitchFamily="2" charset="77"/>
                <a:ea typeface="Lato Semibold" panose="020F0502020204030203" pitchFamily="34" charset="0"/>
                <a:cs typeface="Poppins Medium" pitchFamily="2" charset="77"/>
              </a:rPr>
              <a:t>or Conditioned</a:t>
            </a:r>
          </a:p>
          <a:p>
            <a:pPr algn="ctr"/>
            <a:r>
              <a:rPr lang="en-US" sz="1600" dirty="0">
                <a:solidFill>
                  <a:schemeClr val="tx2"/>
                </a:solidFill>
                <a:latin typeface="Poppins Medium" pitchFamily="2" charset="77"/>
                <a:ea typeface="Lato Semibold" panose="020F0502020204030203" pitchFamily="34" charset="0"/>
                <a:cs typeface="Poppins Medium" pitchFamily="2" charset="77"/>
              </a:rPr>
              <a:t>Responses</a:t>
            </a:r>
          </a:p>
        </p:txBody>
      </p:sp>
      <p:sp>
        <p:nvSpPr>
          <p:cNvPr id="4" name="Oval 3">
            <a:extLst>
              <a:ext uri="{FF2B5EF4-FFF2-40B4-BE49-F238E27FC236}">
                <a16:creationId xmlns:a16="http://schemas.microsoft.com/office/drawing/2014/main" id="{4C9B3146-D217-D146-A9E6-9439F9323C0A}"/>
              </a:ext>
            </a:extLst>
          </p:cNvPr>
          <p:cNvSpPr/>
          <p:nvPr/>
        </p:nvSpPr>
        <p:spPr>
          <a:xfrm>
            <a:off x="5519305" y="3690487"/>
            <a:ext cx="1153391" cy="1153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CuadroTexto 395">
            <a:extLst>
              <a:ext uri="{FF2B5EF4-FFF2-40B4-BE49-F238E27FC236}">
                <a16:creationId xmlns:a16="http://schemas.microsoft.com/office/drawing/2014/main" id="{848FDCC8-909B-C247-AA5D-5C30C5F02095}"/>
              </a:ext>
            </a:extLst>
          </p:cNvPr>
          <p:cNvSpPr txBox="1"/>
          <p:nvPr/>
        </p:nvSpPr>
        <p:spPr>
          <a:xfrm>
            <a:off x="5136651" y="4120988"/>
            <a:ext cx="1918699" cy="338554"/>
          </a:xfrm>
          <a:prstGeom prst="rect">
            <a:avLst/>
          </a:prstGeom>
          <a:noFill/>
        </p:spPr>
        <p:txBody>
          <a:bodyPr wrap="square" rtlCol="0">
            <a:spAutoFit/>
          </a:bodyPr>
          <a:lstStyle/>
          <a:p>
            <a:pPr algn="ctr"/>
            <a:r>
              <a:rPr lang="en-US" sz="1600" dirty="0">
                <a:solidFill>
                  <a:schemeClr val="tx2"/>
                </a:solidFill>
                <a:latin typeface="Poppins Medium" pitchFamily="2" charset="77"/>
                <a:ea typeface="Lato Semibold" panose="020F0502020204030203" pitchFamily="34" charset="0"/>
                <a:cs typeface="Poppins Medium" pitchFamily="2" charset="77"/>
              </a:rPr>
              <a:t>Response</a:t>
            </a:r>
          </a:p>
        </p:txBody>
      </p:sp>
      <p:sp>
        <p:nvSpPr>
          <p:cNvPr id="58" name="Rectangle 56">
            <a:extLst>
              <a:ext uri="{FF2B5EF4-FFF2-40B4-BE49-F238E27FC236}">
                <a16:creationId xmlns:a16="http://schemas.microsoft.com/office/drawing/2014/main" id="{6E1097B4-02C0-104A-8076-0D00881A6172}"/>
              </a:ext>
            </a:extLst>
          </p:cNvPr>
          <p:cNvSpPr/>
          <p:nvPr/>
        </p:nvSpPr>
        <p:spPr>
          <a:xfrm>
            <a:off x="923485" y="2446165"/>
            <a:ext cx="3456342" cy="3323987"/>
          </a:xfrm>
          <a:prstGeom prst="rect">
            <a:avLst/>
          </a:prstGeom>
        </p:spPr>
        <p:txBody>
          <a:bodyPr wrap="square">
            <a:spAutoFit/>
          </a:bodyPr>
          <a:lstStyle/>
          <a:p>
            <a:r>
              <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rPr>
              <a:t>A stimulus is anything that evokes a  response in humans. We react to some stimuli automatically, without ‘learning’’ (like moving your hand away from a hot stove if you touch it), Other stimuli require learning or ‘conditioning’ to respond to them.</a:t>
            </a:r>
          </a:p>
          <a:p>
            <a:endPar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endParaRPr>
          </a:p>
          <a:p>
            <a:endPar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endParaRPr>
          </a:p>
          <a:p>
            <a:endPar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endParaRPr>
          </a:p>
          <a:p>
            <a:endPar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endParaRPr>
          </a:p>
          <a:p>
            <a:r>
              <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rPr>
              <a:t>For example, listening to a piece of music while using a drug can cause you think about, or having a craving for the drug when hear the music again.</a:t>
            </a:r>
          </a:p>
        </p:txBody>
      </p:sp>
      <p:sp>
        <p:nvSpPr>
          <p:cNvPr id="3" name="Rectangle 56">
            <a:extLst>
              <a:ext uri="{FF2B5EF4-FFF2-40B4-BE49-F238E27FC236}">
                <a16:creationId xmlns:a16="http://schemas.microsoft.com/office/drawing/2014/main" id="{29913E57-3DA3-A8D5-26CE-6BBE14F71059}"/>
              </a:ext>
            </a:extLst>
          </p:cNvPr>
          <p:cNvSpPr/>
          <p:nvPr/>
        </p:nvSpPr>
        <p:spPr>
          <a:xfrm>
            <a:off x="7900079" y="4653774"/>
            <a:ext cx="2723789" cy="1384995"/>
          </a:xfrm>
          <a:prstGeom prst="rect">
            <a:avLst/>
          </a:prstGeom>
        </p:spPr>
        <p:txBody>
          <a:bodyPr wrap="square">
            <a:spAutoFit/>
          </a:bodyPr>
          <a:lstStyle/>
          <a:p>
            <a:pPr algn="r"/>
            <a:r>
              <a:rPr lang="en-US" sz="1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Rewards can be positive or negative. A positive reward ADDs something to our experience (feeling good). A negative reward SUBTRACTs something unpleasant from our experience (e.g., we take a drink and it takes away shyness).</a:t>
            </a:r>
          </a:p>
        </p:txBody>
      </p:sp>
    </p:spTree>
    <p:extLst>
      <p:ext uri="{BB962C8B-B14F-4D97-AF65-F5344CB8AC3E}">
        <p14:creationId xmlns:p14="http://schemas.microsoft.com/office/powerpoint/2010/main" val="356173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826F35-E3D8-C4C1-BC7F-DDA8C67C3A5A}"/>
              </a:ext>
            </a:extLst>
          </p:cNvPr>
          <p:cNvSpPr txBox="1"/>
          <p:nvPr/>
        </p:nvSpPr>
        <p:spPr>
          <a:xfrm>
            <a:off x="1787236" y="460759"/>
            <a:ext cx="8880764" cy="5909310"/>
          </a:xfrm>
          <a:prstGeom prst="rect">
            <a:avLst/>
          </a:prstGeom>
          <a:noFill/>
        </p:spPr>
        <p:txBody>
          <a:bodyPr wrap="square">
            <a:spAutoFit/>
          </a:bodyPr>
          <a:lstStyle/>
          <a:p>
            <a:r>
              <a:rPr lang="en-US" b="1" i="0" dirty="0">
                <a:solidFill>
                  <a:schemeClr val="tx2"/>
                </a:solidFill>
                <a:effectLst/>
                <a:latin typeface="MuseoSans"/>
              </a:rPr>
              <a:t>Ivan Pavlov </a:t>
            </a:r>
            <a:r>
              <a:rPr lang="en-US" b="0" i="0" dirty="0">
                <a:solidFill>
                  <a:schemeClr val="tx2"/>
                </a:solidFill>
                <a:effectLst/>
                <a:latin typeface="MuseoSans"/>
              </a:rPr>
              <a:t>was a Russian physiologist. He and his dogs won a Nobel Prize 1927 for learning that the sound of a </a:t>
            </a:r>
            <a:r>
              <a:rPr lang="en-US" dirty="0">
                <a:solidFill>
                  <a:schemeClr val="tx2"/>
                </a:solidFill>
                <a:latin typeface="MuseoSans"/>
              </a:rPr>
              <a:t>metronome</a:t>
            </a:r>
            <a:r>
              <a:rPr lang="en-US" b="0" i="0" dirty="0">
                <a:solidFill>
                  <a:schemeClr val="tx2"/>
                </a:solidFill>
                <a:effectLst/>
                <a:latin typeface="MuseoSans"/>
              </a:rPr>
              <a:t> meant that food was coming (though its often remembered as a bell, or lightbulb).</a:t>
            </a:r>
          </a:p>
          <a:p>
            <a:endParaRPr lang="en-US" dirty="0">
              <a:solidFill>
                <a:schemeClr val="tx2"/>
              </a:solidFill>
              <a:latin typeface="MuseoSans"/>
            </a:endParaRPr>
          </a:p>
          <a:p>
            <a:r>
              <a:rPr lang="en-US" b="0" i="0" dirty="0">
                <a:solidFill>
                  <a:schemeClr val="tx2"/>
                </a:solidFill>
                <a:effectLst/>
                <a:latin typeface="MuseoSans"/>
              </a:rPr>
              <a:t>We want to understand how sights, smells, sounds, and places can influence our behavior. These things are called cues, contexts or simply triggers. In drug addiction, people experience cues, triggers, contexts and drugs </a:t>
            </a:r>
            <a:r>
              <a:rPr lang="en-US" b="1" i="0" dirty="0">
                <a:solidFill>
                  <a:schemeClr val="tx2"/>
                </a:solidFill>
                <a:effectLst/>
                <a:latin typeface="MuseoSans"/>
              </a:rPr>
              <a:t>around the same time</a:t>
            </a:r>
            <a:r>
              <a:rPr lang="en-US" b="0" i="0" dirty="0">
                <a:solidFill>
                  <a:schemeClr val="tx2"/>
                </a:solidFill>
                <a:effectLst/>
                <a:latin typeface="MuseoSans"/>
              </a:rPr>
              <a:t> and </a:t>
            </a:r>
            <a:r>
              <a:rPr lang="en-US" b="1" i="0" dirty="0">
                <a:solidFill>
                  <a:schemeClr val="tx2"/>
                </a:solidFill>
                <a:effectLst/>
                <a:latin typeface="MuseoSans"/>
              </a:rPr>
              <a:t>form mental links or associations </a:t>
            </a:r>
            <a:r>
              <a:rPr lang="en-US" b="0" i="0" dirty="0">
                <a:solidFill>
                  <a:schemeClr val="tx2"/>
                </a:solidFill>
                <a:effectLst/>
                <a:latin typeface="MuseoSans"/>
              </a:rPr>
              <a:t>between the </a:t>
            </a:r>
            <a:r>
              <a:rPr lang="en-US" dirty="0">
                <a:solidFill>
                  <a:schemeClr val="tx2"/>
                </a:solidFill>
                <a:latin typeface="MuseoSans"/>
              </a:rPr>
              <a:t>trigger</a:t>
            </a:r>
            <a:r>
              <a:rPr lang="en-US" b="0" i="0" dirty="0">
                <a:solidFill>
                  <a:schemeClr val="tx2"/>
                </a:solidFill>
                <a:effectLst/>
                <a:latin typeface="MuseoSans"/>
              </a:rPr>
              <a:t>s and the drugs. </a:t>
            </a:r>
          </a:p>
          <a:p>
            <a:endParaRPr lang="en-US" dirty="0">
              <a:solidFill>
                <a:schemeClr val="tx2"/>
              </a:solidFill>
              <a:latin typeface="MuseoSans"/>
            </a:endParaRPr>
          </a:p>
          <a:p>
            <a:r>
              <a:rPr lang="en-US" b="0" i="0" dirty="0">
                <a:solidFill>
                  <a:schemeClr val="tx2"/>
                </a:solidFill>
                <a:effectLst/>
                <a:latin typeface="MuseoSans"/>
              </a:rPr>
              <a:t>These mental links can elicit </a:t>
            </a:r>
            <a:r>
              <a:rPr lang="en-US" b="1" dirty="0">
                <a:solidFill>
                  <a:schemeClr val="tx2"/>
                </a:solidFill>
                <a:latin typeface="MuseoSans"/>
              </a:rPr>
              <a:t>cravings</a:t>
            </a:r>
            <a:r>
              <a:rPr lang="en-US" dirty="0">
                <a:solidFill>
                  <a:schemeClr val="tx2"/>
                </a:solidFill>
                <a:latin typeface="MuseoSans"/>
              </a:rPr>
              <a:t> and </a:t>
            </a:r>
            <a:r>
              <a:rPr lang="en-US" b="0" i="0" dirty="0">
                <a:solidFill>
                  <a:schemeClr val="tx2"/>
                </a:solidFill>
                <a:effectLst/>
                <a:latin typeface="MuseoSans"/>
              </a:rPr>
              <a:t>motivate people to seek out drugs. Much like Pavlov’s dogs learned that the sound of a metronome meant that food was coming and began to salivate or crave the food when they heard the sound.                                                                   </a:t>
            </a:r>
            <a:r>
              <a:rPr lang="en-US" b="1" i="0" dirty="0">
                <a:solidFill>
                  <a:schemeClr val="tx2"/>
                </a:solidFill>
                <a:effectLst/>
                <a:latin typeface="MuseoSans"/>
              </a:rPr>
              <a:t>See the diagrams on the next page.</a:t>
            </a:r>
          </a:p>
          <a:p>
            <a:endParaRPr lang="en-US" dirty="0">
              <a:solidFill>
                <a:schemeClr val="tx2"/>
              </a:solidFill>
              <a:latin typeface="MuseoSans"/>
            </a:endParaRPr>
          </a:p>
          <a:p>
            <a:r>
              <a:rPr lang="en-US" dirty="0">
                <a:solidFill>
                  <a:schemeClr val="tx2"/>
                </a:solidFill>
                <a:latin typeface="MuseoSans"/>
              </a:rPr>
              <a:t>S</a:t>
            </a:r>
            <a:r>
              <a:rPr lang="en-US" b="0" i="0" dirty="0">
                <a:solidFill>
                  <a:schemeClr val="tx2"/>
                </a:solidFill>
                <a:effectLst/>
                <a:latin typeface="MuseoSans"/>
              </a:rPr>
              <a:t>cientists study how these mental links can motivate people to seek out drugs even if they are trying to quit. See the slide that fo</a:t>
            </a:r>
            <a:r>
              <a:rPr lang="en-US" dirty="0">
                <a:solidFill>
                  <a:schemeClr val="tx2"/>
                </a:solidFill>
                <a:latin typeface="MuseoSans"/>
              </a:rPr>
              <a:t>llows that describes </a:t>
            </a:r>
            <a:r>
              <a:rPr lang="en-US" b="1" dirty="0">
                <a:solidFill>
                  <a:schemeClr val="tx2"/>
                </a:solidFill>
                <a:latin typeface="MuseoSans"/>
              </a:rPr>
              <a:t>prediction</a:t>
            </a:r>
            <a:r>
              <a:rPr lang="en-US" dirty="0">
                <a:solidFill>
                  <a:schemeClr val="tx2"/>
                </a:solidFill>
                <a:latin typeface="MuseoSans"/>
              </a:rPr>
              <a:t> for one explanation.</a:t>
            </a:r>
            <a:endParaRPr lang="en-US" b="0" i="0" dirty="0">
              <a:solidFill>
                <a:schemeClr val="tx2"/>
              </a:solidFill>
              <a:effectLst/>
              <a:latin typeface="MuseoSans"/>
            </a:endParaRPr>
          </a:p>
          <a:p>
            <a:endParaRPr lang="en-US" dirty="0">
              <a:solidFill>
                <a:schemeClr val="tx2"/>
              </a:solidFill>
              <a:latin typeface="MuseoSans"/>
            </a:endParaRPr>
          </a:p>
          <a:p>
            <a:r>
              <a:rPr lang="en-US" b="0" i="0" dirty="0">
                <a:solidFill>
                  <a:schemeClr val="tx2"/>
                </a:solidFill>
                <a:effectLst/>
                <a:latin typeface="MuseoSans"/>
              </a:rPr>
              <a:t>By studying the brain as these mental links are being formed or broken, researchers are learning about one of the things that keeps people from breaking their addictions, and they are improving the therapies available to help people who are addicted to drugs if they are trying to quit. </a:t>
            </a:r>
            <a:endParaRPr lang="en-US" dirty="0">
              <a:solidFill>
                <a:schemeClr val="tx2"/>
              </a:solidFill>
            </a:endParaRPr>
          </a:p>
        </p:txBody>
      </p:sp>
    </p:spTree>
    <p:extLst>
      <p:ext uri="{BB962C8B-B14F-4D97-AF65-F5344CB8AC3E}">
        <p14:creationId xmlns:p14="http://schemas.microsoft.com/office/powerpoint/2010/main" val="70664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99D60-606D-351C-5431-C69412544A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93067" y="819861"/>
            <a:ext cx="8573152" cy="4038095"/>
          </a:xfrm>
          <a:prstGeom prst="rect">
            <a:avLst/>
          </a:prstGeom>
        </p:spPr>
      </p:pic>
      <p:sp>
        <p:nvSpPr>
          <p:cNvPr id="4" name="TextBox 3">
            <a:extLst>
              <a:ext uri="{FF2B5EF4-FFF2-40B4-BE49-F238E27FC236}">
                <a16:creationId xmlns:a16="http://schemas.microsoft.com/office/drawing/2014/main" id="{358775D7-9F6B-1092-6AEA-A6C5D4255496}"/>
              </a:ext>
            </a:extLst>
          </p:cNvPr>
          <p:cNvSpPr txBox="1"/>
          <p:nvPr/>
        </p:nvSpPr>
        <p:spPr>
          <a:xfrm>
            <a:off x="1693066" y="5017689"/>
            <a:ext cx="8805868" cy="830997"/>
          </a:xfrm>
          <a:prstGeom prst="rect">
            <a:avLst/>
          </a:prstGeom>
          <a:noFill/>
        </p:spPr>
        <p:txBody>
          <a:bodyPr wrap="square" rtlCol="0">
            <a:spAutoFit/>
          </a:bodyPr>
          <a:lstStyle/>
          <a:p>
            <a:r>
              <a:rPr lang="en-US" sz="1200" dirty="0"/>
              <a:t>1. The dog naturally (or unconditionally) responds to the sight and smell of food. Food is an unconditioned stimulus causing  an unconditioned response. 2. The dog initially makes no response to the bell (a neutral stimulus). BUT when you pair (3) the unconditioned stimulus (the food) with the bell, then the dog “learns” to associate the two. 4. The dog now responds to the bell (now a </a:t>
            </a:r>
            <a:r>
              <a:rPr lang="en-US" sz="1200" b="1" u="sng" dirty="0"/>
              <a:t>conditioned stimulus</a:t>
            </a:r>
            <a:r>
              <a:rPr lang="en-US" sz="1200" dirty="0"/>
              <a:t>) in the same way it responded to the food. The response to the bell is a </a:t>
            </a:r>
            <a:r>
              <a:rPr lang="en-US" sz="1200" b="1" u="sng" dirty="0"/>
              <a:t>conditioned</a:t>
            </a:r>
            <a:r>
              <a:rPr lang="en-US" sz="1200" dirty="0"/>
              <a:t> response.</a:t>
            </a:r>
          </a:p>
        </p:txBody>
      </p:sp>
    </p:spTree>
    <p:extLst>
      <p:ext uri="{BB962C8B-B14F-4D97-AF65-F5344CB8AC3E}">
        <p14:creationId xmlns:p14="http://schemas.microsoft.com/office/powerpoint/2010/main" val="247800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 Classical conditioning works across many different species.">
            <a:extLst>
              <a:ext uri="{FF2B5EF4-FFF2-40B4-BE49-F238E27FC236}">
                <a16:creationId xmlns:a16="http://schemas.microsoft.com/office/drawing/2014/main" id="{0F5C7D64-8638-F0B3-50FD-C601E79C0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946" y="706582"/>
            <a:ext cx="8007927" cy="509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6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lass of water with bubbles">
            <a:extLst>
              <a:ext uri="{FF2B5EF4-FFF2-40B4-BE49-F238E27FC236}">
                <a16:creationId xmlns:a16="http://schemas.microsoft.com/office/drawing/2014/main" id="{AF39913B-8AB5-4701-7600-56ED9510B9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1782" y="705536"/>
            <a:ext cx="3241963" cy="4144889"/>
          </a:xfrm>
        </p:spPr>
      </p:pic>
      <p:sp>
        <p:nvSpPr>
          <p:cNvPr id="2" name="Title 1">
            <a:extLst>
              <a:ext uri="{FF2B5EF4-FFF2-40B4-BE49-F238E27FC236}">
                <a16:creationId xmlns:a16="http://schemas.microsoft.com/office/drawing/2014/main" id="{544D0368-6ED8-C0D4-1C3E-6D891B831D91}"/>
              </a:ext>
            </a:extLst>
          </p:cNvPr>
          <p:cNvSpPr>
            <a:spLocks noGrp="1"/>
          </p:cNvSpPr>
          <p:nvPr>
            <p:ph type="title"/>
          </p:nvPr>
        </p:nvSpPr>
        <p:spPr>
          <a:xfrm>
            <a:off x="838200" y="309705"/>
            <a:ext cx="10515600" cy="1325563"/>
          </a:xfrm>
        </p:spPr>
        <p:txBody>
          <a:bodyPr/>
          <a:lstStyle/>
          <a:p>
            <a:r>
              <a:rPr lang="en-US" b="1" dirty="0"/>
              <a:t>Your Predicting Brain</a:t>
            </a:r>
          </a:p>
        </p:txBody>
      </p:sp>
      <p:pic>
        <p:nvPicPr>
          <p:cNvPr id="8" name="Content Placeholder 7" descr="A picture containing spoon, tableware">
            <a:extLst>
              <a:ext uri="{FF2B5EF4-FFF2-40B4-BE49-F238E27FC236}">
                <a16:creationId xmlns:a16="http://schemas.microsoft.com/office/drawing/2014/main" id="{0965442B-0B91-6BE9-C781-54680B9EAB6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98897" y="3771105"/>
            <a:ext cx="2782572" cy="2324896"/>
          </a:xfrm>
          <a:noFill/>
        </p:spPr>
      </p:pic>
      <p:sp>
        <p:nvSpPr>
          <p:cNvPr id="10" name="TextBox 9">
            <a:extLst>
              <a:ext uri="{FF2B5EF4-FFF2-40B4-BE49-F238E27FC236}">
                <a16:creationId xmlns:a16="http://schemas.microsoft.com/office/drawing/2014/main" id="{54C2C26F-C319-EA7A-C004-FF77F9FFD46F}"/>
              </a:ext>
            </a:extLst>
          </p:cNvPr>
          <p:cNvSpPr txBox="1"/>
          <p:nvPr/>
        </p:nvSpPr>
        <p:spPr>
          <a:xfrm>
            <a:off x="6913419" y="642579"/>
            <a:ext cx="4156363" cy="5632311"/>
          </a:xfrm>
          <a:prstGeom prst="rect">
            <a:avLst/>
          </a:prstGeom>
          <a:noFill/>
        </p:spPr>
        <p:txBody>
          <a:bodyPr wrap="square" rtlCol="0">
            <a:spAutoFit/>
          </a:bodyPr>
          <a:lstStyle/>
          <a:p>
            <a:r>
              <a:rPr lang="en-US" dirty="0"/>
              <a:t>Remember a time you had been working hard in the sun and became very thirsty. In response you drank a cool clear glass of water, and </a:t>
            </a:r>
            <a:r>
              <a:rPr lang="en-US" i="1" dirty="0"/>
              <a:t>almost immediately felt relief from your thirst.</a:t>
            </a:r>
          </a:p>
          <a:p>
            <a:endParaRPr lang="en-US" i="1" dirty="0"/>
          </a:p>
          <a:p>
            <a:r>
              <a:rPr lang="en-US" dirty="0"/>
              <a:t>Its impossible that the water itself quenched your thirst so quickly since it takes 20 minutes on average for water to be absorbed and distributed in your blood stream.</a:t>
            </a:r>
          </a:p>
          <a:p>
            <a:endParaRPr lang="en-US" dirty="0"/>
          </a:p>
          <a:p>
            <a:r>
              <a:rPr lang="en-US" dirty="0"/>
              <a:t>Based on previous experiences your brain </a:t>
            </a:r>
            <a:r>
              <a:rPr lang="en-US" b="1" dirty="0"/>
              <a:t>predicts </a:t>
            </a:r>
            <a:r>
              <a:rPr lang="en-US" dirty="0"/>
              <a:t>that relief is on its way, and your mind and body respond</a:t>
            </a:r>
            <a:r>
              <a:rPr lang="en-US" dirty="0">
                <a:solidFill>
                  <a:srgbClr val="FF0000"/>
                </a:solidFill>
              </a:rPr>
              <a:t>*</a:t>
            </a:r>
            <a:r>
              <a:rPr lang="en-US" dirty="0"/>
              <a:t> accordingly.</a:t>
            </a:r>
          </a:p>
          <a:p>
            <a:endParaRPr lang="en-US" dirty="0"/>
          </a:p>
          <a:p>
            <a:r>
              <a:rPr lang="en-US" dirty="0"/>
              <a:t>The same predictions occur when you see or smell a drug, or even when you are in the same or similar situations where drugs or alcohol were used.</a:t>
            </a:r>
          </a:p>
        </p:txBody>
      </p:sp>
      <p:sp>
        <p:nvSpPr>
          <p:cNvPr id="11" name="TextBox 10">
            <a:extLst>
              <a:ext uri="{FF2B5EF4-FFF2-40B4-BE49-F238E27FC236}">
                <a16:creationId xmlns:a16="http://schemas.microsoft.com/office/drawing/2014/main" id="{7415AACA-7AE2-4E06-0B60-F63B80FDAA7D}"/>
              </a:ext>
            </a:extLst>
          </p:cNvPr>
          <p:cNvSpPr txBox="1"/>
          <p:nvPr/>
        </p:nvSpPr>
        <p:spPr>
          <a:xfrm flipH="1">
            <a:off x="3127887" y="1690688"/>
            <a:ext cx="2452255" cy="1938992"/>
          </a:xfrm>
          <a:prstGeom prst="rect">
            <a:avLst/>
          </a:prstGeom>
          <a:noFill/>
        </p:spPr>
        <p:txBody>
          <a:bodyPr wrap="square" rtlCol="0">
            <a:spAutoFit/>
          </a:bodyPr>
          <a:lstStyle/>
          <a:p>
            <a:r>
              <a:rPr lang="en-US" sz="1200" dirty="0">
                <a:solidFill>
                  <a:srgbClr val="FF0000"/>
                </a:solidFill>
              </a:rPr>
              <a:t>*These responses include changes in your metabolism, heartrate, release of neurotransmitters, secretion of digestive enzymes and feelings of euphoria among many others.</a:t>
            </a:r>
          </a:p>
          <a:p>
            <a:endParaRPr lang="en-US" sz="1200" dirty="0">
              <a:solidFill>
                <a:srgbClr val="FF0000"/>
              </a:solidFill>
            </a:endParaRPr>
          </a:p>
          <a:p>
            <a:r>
              <a:rPr lang="en-US" sz="1200" dirty="0">
                <a:solidFill>
                  <a:srgbClr val="FF0000"/>
                </a:solidFill>
              </a:rPr>
              <a:t>In unfamiliar situations your brains’  predictions and your body’s responses are weaker…</a:t>
            </a:r>
            <a:endParaRPr lang="en-US" dirty="0"/>
          </a:p>
        </p:txBody>
      </p:sp>
      <p:sp>
        <p:nvSpPr>
          <p:cNvPr id="12" name="TextBox 11">
            <a:extLst>
              <a:ext uri="{FF2B5EF4-FFF2-40B4-BE49-F238E27FC236}">
                <a16:creationId xmlns:a16="http://schemas.microsoft.com/office/drawing/2014/main" id="{6628B29C-1583-9BBA-5769-95CDB790E864}"/>
              </a:ext>
            </a:extLst>
          </p:cNvPr>
          <p:cNvSpPr txBox="1"/>
          <p:nvPr/>
        </p:nvSpPr>
        <p:spPr>
          <a:xfrm flipH="1">
            <a:off x="1073735" y="4965990"/>
            <a:ext cx="1915565" cy="1200329"/>
          </a:xfrm>
          <a:prstGeom prst="rect">
            <a:avLst/>
          </a:prstGeom>
          <a:noFill/>
        </p:spPr>
        <p:txBody>
          <a:bodyPr wrap="square" rtlCol="0">
            <a:spAutoFit/>
          </a:bodyPr>
          <a:lstStyle/>
          <a:p>
            <a:pPr algn="r"/>
            <a:r>
              <a:rPr lang="en-US" sz="1200" dirty="0">
                <a:solidFill>
                  <a:srgbClr val="FF0000"/>
                </a:solidFill>
              </a:rPr>
              <a:t>…weaker predictions and responses can account for why drugs may feel different, and an </a:t>
            </a:r>
            <a:r>
              <a:rPr lang="en-US" sz="1200" b="1" dirty="0">
                <a:solidFill>
                  <a:srgbClr val="FF0000"/>
                </a:solidFill>
              </a:rPr>
              <a:t>overdose</a:t>
            </a:r>
            <a:r>
              <a:rPr lang="en-US" sz="1200" dirty="0">
                <a:solidFill>
                  <a:srgbClr val="FF0000"/>
                </a:solidFill>
              </a:rPr>
              <a:t> is significantly more likely in unfamiliar situations.</a:t>
            </a:r>
          </a:p>
        </p:txBody>
      </p:sp>
    </p:spTree>
    <p:extLst>
      <p:ext uri="{BB962C8B-B14F-4D97-AF65-F5344CB8AC3E}">
        <p14:creationId xmlns:p14="http://schemas.microsoft.com/office/powerpoint/2010/main" val="100839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0E2E-9C13-C802-80D5-7AFA3DF2D0DD}"/>
              </a:ext>
            </a:extLst>
          </p:cNvPr>
          <p:cNvSpPr>
            <a:spLocks noGrp="1"/>
          </p:cNvSpPr>
          <p:nvPr>
            <p:ph type="title"/>
          </p:nvPr>
        </p:nvSpPr>
        <p:spPr/>
        <p:txBody>
          <a:bodyPr>
            <a:normAutofit fontScale="90000"/>
          </a:bodyPr>
          <a:lstStyle/>
          <a:p>
            <a:r>
              <a:rPr lang="en-US" dirty="0">
                <a:solidFill>
                  <a:schemeClr val="tx2"/>
                </a:solidFill>
              </a:rPr>
              <a:t>What cues, contexts or triggers do </a:t>
            </a:r>
            <a:r>
              <a:rPr lang="en-US" b="1" dirty="0">
                <a:solidFill>
                  <a:schemeClr val="tx2"/>
                </a:solidFill>
              </a:rPr>
              <a:t>you </a:t>
            </a:r>
            <a:r>
              <a:rPr lang="en-US" dirty="0">
                <a:solidFill>
                  <a:schemeClr val="tx2"/>
                </a:solidFill>
              </a:rPr>
              <a:t>associate with cravings and drug or alcohol use?</a:t>
            </a:r>
          </a:p>
        </p:txBody>
      </p:sp>
      <p:sp>
        <p:nvSpPr>
          <p:cNvPr id="4" name="Content Placeholder 3">
            <a:extLst>
              <a:ext uri="{FF2B5EF4-FFF2-40B4-BE49-F238E27FC236}">
                <a16:creationId xmlns:a16="http://schemas.microsoft.com/office/drawing/2014/main" id="{D9F571BB-24EE-53AE-7A0F-F4C31D2F01A3}"/>
              </a:ext>
            </a:extLst>
          </p:cNvPr>
          <p:cNvSpPr>
            <a:spLocks noGrp="1"/>
          </p:cNvSpPr>
          <p:nvPr>
            <p:ph sz="half" idx="2"/>
          </p:nvPr>
        </p:nvSpPr>
        <p:spPr>
          <a:xfrm>
            <a:off x="836612" y="1701945"/>
            <a:ext cx="5157787" cy="4449473"/>
          </a:xfrm>
        </p:spPr>
        <p:txBody>
          <a:bodyPr>
            <a:normAutofit fontScale="70000" lnSpcReduction="20000"/>
          </a:bodyPr>
          <a:lstStyle/>
          <a:p>
            <a:r>
              <a:rPr lang="en-US" dirty="0"/>
              <a:t>People</a:t>
            </a:r>
          </a:p>
          <a:p>
            <a:r>
              <a:rPr lang="en-US" dirty="0"/>
              <a:t>Places</a:t>
            </a:r>
          </a:p>
          <a:p>
            <a:r>
              <a:rPr lang="en-US" dirty="0"/>
              <a:t>Objects</a:t>
            </a:r>
          </a:p>
          <a:p>
            <a:r>
              <a:rPr lang="en-US" dirty="0"/>
              <a:t>Thoughts and Feelings</a:t>
            </a:r>
          </a:p>
          <a:p>
            <a:r>
              <a:rPr lang="en-US" dirty="0"/>
              <a:t>Moods</a:t>
            </a:r>
          </a:p>
          <a:p>
            <a:r>
              <a:rPr lang="en-US" dirty="0"/>
              <a:t>Situations</a:t>
            </a:r>
          </a:p>
          <a:p>
            <a:r>
              <a:rPr lang="en-US" dirty="0"/>
              <a:t>Foods</a:t>
            </a:r>
          </a:p>
          <a:p>
            <a:r>
              <a:rPr lang="en-US" dirty="0"/>
              <a:t>Music </a:t>
            </a:r>
          </a:p>
          <a:p>
            <a:r>
              <a:rPr lang="en-US" dirty="0"/>
              <a:t>Seeing/smelling drugs or alcohol themselves</a:t>
            </a:r>
          </a:p>
          <a:p>
            <a:r>
              <a:rPr lang="en-US" dirty="0"/>
              <a:t>Needles</a:t>
            </a:r>
          </a:p>
          <a:p>
            <a:r>
              <a:rPr lang="en-US" dirty="0"/>
              <a:t>_________________________________</a:t>
            </a:r>
          </a:p>
          <a:p>
            <a:r>
              <a:rPr lang="en-US" dirty="0"/>
              <a:t>_________________________________</a:t>
            </a:r>
          </a:p>
          <a:p>
            <a:r>
              <a:rPr lang="en-US" dirty="0"/>
              <a:t>_________________________________</a:t>
            </a:r>
          </a:p>
        </p:txBody>
      </p:sp>
      <p:pic>
        <p:nvPicPr>
          <p:cNvPr id="7" name="Content Placeholder 6">
            <a:extLst>
              <a:ext uri="{FF2B5EF4-FFF2-40B4-BE49-F238E27FC236}">
                <a16:creationId xmlns:a16="http://schemas.microsoft.com/office/drawing/2014/main" id="{0CCC20C5-0961-4007-78A2-9F783F1324CD}"/>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390" t="61878" b="2872"/>
          <a:stretch/>
        </p:blipFill>
        <p:spPr>
          <a:xfrm>
            <a:off x="6034786" y="1967345"/>
            <a:ext cx="4730196" cy="3893128"/>
          </a:xfrm>
          <a:prstGeom prst="rect">
            <a:avLst/>
          </a:prstGeom>
          <a:ln>
            <a:noFill/>
          </a:ln>
        </p:spPr>
      </p:pic>
    </p:spTree>
    <p:extLst>
      <p:ext uri="{BB962C8B-B14F-4D97-AF65-F5344CB8AC3E}">
        <p14:creationId xmlns:p14="http://schemas.microsoft.com/office/powerpoint/2010/main" val="302039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E0A3-EA71-7365-8E7D-378F19B57A79}"/>
              </a:ext>
            </a:extLst>
          </p:cNvPr>
          <p:cNvSpPr>
            <a:spLocks noGrp="1"/>
          </p:cNvSpPr>
          <p:nvPr>
            <p:ph type="title"/>
          </p:nvPr>
        </p:nvSpPr>
        <p:spPr>
          <a:xfrm>
            <a:off x="838200" y="351270"/>
            <a:ext cx="10515600" cy="1325563"/>
          </a:xfrm>
        </p:spPr>
        <p:txBody>
          <a:bodyPr/>
          <a:lstStyle/>
          <a:p>
            <a:r>
              <a:rPr lang="en-US" dirty="0"/>
              <a:t>Extinguishing Cravings</a:t>
            </a:r>
          </a:p>
        </p:txBody>
      </p:sp>
      <p:pic>
        <p:nvPicPr>
          <p:cNvPr id="2050" name="Picture 2" descr="Vector Illustration Of Fire Extinguisher Discharges - Fire Extinguisher  Clip Art - Free Transparent PNG Clipart Images Download">
            <a:extLst>
              <a:ext uri="{FF2B5EF4-FFF2-40B4-BE49-F238E27FC236}">
                <a16:creationId xmlns:a16="http://schemas.microsoft.com/office/drawing/2014/main" id="{7B58D8CA-DA34-AC41-3C6A-FC71AB7012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8327" y="1576243"/>
            <a:ext cx="365921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CC88FA-8B63-C266-0F82-ECD446F390FE}"/>
              </a:ext>
            </a:extLst>
          </p:cNvPr>
          <p:cNvSpPr txBox="1"/>
          <p:nvPr/>
        </p:nvSpPr>
        <p:spPr>
          <a:xfrm>
            <a:off x="838200" y="1416939"/>
            <a:ext cx="5949477" cy="4770537"/>
          </a:xfrm>
          <a:prstGeom prst="rect">
            <a:avLst/>
          </a:prstGeom>
          <a:noFill/>
        </p:spPr>
        <p:txBody>
          <a:bodyPr wrap="square" rtlCol="0">
            <a:spAutoFit/>
          </a:bodyPr>
          <a:lstStyle/>
          <a:p>
            <a:pPr marL="285750" indent="-285750">
              <a:buFont typeface="Wingdings" panose="05000000000000000000" pitchFamily="2" charset="2"/>
              <a:buChar char="§"/>
            </a:pPr>
            <a:r>
              <a:rPr lang="en-US" sz="1900" dirty="0"/>
              <a:t>Understand that cravings are normal responses to what we feel we want or believe we need.</a:t>
            </a:r>
          </a:p>
          <a:p>
            <a:pPr marL="285750" indent="-285750">
              <a:buFont typeface="Wingdings" panose="05000000000000000000" pitchFamily="2" charset="2"/>
              <a:buChar char="§"/>
            </a:pPr>
            <a:r>
              <a:rPr lang="en-US" sz="1900" dirty="0"/>
              <a:t>Cravings are usually brief experiences, but they can happen repeatedly</a:t>
            </a:r>
          </a:p>
          <a:p>
            <a:pPr marL="285750" indent="-285750">
              <a:buFont typeface="Wingdings" panose="05000000000000000000" pitchFamily="2" charset="2"/>
              <a:buChar char="§"/>
            </a:pPr>
            <a:r>
              <a:rPr lang="en-US" sz="1900" dirty="0"/>
              <a:t>Cravings do not keep growing more intense but rise, peak and then fall.</a:t>
            </a:r>
          </a:p>
          <a:p>
            <a:pPr marL="285750" indent="-285750">
              <a:buFont typeface="Wingdings" panose="05000000000000000000" pitchFamily="2" charset="2"/>
              <a:buChar char="§"/>
            </a:pPr>
            <a:r>
              <a:rPr lang="en-US" sz="1900" dirty="0"/>
              <a:t>Cravings are made stronger by ‘giving in’ to them</a:t>
            </a:r>
          </a:p>
          <a:p>
            <a:pPr marL="285750" indent="-285750">
              <a:buFont typeface="Wingdings" panose="05000000000000000000" pitchFamily="2" charset="2"/>
              <a:buChar char="§"/>
            </a:pPr>
            <a:r>
              <a:rPr lang="en-US" sz="1900" dirty="0"/>
              <a:t>Cravings are made weaker and are eventually extinguished by resisting the urge to ‘give in; to them.</a:t>
            </a:r>
          </a:p>
          <a:p>
            <a:pPr marL="285750" indent="-285750">
              <a:buFont typeface="Wingdings" panose="05000000000000000000" pitchFamily="2" charset="2"/>
              <a:buChar char="§"/>
            </a:pPr>
            <a:r>
              <a:rPr lang="en-US" sz="1900" dirty="0"/>
              <a:t>In the very short term, it is usually best to avoid the triggers that </a:t>
            </a:r>
            <a:r>
              <a:rPr lang="en-US" sz="1900" dirty="0" err="1"/>
              <a:t>eilcit</a:t>
            </a:r>
            <a:r>
              <a:rPr lang="en-US" sz="1900" dirty="0"/>
              <a:t> cravings, but…</a:t>
            </a:r>
          </a:p>
          <a:p>
            <a:pPr marL="285750" indent="-285750">
              <a:buFont typeface="Wingdings" panose="05000000000000000000" pitchFamily="2" charset="2"/>
              <a:buChar char="§"/>
            </a:pPr>
            <a:r>
              <a:rPr lang="en-US" sz="1900" dirty="0"/>
              <a:t>In the long run it best to learn ways to cope with cravings and master the triggers that cause them.</a:t>
            </a:r>
          </a:p>
          <a:p>
            <a:pPr marL="285750" indent="-285750">
              <a:buFont typeface="Wingdings" panose="05000000000000000000" pitchFamily="2" charset="2"/>
              <a:buChar char="§"/>
            </a:pPr>
            <a:r>
              <a:rPr lang="en-US" sz="1900" dirty="0"/>
              <a:t>Cravings can be safely “extinguished” by </a:t>
            </a:r>
            <a:r>
              <a:rPr lang="en-US" sz="1900" b="1" dirty="0"/>
              <a:t>gradual exposure</a:t>
            </a:r>
            <a:r>
              <a:rPr lang="en-US" sz="1900" dirty="0"/>
              <a:t> to triggers that range from weaker to stronger while learning ways of coping and mastery at each step.</a:t>
            </a:r>
          </a:p>
        </p:txBody>
      </p:sp>
    </p:spTree>
    <p:extLst>
      <p:ext uri="{BB962C8B-B14F-4D97-AF65-F5344CB8AC3E}">
        <p14:creationId xmlns:p14="http://schemas.microsoft.com/office/powerpoint/2010/main" val="226826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147C-8001-CFB1-1B2B-B1043E5192A7}"/>
              </a:ext>
            </a:extLst>
          </p:cNvPr>
          <p:cNvSpPr>
            <a:spLocks noGrp="1"/>
          </p:cNvSpPr>
          <p:nvPr>
            <p:ph type="title"/>
          </p:nvPr>
        </p:nvSpPr>
        <p:spPr/>
        <p:txBody>
          <a:bodyPr/>
          <a:lstStyle/>
          <a:p>
            <a:r>
              <a:rPr lang="en-US" dirty="0"/>
              <a:t>Examples of “Exposures”</a:t>
            </a:r>
          </a:p>
        </p:txBody>
      </p:sp>
      <p:pic>
        <p:nvPicPr>
          <p:cNvPr id="8" name="Picture 7" descr="Diagram, text&#10;&#10;Description automatically generated">
            <a:extLst>
              <a:ext uri="{FF2B5EF4-FFF2-40B4-BE49-F238E27FC236}">
                <a16:creationId xmlns:a16="http://schemas.microsoft.com/office/drawing/2014/main" id="{D9C709CB-3A13-0F6C-7A15-A11A4937491B}"/>
              </a:ext>
            </a:extLst>
          </p:cNvPr>
          <p:cNvPicPr>
            <a:picLocks noChangeAspect="1"/>
          </p:cNvPicPr>
          <p:nvPr/>
        </p:nvPicPr>
        <p:blipFill rotWithShape="1">
          <a:blip r:embed="rId2">
            <a:extLst>
              <a:ext uri="{28A0092B-C50C-407E-A947-70E740481C1C}">
                <a14:useLocalDpi xmlns:a14="http://schemas.microsoft.com/office/drawing/2010/main" val="0"/>
              </a:ext>
            </a:extLst>
          </a:blip>
          <a:srcRect l="-1593" t="12533" r="1593" b="8906"/>
          <a:stretch/>
        </p:blipFill>
        <p:spPr>
          <a:xfrm>
            <a:off x="836612" y="1690688"/>
            <a:ext cx="10515600" cy="4059382"/>
          </a:xfrm>
          <a:prstGeom prst="rect">
            <a:avLst/>
          </a:prstGeom>
        </p:spPr>
      </p:pic>
    </p:spTree>
    <p:extLst>
      <p:ext uri="{BB962C8B-B14F-4D97-AF65-F5344CB8AC3E}">
        <p14:creationId xmlns:p14="http://schemas.microsoft.com/office/powerpoint/2010/main" val="1163707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12484</TotalTime>
  <Words>2094</Words>
  <Application>Microsoft Office PowerPoint</Application>
  <PresentationFormat>Widescreen</PresentationFormat>
  <Paragraphs>217</Paragraphs>
  <Slides>18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Calibri</vt:lpstr>
      <vt:lpstr>Calibri Light</vt:lpstr>
      <vt:lpstr>Lato Light</vt:lpstr>
      <vt:lpstr>Montserrat SemiBold</vt:lpstr>
      <vt:lpstr>MuseoSans</vt:lpstr>
      <vt:lpstr>Poppins</vt:lpstr>
      <vt:lpstr>Poppins Medium</vt:lpstr>
      <vt:lpstr>Ravie</vt:lpstr>
      <vt:lpstr>Roboto</vt:lpstr>
      <vt:lpstr>Roboto Medium</vt:lpstr>
      <vt:lpstr>Wingdings</vt:lpstr>
      <vt:lpstr>Office Theme</vt:lpstr>
      <vt:lpstr>Understanding  Cravings And how to manage them</vt:lpstr>
      <vt:lpstr>PowerPoint Presentation</vt:lpstr>
      <vt:lpstr>PowerPoint Presentation</vt:lpstr>
      <vt:lpstr>PowerPoint Presentation</vt:lpstr>
      <vt:lpstr>PowerPoint Presentation</vt:lpstr>
      <vt:lpstr>Your Predicting Brain</vt:lpstr>
      <vt:lpstr>What cues, contexts or triggers do you associate with cravings and drug or alcohol use?</vt:lpstr>
      <vt:lpstr>Extinguishing Cravings</vt:lpstr>
      <vt:lpstr>Examples of “Exposures”</vt:lpstr>
      <vt:lpstr>4 Steps in the Coping and Mastery of Cravings      See details for these steps on the next pages…</vt:lpstr>
      <vt:lpstr>Recognizing High Risk Situations</vt:lpstr>
      <vt:lpstr>PowerPoint Presentation</vt:lpstr>
      <vt:lpstr>PowerPoint Presentation</vt:lpstr>
      <vt:lpstr>Develop, practice and use effective coping skills</vt:lpstr>
      <vt:lpstr>PowerPoint Presentation</vt:lpstr>
      <vt:lpstr>Self-monitor your Cravings</vt:lpstr>
      <vt:lpstr>PowerPoint Presentation</vt:lpstr>
      <vt:lpstr>Useful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Cravings And how to manage them</dc:title>
  <dc:creator>Phillips, Bob</dc:creator>
  <cp:lastModifiedBy>Bob Phillips</cp:lastModifiedBy>
  <cp:revision>33</cp:revision>
  <dcterms:created xsi:type="dcterms:W3CDTF">2022-11-09T18:03:07Z</dcterms:created>
  <dcterms:modified xsi:type="dcterms:W3CDTF">2023-04-11T20:47:14Z</dcterms:modified>
</cp:coreProperties>
</file>