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4433" r:id="rId4"/>
    <p:sldId id="266" r:id="rId5"/>
    <p:sldId id="267" r:id="rId6"/>
    <p:sldId id="4435" r:id="rId7"/>
    <p:sldId id="264" r:id="rId8"/>
    <p:sldId id="258" r:id="rId9"/>
    <p:sldId id="4434" r:id="rId10"/>
    <p:sldId id="4436" r:id="rId11"/>
    <p:sldId id="261" r:id="rId12"/>
    <p:sldId id="262" r:id="rId13"/>
    <p:sldId id="263" r:id="rId14"/>
    <p:sldId id="4437" r:id="rId15"/>
    <p:sldId id="4438" r:id="rId16"/>
    <p:sldId id="4439" r:id="rId17"/>
    <p:sldId id="4442" r:id="rId18"/>
    <p:sldId id="4440" r:id="rId19"/>
    <p:sldId id="4441" r:id="rId2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710B4-D7C0-D95E-7C6C-E507B08A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EFB92B-34F5-7FDC-973E-22C611F2D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39150-1E51-12ED-EB95-DF2CFA263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C7BD-9E4F-4C60-93D4-DF7CA8ED9B69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BFA43-3005-F8A6-6049-D339FDB29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71BDE-356C-4CF3-2466-A123CC5FE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4AFC-CFAD-4CD9-BFA5-5765AC41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2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ADF50-39F8-412A-5C7D-229E4AE98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DA5249-EAE9-24DD-6EC4-4FED4BE7C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B3CC7-D646-BF6F-9CF0-67979732A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C7BD-9E4F-4C60-93D4-DF7CA8ED9B69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5E991-ADF3-A626-A7A2-F919699E9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ED0EA-2AC0-59C2-B301-BBA92F444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4AFC-CFAD-4CD9-BFA5-5765AC41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2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B07F04-C8A7-FCDA-FB99-E8232CBABF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E7A46-9C3B-B1F8-517D-C48D112E4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894F3-102A-0632-D2A9-57E2A4691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C7BD-9E4F-4C60-93D4-DF7CA8ED9B69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03B2A-3EB2-588D-408A-11466BCA1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6B782-847A-D632-CA62-82547EC0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4AFC-CFAD-4CD9-BFA5-5765AC41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4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80370-CEB9-9F81-E840-F80CDAA27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F46C8-80CF-5434-2FC6-8E4726904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E5E65-E191-BCB1-2862-67945EA85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C7BD-9E4F-4C60-93D4-DF7CA8ED9B69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B31E6-D345-6651-FFA5-034950BD8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D7475-0358-45E4-BB92-9617923AC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4AFC-CFAD-4CD9-BFA5-5765AC41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0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CCA9D-8140-AD01-E5A5-2DB32CEDA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B537C-6A7E-28E9-F873-89513D563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3A1D4-48A8-D6B9-375F-B4A655A32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C7BD-9E4F-4C60-93D4-DF7CA8ED9B69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DB145-832F-41F3-C945-56A9B967C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D9358-E321-6720-8351-08593BFB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4AFC-CFAD-4CD9-BFA5-5765AC41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4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382C7-3984-1B4C-A5F6-4EE9F1354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D9E07-AC14-0703-A93A-F5C91B62A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5054C0-DAF0-1C59-07B1-5E249DCE5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81D690-9339-6E5E-61D0-55AF9F9AA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C7BD-9E4F-4C60-93D4-DF7CA8ED9B69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E342B-4BCC-F57E-36FB-CCC0FA8B1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1C66C-2040-FC56-11AE-D9AA6A03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4AFC-CFAD-4CD9-BFA5-5765AC41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7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E358F-B01B-1884-D186-970800322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278F0-0F93-2071-941E-A39938368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DB63C-B7BF-96D4-1B06-EFB8A0AC9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67EFF2-19E8-01C8-E5D6-C65E236E12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686684-7A6C-4F40-3E6A-61B30D0D43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511CC1-4B22-50D6-63BB-701136E9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C7BD-9E4F-4C60-93D4-DF7CA8ED9B69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1EB719-5AAB-C553-074F-06D483696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080E9-A067-635C-C266-B832A214B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4AFC-CFAD-4CD9-BFA5-5765AC41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9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BEA83-C66F-CBCC-A532-3B5002EE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48928-77AE-75B2-B60E-434120A2A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C7BD-9E4F-4C60-93D4-DF7CA8ED9B69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B93165-31AF-D142-CFD4-A9D636EC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5B3FE-0587-F4BD-C0C0-0AA669D95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4AFC-CFAD-4CD9-BFA5-5765AC41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CF5D1D-87F5-020F-CCB9-42F2FB59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C7BD-9E4F-4C60-93D4-DF7CA8ED9B69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4CFC54-647E-4214-2867-A2C056862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4296F-0D61-663E-630C-3E57B2D6A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4AFC-CFAD-4CD9-BFA5-5765AC41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8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EDE45-9529-B6FA-8CAC-F65C533C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58C2A-9B29-0DA3-EC31-B4F24A2B3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5B471-13C2-25A7-ECDD-143C2DABA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10844A-C8D4-DE88-C6A7-15AF09B01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C7BD-9E4F-4C60-93D4-DF7CA8ED9B69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DE0F9-CEFF-E0D9-C20C-5C8283041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C66A5-3EC6-2821-D006-A4A9B3BCD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4AFC-CFAD-4CD9-BFA5-5765AC41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1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15EE4-27F9-8CEF-8DEE-746C92AED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AA5892-D436-77EF-C69D-6CE2C3D643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E0ED11-8401-199C-CDE8-F3FE03CEB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3D55D-B10F-514A-0572-5C8D85CDB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C7BD-9E4F-4C60-93D4-DF7CA8ED9B69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AA5F3-CF8D-BAF7-EA88-982DF4E69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1BE24-EB6B-C7CF-19F2-5D51EAC2B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4AFC-CFAD-4CD9-BFA5-5765AC41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8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6312DA-A9AD-DF72-3138-08793347D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5AB5D-68F1-DF8B-8F21-52CA3F09D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CC074-4C41-23EC-1D51-B5B8C9CDE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5C7BD-9E4F-4C60-93D4-DF7CA8ED9B69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E05C8-D18E-BC6F-929A-522D41F9A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3EC21-3EE3-B9F5-D4A0-4877173A8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74AFC-CFAD-4CD9-BFA5-5765AC41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9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xlist.com/script/main/art.asp?articlekey=1149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rxlist.com/script/main/art.asp?articlekey=9259" TargetMode="External"/><Relationship Id="rId4" Type="http://schemas.openxmlformats.org/officeDocument/2006/relationships/hyperlink" Target="https://www.rxlist.com/script/main/art.asp?articlekey=395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xlist.com/script/main/art.asp?articlekey=1149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xlist.com/script/main/art.asp?articlekey=9259" TargetMode="External"/><Relationship Id="rId4" Type="http://schemas.openxmlformats.org/officeDocument/2006/relationships/hyperlink" Target="https://www.rxlist.com/script/main/art.asp?articlekey=395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sHIV9PxAV4" TargetMode="External"/><Relationship Id="rId2" Type="http://schemas.openxmlformats.org/officeDocument/2006/relationships/hyperlink" Target="https://www.ted.com/talks/nadine_burke_harris_how_childhood_trauma_affects_health_across_a_lifetime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Bob.Phillips@ENMU.edu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ptsd.va.gov/apps/ptsdcoachonline/default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efensemedianetwork.com/stories/ptsd-tbi-now/" TargetMode="Externa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obphillips.academia.edu/" TargetMode="External"/><Relationship Id="rId2" Type="http://schemas.openxmlformats.org/officeDocument/2006/relationships/hyperlink" Target="mailto:Bob.Phillips@enmu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horses-spooky-sword-halloween-skeleton-fantasy-weapons-wallpaper-pdll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sychiatry.org/Psychiatrists/Practice/DSM/Educational-Resources/Assessment-Measur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sychiatry.org/Psychiatrists/Practice/DSM/Educational-Resources/Assessment-Measur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01AFEA-2442-4A9F-BA37-8C469F306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45B899-2A9B-3C92-D6B9-30F6AE8DC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3677" y="4651881"/>
            <a:ext cx="3234027" cy="1202163"/>
          </a:xfrm>
        </p:spPr>
        <p:txBody>
          <a:bodyPr>
            <a:normAutofit/>
          </a:bodyPr>
          <a:lstStyle/>
          <a:p>
            <a:pPr algn="r"/>
            <a:r>
              <a:rPr lang="en-US" sz="1600" dirty="0">
                <a:solidFill>
                  <a:srgbClr val="FFFFFF"/>
                </a:solidFill>
              </a:rPr>
              <a:t>Bob Phillips, D. BH, LMSW, LADAC</a:t>
            </a:r>
          </a:p>
          <a:p>
            <a:pPr algn="r"/>
            <a:r>
              <a:rPr lang="en-US" sz="1600" dirty="0">
                <a:solidFill>
                  <a:srgbClr val="FFFFFF"/>
                </a:solidFill>
              </a:rPr>
              <a:t>Behavioral Health Consultant</a:t>
            </a:r>
          </a:p>
          <a:p>
            <a:pPr algn="r"/>
            <a:r>
              <a:rPr lang="en-US" sz="1600" dirty="0">
                <a:solidFill>
                  <a:srgbClr val="FFFFFF"/>
                </a:solidFill>
              </a:rPr>
              <a:t>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0C70C9-4D2E-125D-AADE-4AABD5EE6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003" y="1759832"/>
            <a:ext cx="8278600" cy="2971473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dirty="0">
                <a:solidFill>
                  <a:srgbClr val="FFFFFF"/>
                </a:solidFill>
              </a:rPr>
              <a:t>Addressing Relapse </a:t>
            </a:r>
            <a:br>
              <a:rPr lang="en-US" sz="5400" b="1" dirty="0">
                <a:solidFill>
                  <a:srgbClr val="FFFFFF"/>
                </a:solidFill>
              </a:rPr>
            </a:br>
            <a:r>
              <a:rPr lang="en-US" sz="5400" b="1" dirty="0">
                <a:solidFill>
                  <a:srgbClr val="FFFFFF"/>
                </a:solidFill>
              </a:rPr>
              <a:t>Through Evidenced-based  Management of Anxiety, Trauma, Sleep, &amp;</a:t>
            </a:r>
            <a:br>
              <a:rPr lang="en-US" sz="5400" b="1" dirty="0">
                <a:solidFill>
                  <a:srgbClr val="FFFFFF"/>
                </a:solidFill>
              </a:rPr>
            </a:br>
            <a:r>
              <a:rPr lang="en-US" sz="5400" b="1" dirty="0">
                <a:solidFill>
                  <a:srgbClr val="FFFFFF"/>
                </a:solidFill>
              </a:rPr>
              <a:t>Depression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872052">
            <a:off x="6113252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85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9FF338F-9535-B82A-A62A-3C5A96A95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13" y="2562239"/>
            <a:ext cx="3658053" cy="178651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Psycho-Educational Resources</a:t>
            </a:r>
            <a:b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 Anxiety</a:t>
            </a:r>
          </a:p>
        </p:txBody>
      </p:sp>
      <p:pic>
        <p:nvPicPr>
          <p:cNvPr id="1026" name="Picture 2" descr="Rewire Your Anxious Brain: How to Use the Neuro, Pittman, Karle^; - Picture 1 of 1">
            <a:extLst>
              <a:ext uri="{FF2B5EF4-FFF2-40B4-BE49-F238E27FC236}">
                <a16:creationId xmlns:a16="http://schemas.microsoft.com/office/drawing/2014/main" id="{5329F777-C374-F891-90E8-3E56464F8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2" t="1064" r="21692" b="15731"/>
          <a:stretch/>
        </p:blipFill>
        <p:spPr bwMode="auto">
          <a:xfrm>
            <a:off x="6639951" y="250509"/>
            <a:ext cx="4496035" cy="633239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177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9C61E-ABD8-CDF0-390A-E69377F67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65" y="3894397"/>
            <a:ext cx="3200400" cy="29593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Brain and body sources of anxiety…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55E79D-B046-7DDC-F5DB-720AE7D7E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2436" y="730987"/>
            <a:ext cx="5726546" cy="24127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5894E-BFE1-FEF3-D83F-FF963B905790}"/>
              </a:ext>
            </a:extLst>
          </p:cNvPr>
          <p:cNvSpPr txBox="1"/>
          <p:nvPr/>
        </p:nvSpPr>
        <p:spPr>
          <a:xfrm>
            <a:off x="4664364" y="3384153"/>
            <a:ext cx="7121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Your amygdala is a small, almond-shaped structure inside of your brain. It’s part of a larger network in your brain called the limbic system. When it comes to your survival, your amygdala and limbic system are extremely important. </a:t>
            </a:r>
          </a:p>
          <a:p>
            <a:endParaRPr lang="en-US" dirty="0">
              <a:solidFill>
                <a:srgbClr val="343536"/>
              </a:solidFill>
              <a:latin typeface="Source Sans Pro" panose="020B0503030403020204" pitchFamily="34" charset="0"/>
            </a:endParaRPr>
          </a:p>
          <a:p>
            <a:r>
              <a:rPr lang="en-US" b="1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These are parts of your brain that automatically detect danger</a:t>
            </a:r>
            <a:r>
              <a:rPr lang="en-US" b="0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.                </a:t>
            </a:r>
          </a:p>
          <a:p>
            <a:endParaRPr lang="en-US" b="0" i="0" dirty="0">
              <a:solidFill>
                <a:srgbClr val="343536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US" b="0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They also play a role in behavior, emotional control and learning.</a:t>
            </a:r>
            <a:endParaRPr lang="en-US" dirty="0"/>
          </a:p>
        </p:txBody>
      </p:sp>
      <p:pic>
        <p:nvPicPr>
          <p:cNvPr id="1028" name="Picture 4" descr="The amygdala is a paired internal brain structure (both are referred to as one structure). It handles emotional processing.">
            <a:extLst>
              <a:ext uri="{FF2B5EF4-FFF2-40B4-BE49-F238E27FC236}">
                <a16:creationId xmlns:a16="http://schemas.microsoft.com/office/drawing/2014/main" id="{E50B24EE-6379-89A5-F647-D8DE46068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04" y="670998"/>
            <a:ext cx="2833111" cy="321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763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9C61E-ABD8-CDF0-390A-E69377F67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65" y="3894397"/>
            <a:ext cx="3200400" cy="29593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Brain and body sources of anxiety…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55E79D-B046-7DDC-F5DB-720AE7D7E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270" y="301125"/>
            <a:ext cx="5494451" cy="22448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5894E-BFE1-FEF3-D83F-FF963B905790}"/>
              </a:ext>
            </a:extLst>
          </p:cNvPr>
          <p:cNvSpPr txBox="1"/>
          <p:nvPr/>
        </p:nvSpPr>
        <p:spPr>
          <a:xfrm>
            <a:off x="4619016" y="2487776"/>
            <a:ext cx="71212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/>
              </a:rPr>
              <a:t>Neocortex:</a:t>
            </a:r>
            <a:r>
              <a:rPr lang="en-US" dirty="0">
                <a:effectLst/>
              </a:rPr>
              <a:t> The newer portion of the </a:t>
            </a:r>
            <a:r>
              <a:rPr lang="en-US" u="none" strike="noStrike" dirty="0">
                <a:solidFill>
                  <a:srgbClr val="2196F3"/>
                </a:solidFill>
                <a:effectLst/>
                <a:hlinkClick r:id="rId3"/>
              </a:rPr>
              <a:t>cerebral cortex</a:t>
            </a:r>
            <a:r>
              <a:rPr lang="en-US" dirty="0">
                <a:effectLst/>
              </a:rPr>
              <a:t> that serves as the center of higher mental functions for humans. </a:t>
            </a:r>
          </a:p>
          <a:p>
            <a:endParaRPr lang="en-US" dirty="0"/>
          </a:p>
          <a:p>
            <a:r>
              <a:rPr lang="en-US" b="1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These are the parts of your brain involved in thinking</a:t>
            </a:r>
            <a:r>
              <a:rPr lang="en-US" b="0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.                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The cells </a:t>
            </a:r>
            <a:r>
              <a:rPr lang="en-US" u="none" strike="noStrike" dirty="0">
                <a:solidFill>
                  <a:srgbClr val="2196F3"/>
                </a:solidFill>
                <a:effectLst/>
                <a:hlinkClick r:id="rId4"/>
              </a:rPr>
              <a:t>in</a:t>
            </a:r>
            <a:r>
              <a:rPr lang="en-US" dirty="0">
                <a:effectLst/>
              </a:rPr>
              <a:t> the neocortex are arranged in six layers, within which </a:t>
            </a:r>
          </a:p>
          <a:p>
            <a:r>
              <a:rPr lang="en-US" dirty="0">
                <a:effectLst/>
              </a:rPr>
              <a:t>different regions permit vision, hearing, touch, the sense of balance, </a:t>
            </a:r>
          </a:p>
          <a:p>
            <a:r>
              <a:rPr lang="en-US" dirty="0">
                <a:effectLst/>
              </a:rPr>
              <a:t>movement, emotional responses and every other feat of </a:t>
            </a:r>
          </a:p>
          <a:p>
            <a:r>
              <a:rPr lang="en-US" u="none" strike="noStrike" dirty="0">
                <a:solidFill>
                  <a:srgbClr val="0070C0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cognition</a:t>
            </a:r>
            <a:r>
              <a:rPr lang="en-US" u="none" strike="noStrike" dirty="0">
                <a:solidFill>
                  <a:srgbClr val="0070C0"/>
                </a:solidFill>
              </a:rPr>
              <a:t> and </a:t>
            </a:r>
            <a:r>
              <a:rPr lang="en-US" u="sng" strike="noStrike" dirty="0">
                <a:solidFill>
                  <a:srgbClr val="0070C0"/>
                </a:solidFill>
              </a:rPr>
              <a:t>thinking</a:t>
            </a:r>
            <a:endParaRPr lang="en-US" u="sng" dirty="0">
              <a:solidFill>
                <a:srgbClr val="0070C0"/>
              </a:solidFill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7" name="AutoShape 2" descr="Pictures Of Cerebral Cortex">
            <a:extLst>
              <a:ext uri="{FF2B5EF4-FFF2-40B4-BE49-F238E27FC236}">
                <a16:creationId xmlns:a16="http://schemas.microsoft.com/office/drawing/2014/main" id="{3F6E03ED-0F17-3AAE-59CA-C4C1284E0B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2320506"/>
            <a:ext cx="304800" cy="126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52ABC4-5B5F-1959-7F0E-1B6F84581C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884155"/>
            <a:ext cx="4167268" cy="326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71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9C61E-ABD8-CDF0-390A-E69377F67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34" y="1605552"/>
            <a:ext cx="3200400" cy="295931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The creation and the continuation of anxiety involve </a:t>
            </a:r>
            <a:r>
              <a:rPr lang="en-US" u="sng" dirty="0">
                <a:solidFill>
                  <a:srgbClr val="FFFFFF"/>
                </a:solidFill>
              </a:rPr>
              <a:t>both</a:t>
            </a:r>
            <a:r>
              <a:rPr lang="en-US" dirty="0">
                <a:solidFill>
                  <a:srgbClr val="FFFFFF"/>
                </a:solidFill>
              </a:rPr>
              <a:t> the amygdala and the cortical pathways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55E79D-B046-7DDC-F5DB-720AE7D7E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270" y="301124"/>
            <a:ext cx="5494451" cy="24524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5894E-BFE1-FEF3-D83F-FF963B905790}"/>
              </a:ext>
            </a:extLst>
          </p:cNvPr>
          <p:cNvSpPr txBox="1"/>
          <p:nvPr/>
        </p:nvSpPr>
        <p:spPr>
          <a:xfrm>
            <a:off x="4619016" y="3238260"/>
            <a:ext cx="71212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/>
              </a:rPr>
              <a:t>Neocortex:</a:t>
            </a:r>
            <a:r>
              <a:rPr lang="en-US" dirty="0">
                <a:effectLst/>
              </a:rPr>
              <a:t> The newer portion of the </a:t>
            </a:r>
            <a:r>
              <a:rPr lang="en-US" u="none" strike="noStrike" dirty="0">
                <a:solidFill>
                  <a:srgbClr val="2196F3"/>
                </a:solidFill>
                <a:effectLst/>
                <a:hlinkClick r:id="rId3"/>
              </a:rPr>
              <a:t>cerebral cortex</a:t>
            </a:r>
            <a:r>
              <a:rPr lang="en-US" dirty="0">
                <a:effectLst/>
              </a:rPr>
              <a:t> that serves as the center of higher mental functions for humans. </a:t>
            </a:r>
          </a:p>
          <a:p>
            <a:endParaRPr lang="en-US" dirty="0"/>
          </a:p>
          <a:p>
            <a:r>
              <a:rPr lang="en-US" b="1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These are the parts of your brain involved in thinking</a:t>
            </a:r>
            <a:r>
              <a:rPr lang="en-US" b="0" i="0" dirty="0">
                <a:solidFill>
                  <a:srgbClr val="343536"/>
                </a:solidFill>
                <a:effectLst/>
                <a:latin typeface="Source Sans Pro" panose="020B0503030403020204" pitchFamily="34" charset="0"/>
              </a:rPr>
              <a:t>.                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The cells </a:t>
            </a:r>
            <a:r>
              <a:rPr lang="en-US" u="none" strike="noStrike" dirty="0">
                <a:solidFill>
                  <a:srgbClr val="2196F3"/>
                </a:solidFill>
                <a:effectLst/>
                <a:hlinkClick r:id="rId4"/>
              </a:rPr>
              <a:t>in</a:t>
            </a:r>
            <a:r>
              <a:rPr lang="en-US" dirty="0">
                <a:effectLst/>
              </a:rPr>
              <a:t> the neocortex are arranged in six layers, within which </a:t>
            </a:r>
          </a:p>
          <a:p>
            <a:r>
              <a:rPr lang="en-US" dirty="0">
                <a:effectLst/>
              </a:rPr>
              <a:t>different regions permit vision, hearing, touch, the sense of balance, </a:t>
            </a:r>
          </a:p>
          <a:p>
            <a:r>
              <a:rPr lang="en-US" dirty="0">
                <a:effectLst/>
              </a:rPr>
              <a:t>movement, emotional responses and every other feat of </a:t>
            </a:r>
          </a:p>
          <a:p>
            <a:r>
              <a:rPr lang="en-US" u="none" strike="noStrike" dirty="0">
                <a:solidFill>
                  <a:srgbClr val="0070C0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cognition</a:t>
            </a:r>
            <a:r>
              <a:rPr lang="en-US" u="none" strike="noStrike" dirty="0">
                <a:solidFill>
                  <a:srgbClr val="0070C0"/>
                </a:solidFill>
              </a:rPr>
              <a:t> and </a:t>
            </a:r>
            <a:r>
              <a:rPr lang="en-US" u="sng" strike="noStrike" dirty="0">
                <a:solidFill>
                  <a:srgbClr val="0070C0"/>
                </a:solidFill>
              </a:rPr>
              <a:t>thinking</a:t>
            </a:r>
            <a:endParaRPr lang="en-US" u="sng" dirty="0">
              <a:solidFill>
                <a:srgbClr val="0070C0"/>
              </a:solidFill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7" name="AutoShape 2" descr="Pictures Of Cerebral Cortex">
            <a:extLst>
              <a:ext uri="{FF2B5EF4-FFF2-40B4-BE49-F238E27FC236}">
                <a16:creationId xmlns:a16="http://schemas.microsoft.com/office/drawing/2014/main" id="{3F6E03ED-0F17-3AAE-59CA-C4C1284E0B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2320506"/>
            <a:ext cx="304800" cy="126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27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F338F-9535-B82A-A62A-3C5A96A95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82" y="874116"/>
            <a:ext cx="3658053" cy="178651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Psycho-Educational Resources</a:t>
            </a:r>
            <a:b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 Trauma &amp;</a:t>
            </a:r>
            <a:b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Toxic Stress</a:t>
            </a:r>
            <a:b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1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  <a:hlinkClick r:id="rId2"/>
              </a:rPr>
              <a:t>https://www.ted.com/talks/nadine_burke_harris_how_childhood_trauma_affects_health_across_a_lifetime</a:t>
            </a:r>
            <a:br>
              <a:rPr lang="en-US" sz="1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1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  <a:hlinkClick r:id="rId3"/>
              </a:rPr>
              <a:t>https://youtu.be/XsHIV9PxAV4</a:t>
            </a:r>
            <a:br>
              <a:rPr lang="en-US" sz="2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20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4064ADE-85B2-81F5-547B-FBB95A3C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1918"/>
            <a:ext cx="4212664" cy="278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riting Your Way to Better Health with James Pennebaker - YouTube">
            <a:extLst>
              <a:ext uri="{FF2B5EF4-FFF2-40B4-BE49-F238E27FC236}">
                <a16:creationId xmlns:a16="http://schemas.microsoft.com/office/drawing/2014/main" id="{06FA4DA5-8670-6AD6-887D-645C38092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94411"/>
            <a:ext cx="4212664" cy="315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740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F338F-9535-B82A-A62A-3C5A96A95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352" y="1202362"/>
            <a:ext cx="3658053" cy="178651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Guided</a:t>
            </a:r>
            <a:b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Self-Help</a:t>
            </a:r>
            <a:b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 Depression</a:t>
            </a:r>
            <a:b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https://psychhealthandsafety.org/asw/</a:t>
            </a:r>
            <a:br>
              <a:rPr lang="en-US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2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20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Antidepressant Skills Workbook - Centre for Applied Research in Mental  Health &amp; Addiction (CARMHA) - Simon Fraser University">
            <a:extLst>
              <a:ext uri="{FF2B5EF4-FFF2-40B4-BE49-F238E27FC236}">
                <a16:creationId xmlns:a16="http://schemas.microsoft.com/office/drawing/2014/main" id="{413F32B7-7B04-B401-1C89-0CC5A0AF5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889" y="105508"/>
            <a:ext cx="4826599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776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F338F-9535-B82A-A62A-3C5A96A95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352" y="1202362"/>
            <a:ext cx="3658053" cy="178651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Brief </a:t>
            </a:r>
            <a:b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Intervention</a:t>
            </a:r>
            <a:b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 </a:t>
            </a:r>
            <a:b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Sleep</a:t>
            </a:r>
            <a:b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Disturbance</a:t>
            </a:r>
            <a:b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1800" b="0" i="0" u="none" strike="noStrike" baseline="0" dirty="0">
                <a:solidFill>
                  <a:srgbClr val="231F20"/>
                </a:solidFill>
                <a:latin typeface="Helvetica-Narrow"/>
              </a:rPr>
              <a:t>Edinger JD, Sampson WS. A primary care “friendly” cognitive</a:t>
            </a:r>
            <a:br>
              <a:rPr lang="en-US" sz="1800" b="0" i="0" u="none" strike="noStrike" baseline="0" dirty="0">
                <a:solidFill>
                  <a:srgbClr val="231F20"/>
                </a:solidFill>
                <a:latin typeface="Helvetica-Narrow"/>
              </a:rPr>
            </a:br>
            <a:r>
              <a:rPr lang="en-US" sz="1800" b="0" i="0" u="none" strike="noStrike" baseline="0" dirty="0">
                <a:solidFill>
                  <a:srgbClr val="231F20"/>
                </a:solidFill>
                <a:latin typeface="Helvetica-Narrow"/>
              </a:rPr>
              <a:t>behavioral insomnia therapy. SLEEP 2003;2:177-182.</a:t>
            </a:r>
            <a:br>
              <a:rPr lang="en-US" sz="2400" b="1" dirty="0">
                <a:solidFill>
                  <a:schemeClr val="tx2"/>
                </a:solidFill>
              </a:rPr>
            </a:br>
            <a:br>
              <a:rPr lang="en-US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2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20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735726-3A2A-2636-8063-9542BD353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923" y="299685"/>
            <a:ext cx="4548821" cy="588670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31938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F338F-9535-B82A-A62A-3C5A96A95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352" y="1202362"/>
            <a:ext cx="3658053" cy="178651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Brief </a:t>
            </a:r>
            <a:b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Intervention</a:t>
            </a:r>
            <a:b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 PTSD</a:t>
            </a:r>
            <a:b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B.R.E.A.T.H</a:t>
            </a:r>
            <a:b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 Session EBP</a:t>
            </a:r>
            <a:br>
              <a:rPr lang="en-US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Contact Bob at </a:t>
            </a:r>
            <a:br>
              <a:rPr lang="en-US" sz="2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chemeClr val="tx2"/>
                </a:solidFill>
                <a:hlinkClick r:id="rId2"/>
              </a:rPr>
              <a:t>Bob.Phillips@ENMU</a:t>
            </a:r>
            <a:r>
              <a:rPr lang="en-US" sz="2400" b="1" dirty="0">
                <a:solidFill>
                  <a:schemeClr val="tx2"/>
                </a:solidFill>
                <a:hlinkClick r:id="rId2"/>
              </a:rPr>
              <a:t>.edu</a:t>
            </a:r>
            <a:br>
              <a:rPr lang="en-US" sz="2400" b="1" dirty="0">
                <a:solidFill>
                  <a:schemeClr val="tx2"/>
                </a:solidFill>
              </a:rPr>
            </a:br>
            <a:br>
              <a:rPr lang="en-US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2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20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9BD4C2-22EC-03D8-DF30-FD4283DD0164}"/>
              </a:ext>
            </a:extLst>
          </p:cNvPr>
          <p:cNvSpPr txBox="1"/>
          <p:nvPr/>
        </p:nvSpPr>
        <p:spPr>
          <a:xfrm>
            <a:off x="6471138" y="949567"/>
            <a:ext cx="4443046" cy="489364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600" b="1" spc="-5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B.R.E.A.T.H.E.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600" b="1" spc="-5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</a:t>
            </a:r>
            <a:r>
              <a:rPr lang="en-US" sz="2600" spc="-5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rief</a:t>
            </a:r>
            <a:r>
              <a:rPr lang="en-US" sz="2600" b="1" spc="-5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</a:t>
            </a:r>
            <a:r>
              <a:rPr lang="en-US" sz="2600" spc="-5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elaxation</a:t>
            </a:r>
            <a:r>
              <a:rPr lang="en-US" sz="2600" b="1" spc="-5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</a:t>
            </a:r>
            <a:r>
              <a:rPr lang="en-US" sz="2600" spc="-5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ducation</a:t>
            </a:r>
            <a:r>
              <a:rPr lang="en-US" sz="2600" b="1" spc="-5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T</a:t>
            </a:r>
            <a:r>
              <a:rPr lang="en-US" sz="2600" spc="-5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rauma</a:t>
            </a:r>
            <a:r>
              <a:rPr lang="en-US" sz="2600" b="1" spc="-5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spc="-5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en-US" sz="2600" spc="-5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aling</a:t>
            </a:r>
            <a:r>
              <a:rPr lang="en-US" sz="2600" b="1" spc="-5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600" b="1" spc="-5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600" b="1" spc="-5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Brief Intervention for Persons with PTSD and Co-Occurring Serious Mental Health Conditions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600" u="none" strike="noStrike" spc="-5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600" u="sng" spc="-5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Treatment Program Manual and Client Handouts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600" u="sng" spc="-5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(Version 3)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553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9C61E-ABD8-CDF0-390A-E69377F67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026" y="2327077"/>
            <a:ext cx="3378865" cy="295931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PTSD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COACH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Your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One-Stop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Shop</a:t>
            </a:r>
            <a:br>
              <a:rPr lang="en-US" b="1" dirty="0">
                <a:solidFill>
                  <a:srgbClr val="FFFFFF"/>
                </a:solidFill>
              </a:rPr>
            </a:b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PTSD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COACH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ONLINE</a:t>
            </a:r>
            <a:br>
              <a:rPr lang="en-US" b="1" dirty="0">
                <a:solidFill>
                  <a:srgbClr val="FFFFFF"/>
                </a:solidFill>
              </a:rPr>
            </a:br>
            <a:br>
              <a:rPr lang="en-US" b="1" dirty="0">
                <a:solidFill>
                  <a:srgbClr val="FFFFFF"/>
                </a:solidFill>
              </a:rPr>
            </a:br>
            <a:r>
              <a:rPr lang="en-US" sz="2200" b="1" dirty="0">
                <a:solidFill>
                  <a:srgbClr val="FFFFFF"/>
                </a:solidFill>
                <a:hlinkClick r:id="rId2"/>
              </a:rPr>
              <a:t>https://www.ptsd.va.gov/apps/ptsdcoachonline/default.htm</a:t>
            </a:r>
            <a:br>
              <a:rPr lang="en-US" sz="2200" b="1" dirty="0">
                <a:solidFill>
                  <a:srgbClr val="FFFFFF"/>
                </a:solidFill>
              </a:rPr>
            </a:br>
            <a:br>
              <a:rPr lang="en-US" b="1" dirty="0">
                <a:solidFill>
                  <a:srgbClr val="FFFFFF"/>
                </a:solidFill>
              </a:rPr>
            </a:b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utoShape 2" descr="Pictures Of Cerebral Cortex">
            <a:extLst>
              <a:ext uri="{FF2B5EF4-FFF2-40B4-BE49-F238E27FC236}">
                <a16:creationId xmlns:a16="http://schemas.microsoft.com/office/drawing/2014/main" id="{3F6E03ED-0F17-3AAE-59CA-C4C1284E0B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2320506"/>
            <a:ext cx="304800" cy="126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DF33A9-856A-5AB0-3494-70C1A65D9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424" y="866225"/>
            <a:ext cx="3948493" cy="5430349"/>
          </a:xfrm>
          <a:prstGeom prst="rect">
            <a:avLst/>
          </a:prstGeom>
        </p:spPr>
      </p:pic>
      <p:pic>
        <p:nvPicPr>
          <p:cNvPr id="14" name="Picture 13" descr="A close-up of a phone&#10;&#10;Description automatically generated">
            <a:extLst>
              <a:ext uri="{FF2B5EF4-FFF2-40B4-BE49-F238E27FC236}">
                <a16:creationId xmlns:a16="http://schemas.microsoft.com/office/drawing/2014/main" id="{5A9BC59C-474B-4E61-72EB-A186C356D0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70850" y="351693"/>
            <a:ext cx="3419425" cy="642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21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7B3229-12F3-6B39-9BB6-3D33CEB12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1763289" cy="4461163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THANK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YOU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KINDLY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DA8CA-7FBC-9C80-3D22-419357E67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057858" cy="5947568"/>
          </a:xfrm>
        </p:spPr>
        <p:txBody>
          <a:bodyPr anchor="ctr">
            <a:normAutofit/>
          </a:bodyPr>
          <a:lstStyle/>
          <a:p>
            <a:r>
              <a:rPr lang="en-US" dirty="0"/>
              <a:t>FEEL FREE TO CONTACT ME AT ANY TIME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BOB PHILLIPS, D.BH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Bob.Phillips@enmu.edu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https://bobphillips.academia.edu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749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939F9-36B7-7ED0-179E-FC2C1785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50" y="1130126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Lapse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Slip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Reuse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Relapse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 err="1">
                <a:solidFill>
                  <a:srgbClr val="FFFFFF"/>
                </a:solidFill>
              </a:rPr>
              <a:t>Recurrance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Prolapse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Setback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5843D-0269-AE70-AF43-BFAB4CAAA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3452" y="248781"/>
            <a:ext cx="6906491" cy="6360437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Most studies of recurrence in addictions have been based on </a:t>
            </a:r>
            <a:r>
              <a:rPr lang="en-US" i="1" dirty="0"/>
              <a:t>treatment</a:t>
            </a:r>
            <a:r>
              <a:rPr lang="en-US" dirty="0"/>
              <a:t> samples rather than </a:t>
            </a:r>
            <a:r>
              <a:rPr lang="en-US" i="1" dirty="0"/>
              <a:t>population</a:t>
            </a:r>
            <a:r>
              <a:rPr lang="en-US" dirty="0"/>
              <a:t> samples.</a:t>
            </a:r>
          </a:p>
          <a:p>
            <a:r>
              <a:rPr lang="en-US" dirty="0"/>
              <a:t>Definitions and rates of recurrence vary </a:t>
            </a:r>
            <a:r>
              <a:rPr lang="en-US" i="1" dirty="0"/>
              <a:t>widely</a:t>
            </a:r>
            <a:r>
              <a:rPr lang="en-US" dirty="0"/>
              <a:t> based on follow-up interval and definition.</a:t>
            </a:r>
          </a:p>
          <a:p>
            <a:r>
              <a:rPr lang="en-US" dirty="0"/>
              <a:t>Most (about 80%) recurrence occurs early following </a:t>
            </a:r>
            <a:r>
              <a:rPr lang="en-US" dirty="0" err="1"/>
              <a:t>tx</a:t>
            </a:r>
            <a:r>
              <a:rPr lang="en-US" dirty="0"/>
              <a:t>. By 3-4 months 40-60% of patients will have some recurrence and 70-80% will recur by the end of 1 year.</a:t>
            </a:r>
          </a:p>
          <a:p>
            <a:r>
              <a:rPr lang="en-US" dirty="0"/>
              <a:t>From across the literature at least two things are clear:                                                                            </a:t>
            </a:r>
          </a:p>
          <a:p>
            <a:pPr marL="0" indent="0">
              <a:buNone/>
            </a:pPr>
            <a:r>
              <a:rPr lang="en-US" dirty="0"/>
              <a:t>        - Lapses are distinct from Relapses</a:t>
            </a:r>
          </a:p>
          <a:p>
            <a:pPr marL="0" indent="0">
              <a:buNone/>
            </a:pPr>
            <a:r>
              <a:rPr lang="en-US" dirty="0"/>
              <a:t>        - Do the hard work early when both risks          	and motivation are highest.</a:t>
            </a:r>
          </a:p>
        </p:txBody>
      </p:sp>
    </p:spTree>
    <p:extLst>
      <p:ext uri="{BB962C8B-B14F-4D97-AF65-F5344CB8AC3E}">
        <p14:creationId xmlns:p14="http://schemas.microsoft.com/office/powerpoint/2010/main" val="1002381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22C8E-99C1-3FAF-C06F-6BF4E614A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070255" y="2803861"/>
            <a:ext cx="5648398" cy="117537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Recognizing High Risk Situations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DDB84C-9BC0-08FD-4E01-E79CB00F33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632424"/>
              </p:ext>
            </p:extLst>
          </p:nvPr>
        </p:nvGraphicFramePr>
        <p:xfrm>
          <a:off x="1147661" y="352595"/>
          <a:ext cx="10515600" cy="6096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44091">
                  <a:extLst>
                    <a:ext uri="{9D8B030D-6E8A-4147-A177-3AD203B41FA5}">
                      <a16:colId xmlns:a16="http://schemas.microsoft.com/office/drawing/2014/main" val="867461085"/>
                    </a:ext>
                  </a:extLst>
                </a:gridCol>
                <a:gridCol w="1413164">
                  <a:extLst>
                    <a:ext uri="{9D8B030D-6E8A-4147-A177-3AD203B41FA5}">
                      <a16:colId xmlns:a16="http://schemas.microsoft.com/office/drawing/2014/main" val="2149657573"/>
                    </a:ext>
                  </a:extLst>
                </a:gridCol>
                <a:gridCol w="6158345">
                  <a:extLst>
                    <a:ext uri="{9D8B030D-6E8A-4147-A177-3AD203B41FA5}">
                      <a16:colId xmlns:a16="http://schemas.microsoft.com/office/drawing/2014/main" val="3189318888"/>
                    </a:ext>
                  </a:extLst>
                </a:gridCol>
              </a:tblGrid>
              <a:tr h="11267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                                                       HIGH-RISK EVENTS OR ‘TRIGGER’ SITUATIONS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TYPCALLY USED IN THIS</a:t>
                      </a:r>
                    </a:p>
                    <a:p>
                      <a:pPr algn="ctr"/>
                      <a:r>
                        <a:rPr lang="en-US" dirty="0"/>
                        <a:t>SITUATION?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RATE HOW CONFIDENT YOU ARE </a:t>
                      </a:r>
                      <a:r>
                        <a:rPr lang="en-US" u="sng" dirty="0"/>
                        <a:t> NOW </a:t>
                      </a:r>
                      <a:r>
                        <a:rPr lang="en-US" dirty="0"/>
                        <a:t>ABOUT YOUR ABILITY TO </a:t>
                      </a:r>
                      <a:r>
                        <a:rPr lang="en-US" u="sng" dirty="0"/>
                        <a:t>NOT USE OR REFUSE </a:t>
                      </a:r>
                      <a:r>
                        <a:rPr lang="en-US" dirty="0"/>
                        <a:t>TO USE IN EACH SUTUATION 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0 = Not t all confident, 100 =completely sure you could resist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007602"/>
                  </a:ext>
                </a:extLst>
              </a:tr>
              <a:tr h="505611">
                <a:tc>
                  <a:txBody>
                    <a:bodyPr/>
                    <a:lstStyle/>
                    <a:p>
                      <a:r>
                        <a:rPr lang="en-US"/>
                        <a:t>UNPLEASENT EMOTIONS</a:t>
                      </a:r>
                    </a:p>
                    <a:p>
                      <a:r>
                        <a:rPr lang="en-US" sz="1100"/>
                        <a:t>(when angry, frustrated, sad or anxioius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Yes    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0      10      20      30      40      50      60      70       80     90      100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294023"/>
                  </a:ext>
                </a:extLst>
              </a:tr>
              <a:tr h="606733">
                <a:tc>
                  <a:txBody>
                    <a:bodyPr/>
                    <a:lstStyle/>
                    <a:p>
                      <a:r>
                        <a:rPr lang="en-US"/>
                        <a:t>PHYSICAL DISCOMFORT</a:t>
                      </a:r>
                    </a:p>
                    <a:p>
                      <a:r>
                        <a:rPr lang="en-US" sz="1100"/>
                        <a:t>(when feeling ill or in pain)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Yes     No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0      10      20      30      40      50      60      70       80     90      100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278447"/>
                  </a:ext>
                </a:extLst>
              </a:tr>
              <a:tr h="606733">
                <a:tc>
                  <a:txBody>
                    <a:bodyPr/>
                    <a:lstStyle/>
                    <a:p>
                      <a:r>
                        <a:rPr lang="en-US"/>
                        <a:t>PLEASANT EMOTIONS</a:t>
                      </a:r>
                    </a:p>
                    <a:p>
                      <a:r>
                        <a:rPr lang="en-US" sz="1100"/>
                        <a:t>(when enjoying yourself, or feeling happy)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Yes     No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0      10      20      30      40      50      60      70       80     90      100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443443"/>
                  </a:ext>
                </a:extLst>
              </a:tr>
              <a:tr h="491165">
                <a:tc>
                  <a:txBody>
                    <a:bodyPr/>
                    <a:lstStyle/>
                    <a:p>
                      <a:r>
                        <a:rPr lang="en-US" sz="1800" b="0" dirty="0"/>
                        <a:t>TESTING CONTROL </a:t>
                      </a:r>
                      <a:r>
                        <a:rPr lang="en-US" sz="1000" dirty="0"/>
                        <a:t>(when</a:t>
                      </a:r>
                      <a:r>
                        <a:rPr lang="en-US" sz="1100" dirty="0"/>
                        <a:t> </a:t>
                      </a:r>
                      <a:r>
                        <a:rPr lang="en-US" sz="1000" dirty="0"/>
                        <a:t>you started thinking you could handle drinking or using)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Yes    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0      10      20      30      40      50      60      70       80     90      100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805495"/>
                  </a:ext>
                </a:extLst>
              </a:tr>
              <a:tr h="346705">
                <a:tc>
                  <a:txBody>
                    <a:bodyPr/>
                    <a:lstStyle/>
                    <a:p>
                      <a:r>
                        <a:rPr lang="en-US" dirty="0"/>
                        <a:t>HAVING URGES or CRAVINGS </a:t>
                      </a:r>
                      <a:r>
                        <a:rPr lang="en-US" sz="1100" dirty="0"/>
                        <a:t>(when remembering, or seeing alcohol or other drugs; or when around people, places or things that remind you of them)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Yes    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0      10      20      30      40      50      60      70       80     90      100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533921"/>
                  </a:ext>
                </a:extLst>
              </a:tr>
              <a:tr h="505611">
                <a:tc>
                  <a:txBody>
                    <a:bodyPr/>
                    <a:lstStyle/>
                    <a:p>
                      <a:r>
                        <a:rPr lang="en-US"/>
                        <a:t>CONFLICTS WITH OTHERS </a:t>
                      </a:r>
                      <a:r>
                        <a:rPr lang="en-US" sz="1100"/>
                        <a:t>(after an argument or not getting along with someone)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Yes    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0      10      20      30      40      50      60      70       80     90      100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038744"/>
                  </a:ext>
                </a:extLst>
              </a:tr>
              <a:tr h="505611">
                <a:tc>
                  <a:txBody>
                    <a:bodyPr/>
                    <a:lstStyle/>
                    <a:p>
                      <a:r>
                        <a:rPr lang="en-US"/>
                        <a:t>SOCIAL PRESSURE TO USE</a:t>
                      </a:r>
                    </a:p>
                    <a:p>
                      <a:r>
                        <a:rPr lang="en-US" sz="1100"/>
                        <a:t>(when someone offers you a drink or drug)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Yes    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0      10      20      30      40      50      60      70       80     90      100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443551"/>
                  </a:ext>
                </a:extLst>
              </a:tr>
              <a:tr h="606733">
                <a:tc>
                  <a:txBody>
                    <a:bodyPr/>
                    <a:lstStyle/>
                    <a:p>
                      <a:r>
                        <a:rPr lang="en-US"/>
                        <a:t>PLEASANT TIMES WITH OTHERS </a:t>
                      </a:r>
                      <a:r>
                        <a:rPr lang="en-US" sz="1100"/>
                        <a:t>(when out with friends, or a party)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Yes    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0      10      20      30      40      50      60      70       80     90      100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052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556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F1C5E-4439-3266-31DC-4A3434D16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96" y="239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Four Horsemen of the Apocalypse</a:t>
            </a:r>
          </a:p>
        </p:txBody>
      </p:sp>
      <p:pic>
        <p:nvPicPr>
          <p:cNvPr id="5" name="Picture 4" descr="A group of people riding horses">
            <a:extLst>
              <a:ext uri="{FF2B5EF4-FFF2-40B4-BE49-F238E27FC236}">
                <a16:creationId xmlns:a16="http://schemas.microsoft.com/office/drawing/2014/main" id="{DF9F1907-E9BF-9EF0-B805-16F26621D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4967" y="1091816"/>
            <a:ext cx="11286699" cy="51452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F1DC8-4990-D004-5EC6-0A28CAF64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3759" y="3953326"/>
            <a:ext cx="2578290" cy="2283702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bg2"/>
                </a:solidFill>
              </a:rPr>
              <a:t>ANXIETY</a:t>
            </a:r>
          </a:p>
          <a:p>
            <a:pPr algn="r"/>
            <a:r>
              <a:rPr lang="en-US" b="1" dirty="0">
                <a:solidFill>
                  <a:schemeClr val="bg2"/>
                </a:solidFill>
              </a:rPr>
              <a:t>TRAUMA</a:t>
            </a:r>
          </a:p>
          <a:p>
            <a:pPr algn="r"/>
            <a:r>
              <a:rPr lang="en-US" b="1" dirty="0">
                <a:solidFill>
                  <a:schemeClr val="bg2"/>
                </a:solidFill>
              </a:rPr>
              <a:t>SLEEP</a:t>
            </a:r>
          </a:p>
          <a:p>
            <a:pPr algn="r"/>
            <a:r>
              <a:rPr lang="en-US" b="1" dirty="0">
                <a:solidFill>
                  <a:schemeClr val="bg2"/>
                </a:solidFill>
              </a:rPr>
              <a:t>DEPRESSION</a:t>
            </a:r>
          </a:p>
        </p:txBody>
      </p:sp>
    </p:spTree>
    <p:extLst>
      <p:ext uri="{BB962C8B-B14F-4D97-AF65-F5344CB8AC3E}">
        <p14:creationId xmlns:p14="http://schemas.microsoft.com/office/powerpoint/2010/main" val="692785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939F9-36B7-7ED0-179E-FC2C1785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/>
              <a:t>SCREENING</a:t>
            </a:r>
          </a:p>
        </p:txBody>
      </p:sp>
      <p:sp>
        <p:nvSpPr>
          <p:cNvPr id="3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5843D-0269-AE70-AF43-BFAB4CAAA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22" y="2757840"/>
            <a:ext cx="3699638" cy="332066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200" dirty="0"/>
              <a:t>The DSM-5-TR Cross Cutting Symptom Measure</a:t>
            </a:r>
          </a:p>
          <a:p>
            <a:pPr marL="0" indent="0" algn="r">
              <a:buNone/>
            </a:pPr>
            <a:r>
              <a:rPr lang="en-US" sz="2200" dirty="0">
                <a:hlinkClick r:id="rId2"/>
              </a:rPr>
              <a:t>Psychiatry.org - DSM-5-TR Online Assessment Measures</a:t>
            </a:r>
            <a:endParaRPr lang="en-US" sz="22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6E2A72-896C-37DF-1F52-BB45641D56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00" r="-2" b="8282"/>
          <a:stretch/>
        </p:blipFill>
        <p:spPr>
          <a:xfrm>
            <a:off x="4754881" y="308000"/>
            <a:ext cx="6797040" cy="6246139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54999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939F9-36B7-7ED0-179E-FC2C1785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156" y="3399692"/>
            <a:ext cx="4368602" cy="1004395"/>
          </a:xfrm>
        </p:spPr>
        <p:txBody>
          <a:bodyPr anchor="b">
            <a:normAutofit fontScale="90000"/>
          </a:bodyPr>
          <a:lstStyle/>
          <a:p>
            <a:pPr algn="r"/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r>
              <a:rPr lang="en-US" sz="5400" b="1" dirty="0">
                <a:solidFill>
                  <a:schemeClr val="accent2"/>
                </a:solidFill>
              </a:rPr>
              <a:t>LEVEL II</a:t>
            </a:r>
            <a:br>
              <a:rPr lang="en-US" sz="5400" b="1" dirty="0">
                <a:solidFill>
                  <a:schemeClr val="accent2"/>
                </a:solidFill>
              </a:rPr>
            </a:br>
            <a:r>
              <a:rPr lang="en-US" sz="5400" b="1" dirty="0">
                <a:solidFill>
                  <a:schemeClr val="accent2"/>
                </a:solidFill>
              </a:rPr>
              <a:t>SCREENING</a:t>
            </a:r>
            <a:br>
              <a:rPr lang="en-US" sz="5400" b="1" dirty="0">
                <a:solidFill>
                  <a:schemeClr val="accent2"/>
                </a:solidFill>
              </a:rPr>
            </a:br>
            <a:r>
              <a:rPr lang="en-US" sz="5400" b="1" dirty="0">
                <a:solidFill>
                  <a:schemeClr val="accent2"/>
                </a:solidFill>
              </a:rPr>
              <a:t> &amp;</a:t>
            </a:r>
            <a:br>
              <a:rPr lang="en-US" sz="5400" b="1" dirty="0">
                <a:solidFill>
                  <a:schemeClr val="accent2"/>
                </a:solidFill>
              </a:rPr>
            </a:br>
            <a:r>
              <a:rPr lang="en-US" sz="5400" b="1" dirty="0">
                <a:solidFill>
                  <a:schemeClr val="accent2"/>
                </a:solidFill>
              </a:rPr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5843D-0269-AE70-AF43-BFAB4CAAA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3652" y="473819"/>
            <a:ext cx="4368602" cy="332066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DSM-5-TR Cross Cutting Symptom Measure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hlinkClick r:id="rId2"/>
              </a:rPr>
              <a:t>Psychiatry.org - DSM-5-TR Online Assessment Measures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Hospital Anxiety &amp; Depression Scale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PHQ-9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PC-PTSD – The Primary Care PTSD Screen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GAD-7 Generalized Anxiety Disorder Questionnaire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DSM-5-TR  Sleep Disturbance (level 2 screen)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ACEs Questionnaire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PACES Questionnaire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The Life Events Questionnaire (</a:t>
            </a:r>
            <a:r>
              <a:rPr lang="en-US" sz="2000" dirty="0" err="1"/>
              <a:t>Kubany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2531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A51DC-30F3-F01E-06F8-711FC0935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0" u="none" strike="noStrike" baseline="0" dirty="0">
                <a:solidFill>
                  <a:schemeClr val="accent2"/>
                </a:solidFill>
                <a:latin typeface="Myriad Pro"/>
              </a:rPr>
              <a:t>Primary Care PTSD Screen (PC-PTSD)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EBC37-D49A-7CFF-DFAF-4E3C142D2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585" y="14460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chemeClr val="accent2"/>
                </a:solidFill>
                <a:latin typeface="Myriad Pro"/>
              </a:rPr>
              <a:t>Instructions: </a:t>
            </a:r>
            <a:endParaRPr lang="en-US" sz="1800" b="0" i="0" u="none" strike="noStrike" baseline="0" dirty="0">
              <a:solidFill>
                <a:schemeClr val="accent2"/>
              </a:solidFill>
              <a:latin typeface="Myriad Pro"/>
            </a:endParaRPr>
          </a:p>
          <a:p>
            <a:pPr marL="0" indent="0">
              <a:buNone/>
            </a:pPr>
            <a:r>
              <a:rPr lang="en-US" sz="1800" b="0" i="1" u="none" strike="noStrike" baseline="0" dirty="0">
                <a:solidFill>
                  <a:srgbClr val="211D1E"/>
                </a:solidFill>
                <a:latin typeface="Myriad Pro"/>
              </a:rPr>
              <a:t>In your life, have you ever had any experience that was so frightening, horrible, or upsetting that, in the past month, you: </a:t>
            </a:r>
          </a:p>
          <a:p>
            <a:endParaRPr lang="en-US" sz="1800" b="0" i="0" u="none" strike="noStrike" baseline="0" dirty="0">
              <a:solidFill>
                <a:srgbClr val="211D1E"/>
              </a:solidFill>
              <a:latin typeface="Myriad Pro"/>
            </a:endParaRPr>
          </a:p>
          <a:p>
            <a:r>
              <a:rPr lang="en-US" sz="1800" b="0" i="0" u="none" strike="noStrike" baseline="0" dirty="0">
                <a:solidFill>
                  <a:srgbClr val="211D1E"/>
                </a:solidFill>
                <a:latin typeface="Myriad Pro"/>
              </a:rPr>
              <a:t>Have had nightmares about it or thought about it when you did not want to?    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211D1E"/>
                </a:solidFill>
                <a:latin typeface="Myriad Pro"/>
              </a:rPr>
              <a:t>                                                                                                                                  YES     NO</a:t>
            </a:r>
            <a:endParaRPr lang="en-US" sz="1800" b="0" i="0" u="none" strike="noStrike" baseline="0" dirty="0">
              <a:solidFill>
                <a:srgbClr val="211D1E"/>
              </a:solidFill>
              <a:latin typeface="Myriad Pro"/>
            </a:endParaRPr>
          </a:p>
          <a:p>
            <a:r>
              <a:rPr lang="en-US" sz="1800" b="0" i="0" u="none" strike="noStrike" baseline="0" dirty="0">
                <a:solidFill>
                  <a:srgbClr val="211D1E"/>
                </a:solidFill>
                <a:latin typeface="Myriad Pro"/>
              </a:rPr>
              <a:t>Tried hard not to think about it or went out of your way to avoid situations that reminded you of it?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211D1E"/>
                </a:solidFill>
                <a:latin typeface="Myriad Pro"/>
              </a:rPr>
              <a:t>                                                                                                                                   YES     NO</a:t>
            </a:r>
            <a:endParaRPr lang="en-US" sz="1800" b="0" i="0" u="none" strike="noStrike" baseline="0" dirty="0">
              <a:solidFill>
                <a:srgbClr val="211D1E"/>
              </a:solidFill>
              <a:latin typeface="Myriad Pro"/>
            </a:endParaRPr>
          </a:p>
          <a:p>
            <a:r>
              <a:rPr lang="en-US" sz="1800" b="0" i="0" u="none" strike="noStrike" baseline="0" dirty="0">
                <a:solidFill>
                  <a:srgbClr val="211D1E"/>
                </a:solidFill>
                <a:latin typeface="Myriad Pro"/>
              </a:rPr>
              <a:t>Were constantly on guard, watchful, or easily startled?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211D1E"/>
                </a:solidFill>
                <a:latin typeface="Myriad Pro"/>
              </a:rPr>
              <a:t>                                                                                                                                   YES     NO</a:t>
            </a:r>
            <a:endParaRPr lang="en-US" sz="1800" b="0" i="0" u="none" strike="noStrike" baseline="0" dirty="0">
              <a:solidFill>
                <a:srgbClr val="211D1E"/>
              </a:solidFill>
              <a:latin typeface="Myriad Pro"/>
            </a:endParaRPr>
          </a:p>
          <a:p>
            <a:r>
              <a:rPr lang="en-US" sz="1800" b="0" i="0" u="none" strike="noStrike" baseline="0" dirty="0">
                <a:solidFill>
                  <a:srgbClr val="211D1E"/>
                </a:solidFill>
                <a:latin typeface="Myriad Pro"/>
              </a:rPr>
              <a:t>Felt numb or detached from others, activities, or your surroundings?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211D1E"/>
                </a:solidFill>
                <a:latin typeface="Myriad Pro"/>
              </a:rPr>
              <a:t>                                                                                                                                   YES     NO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44871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AE2828-7D27-438D-591B-1F9017EA0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91" y="1153572"/>
            <a:ext cx="2771474" cy="4461163"/>
          </a:xfrm>
        </p:spPr>
        <p:txBody>
          <a:bodyPr>
            <a:noAutofit/>
          </a:bodyPr>
          <a:lstStyle/>
          <a:p>
            <a:pPr algn="r"/>
            <a:r>
              <a:rPr lang="en-US" sz="3500" b="1" dirty="0">
                <a:solidFill>
                  <a:srgbClr val="FFFFFF"/>
                </a:solidFill>
              </a:rPr>
              <a:t>Evidenced Based  Brief &amp; Ultra-Brief Interventions for Anxiety</a:t>
            </a:r>
            <a:br>
              <a:rPr lang="en-US" sz="3500" b="1" dirty="0">
                <a:solidFill>
                  <a:srgbClr val="FFFFFF"/>
                </a:solidFill>
              </a:rPr>
            </a:br>
            <a:r>
              <a:rPr lang="en-US" sz="3500" b="1" dirty="0">
                <a:solidFill>
                  <a:srgbClr val="FFFFFF"/>
                </a:solidFill>
              </a:rPr>
              <a:t>Stress</a:t>
            </a:r>
            <a:br>
              <a:rPr lang="en-US" sz="3500" b="1" dirty="0">
                <a:solidFill>
                  <a:srgbClr val="FFFFFF"/>
                </a:solidFill>
              </a:rPr>
            </a:br>
            <a:r>
              <a:rPr lang="en-US" sz="3500" b="1" dirty="0">
                <a:solidFill>
                  <a:srgbClr val="FFFFFF"/>
                </a:solidFill>
              </a:rPr>
              <a:t>PTSD </a:t>
            </a:r>
            <a:br>
              <a:rPr lang="en-US" sz="3500" b="1" dirty="0">
                <a:solidFill>
                  <a:srgbClr val="FFFFFF"/>
                </a:solidFill>
              </a:rPr>
            </a:br>
            <a:r>
              <a:rPr lang="en-US" sz="3500" b="1" dirty="0">
                <a:solidFill>
                  <a:srgbClr val="FFFFFF"/>
                </a:solidFill>
              </a:rPr>
              <a:t>Sleep</a:t>
            </a:r>
            <a:br>
              <a:rPr lang="en-US" sz="3500" b="1" dirty="0">
                <a:solidFill>
                  <a:srgbClr val="FFFFFF"/>
                </a:solidFill>
              </a:rPr>
            </a:br>
            <a:r>
              <a:rPr lang="en-US" sz="3500" b="1" dirty="0">
                <a:solidFill>
                  <a:srgbClr val="FFFFFF"/>
                </a:solidFill>
              </a:rPr>
              <a:t>Trauma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39277-8EC5-4128-82B1-9B3392B0C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Psychoeducation (to help you learn about what adverse experiences are, and how you might be effected by them. Especially learning about how the brain/body responds to, and remembers these experiences).</a:t>
            </a:r>
          </a:p>
          <a:p>
            <a:r>
              <a:rPr lang="en-US" dirty="0"/>
              <a:t>Breathing Re-Training (to lower physiological arousal).</a:t>
            </a:r>
          </a:p>
          <a:p>
            <a:r>
              <a:rPr lang="en-US" dirty="0"/>
              <a:t>Cognitive Restructuring (to achieve balanced thinking through “changing your story”.</a:t>
            </a:r>
          </a:p>
          <a:p>
            <a:r>
              <a:rPr lang="en-US" dirty="0"/>
              <a:t>Exposure Therapy (a variety of ways to remember and overcome traumatic memories/events. Written Exposure Therapy is a simple and highly effective form of this.</a:t>
            </a:r>
          </a:p>
        </p:txBody>
      </p:sp>
    </p:spTree>
    <p:extLst>
      <p:ext uri="{BB962C8B-B14F-4D97-AF65-F5344CB8AC3E}">
        <p14:creationId xmlns:p14="http://schemas.microsoft.com/office/powerpoint/2010/main" val="896815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939F9-36B7-7ED0-179E-FC2C1785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2126704" cy="4461163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FFFFFF"/>
                </a:solidFill>
              </a:rPr>
              <a:t>What is Anxiety?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5843D-0269-AE70-AF43-BFAB4CAAA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816" y="591344"/>
            <a:ext cx="7179350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Anxiety, stress, apprehension or fear are all normal responses we experience in abnormal situations. </a:t>
            </a:r>
          </a:p>
          <a:p>
            <a:r>
              <a:rPr lang="en-US" dirty="0"/>
              <a:t>“We know more about the neurology of anxiety than any other emotion” </a:t>
            </a:r>
            <a:r>
              <a:rPr lang="en-US" sz="1400" dirty="0"/>
              <a:t>(Pittman &amp; Rathert, 2012)</a:t>
            </a:r>
            <a:r>
              <a:rPr lang="en-US" dirty="0"/>
              <a:t> </a:t>
            </a:r>
          </a:p>
          <a:p>
            <a:r>
              <a:rPr lang="en-US" dirty="0"/>
              <a:t>Our brains have evolved a life-saving (although uncomfortable) emotional response to situations we perceive or believe to be harmful.</a:t>
            </a:r>
          </a:p>
          <a:p>
            <a:r>
              <a:rPr lang="en-US" dirty="0"/>
              <a:t>These emotions stem from what many people know as our ‘fight or flight’ response. Like all e</a:t>
            </a:r>
            <a:r>
              <a:rPr lang="en-US" i="1" dirty="0"/>
              <a:t>motions</a:t>
            </a:r>
            <a:r>
              <a:rPr lang="en-US" dirty="0"/>
              <a:t>, they serve to </a:t>
            </a:r>
            <a:r>
              <a:rPr lang="en-US" i="1" dirty="0"/>
              <a:t>motivate </a:t>
            </a:r>
            <a:r>
              <a:rPr lang="en-US" dirty="0"/>
              <a:t>us to act in some way.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40452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14583</TotalTime>
  <Words>1325</Words>
  <Application>Microsoft Office PowerPoint</Application>
  <PresentationFormat>Widescreen</PresentationFormat>
  <Paragraphs>134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Helvetica-Narrow</vt:lpstr>
      <vt:lpstr>Myriad Pro</vt:lpstr>
      <vt:lpstr>Palatino Linotype</vt:lpstr>
      <vt:lpstr>Source Sans Pro</vt:lpstr>
      <vt:lpstr>Wingdings</vt:lpstr>
      <vt:lpstr>Office Theme</vt:lpstr>
      <vt:lpstr>Addressing Relapse  Through Evidenced-based  Management of Anxiety, Trauma, Sleep, &amp; Depression </vt:lpstr>
      <vt:lpstr>Lapse Slip Reuse Relapse Recurrance Prolapse Setback</vt:lpstr>
      <vt:lpstr>Recognizing High Risk Situations</vt:lpstr>
      <vt:lpstr>The Four Horsemen of the Apocalypse</vt:lpstr>
      <vt:lpstr>SCREENING</vt:lpstr>
      <vt:lpstr>      LEVEL II SCREENING  &amp; ASSESSMENT</vt:lpstr>
      <vt:lpstr>Primary Care PTSD Screen (PC-PTSD) </vt:lpstr>
      <vt:lpstr>Evidenced Based  Brief &amp; Ultra-Brief Interventions for Anxiety Stress PTSD  Sleep Trauma</vt:lpstr>
      <vt:lpstr>What is Anxiety?</vt:lpstr>
      <vt:lpstr>Psycho-Educational Resources for Anxiety</vt:lpstr>
      <vt:lpstr>Brain and body sources of anxiety…</vt:lpstr>
      <vt:lpstr>Brain and body sources of anxiety…</vt:lpstr>
      <vt:lpstr>The creation and the continuation of anxiety involve both the amygdala and the cortical pathways</vt:lpstr>
      <vt:lpstr>Psycho-Educational Resources for Trauma &amp; Toxic Stress  https://www.ted.com/talks/nadine_burke_harris_how_childhood_trauma_affects_health_across_a_lifetime  https://youtu.be/XsHIV9PxAV4 </vt:lpstr>
      <vt:lpstr>Guided Self-Help for Depression   https://psychhealthandsafety.org/asw/   </vt:lpstr>
      <vt:lpstr>Brief  Intervention for  Sleep Disturbance  Edinger JD, Sampson WS. A primary care “friendly” cognitive behavioral insomnia therapy. SLEEP 2003;2:177-182.    </vt:lpstr>
      <vt:lpstr>Brief  Intervention for PTSD  B.R.E.A.T.H 3 Session EBP Contact Bob at  Bob.Phillips@ENMU.edu    </vt:lpstr>
      <vt:lpstr>PTSD COACH Your  One-Stop Shop  PTSD COACH ONLINE  https://www.ptsd.va.gov/apps/ptsdcoachonline/default.htm  </vt:lpstr>
      <vt:lpstr>THANK YOU KINDLY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AND MANAGING ANXIETY</dc:title>
  <dc:creator>Bob Phillips</dc:creator>
  <cp:lastModifiedBy>Bob Phillips</cp:lastModifiedBy>
  <cp:revision>9</cp:revision>
  <cp:lastPrinted>2023-07-06T19:20:00Z</cp:lastPrinted>
  <dcterms:created xsi:type="dcterms:W3CDTF">2023-07-06T19:04:22Z</dcterms:created>
  <dcterms:modified xsi:type="dcterms:W3CDTF">2023-08-01T12:51:00Z</dcterms:modified>
</cp:coreProperties>
</file>