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55"/>
  </p:notesMasterIdLst>
  <p:sldIdLst>
    <p:sldId id="256" r:id="rId2"/>
    <p:sldId id="257" r:id="rId3"/>
    <p:sldId id="258" r:id="rId4"/>
    <p:sldId id="291" r:id="rId5"/>
    <p:sldId id="292" r:id="rId6"/>
    <p:sldId id="259" r:id="rId7"/>
    <p:sldId id="294" r:id="rId8"/>
    <p:sldId id="293" r:id="rId9"/>
    <p:sldId id="298" r:id="rId10"/>
    <p:sldId id="296" r:id="rId11"/>
    <p:sldId id="297" r:id="rId12"/>
    <p:sldId id="299" r:id="rId13"/>
    <p:sldId id="300" r:id="rId14"/>
    <p:sldId id="302" r:id="rId15"/>
    <p:sldId id="301" r:id="rId16"/>
    <p:sldId id="290" r:id="rId17"/>
    <p:sldId id="295" r:id="rId18"/>
    <p:sldId id="260" r:id="rId19"/>
    <p:sldId id="261" r:id="rId20"/>
    <p:sldId id="313" r:id="rId21"/>
    <p:sldId id="270" r:id="rId22"/>
    <p:sldId id="262" r:id="rId23"/>
    <p:sldId id="263" r:id="rId24"/>
    <p:sldId id="264" r:id="rId25"/>
    <p:sldId id="265" r:id="rId26"/>
    <p:sldId id="266" r:id="rId27"/>
    <p:sldId id="303" r:id="rId28"/>
    <p:sldId id="268" r:id="rId29"/>
    <p:sldId id="267" r:id="rId30"/>
    <p:sldId id="269" r:id="rId31"/>
    <p:sldId id="304" r:id="rId32"/>
    <p:sldId id="305" r:id="rId33"/>
    <p:sldId id="271" r:id="rId34"/>
    <p:sldId id="272" r:id="rId35"/>
    <p:sldId id="276" r:id="rId36"/>
    <p:sldId id="277" r:id="rId37"/>
    <p:sldId id="278" r:id="rId38"/>
    <p:sldId id="279" r:id="rId39"/>
    <p:sldId id="280" r:id="rId40"/>
    <p:sldId id="281" r:id="rId41"/>
    <p:sldId id="283" r:id="rId42"/>
    <p:sldId id="306" r:id="rId43"/>
    <p:sldId id="284" r:id="rId44"/>
    <p:sldId id="285" r:id="rId45"/>
    <p:sldId id="286" r:id="rId46"/>
    <p:sldId id="307" r:id="rId47"/>
    <p:sldId id="308" r:id="rId48"/>
    <p:sldId id="309" r:id="rId49"/>
    <p:sldId id="310" r:id="rId50"/>
    <p:sldId id="311" r:id="rId51"/>
    <p:sldId id="312" r:id="rId52"/>
    <p:sldId id="288" r:id="rId53"/>
    <p:sldId id="289"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5" autoAdjust="0"/>
    <p:restoredTop sz="94660"/>
  </p:normalViewPr>
  <p:slideViewPr>
    <p:cSldViewPr snapToGrid="0">
      <p:cViewPr varScale="1">
        <p:scale>
          <a:sx n="82" d="100"/>
          <a:sy n="82" d="100"/>
        </p:scale>
        <p:origin x="9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75A0D6-3895-4D39-8A55-E9E0E6960927}" type="datetimeFigureOut">
              <a:rPr lang="en-US" smtClean="0"/>
              <a:t>8/3/2023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019497-84AC-43A4-A09C-E0A2411C61AD}" type="slidenum">
              <a:rPr lang="en-US" smtClean="0"/>
              <a:t>‹#›</a:t>
            </a:fld>
            <a:endParaRPr lang="en-US" dirty="0"/>
          </a:p>
        </p:txBody>
      </p:sp>
    </p:spTree>
    <p:extLst>
      <p:ext uri="{BB962C8B-B14F-4D97-AF65-F5344CB8AC3E}">
        <p14:creationId xmlns:p14="http://schemas.microsoft.com/office/powerpoint/2010/main" val="1676380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9E7433-0430-4F19-B1B9-0F12A048F639}" type="datetime1">
              <a:rPr lang="en-US" smtClean="0"/>
              <a:t>8/3/2023</a:t>
            </a:fld>
            <a:endParaRPr lang="en-US" dirty="0"/>
          </a:p>
        </p:txBody>
      </p:sp>
      <p:sp>
        <p:nvSpPr>
          <p:cNvPr id="5" name="Footer Placeholder 4"/>
          <p:cNvSpPr>
            <a:spLocks noGrp="1"/>
          </p:cNvSpPr>
          <p:nvPr>
            <p:ph type="ftr" sz="quarter" idx="11"/>
          </p:nvPr>
        </p:nvSpPr>
        <p:spPr/>
        <p:txBody>
          <a:bodyPr/>
          <a:lstStyle/>
          <a:p>
            <a:r>
              <a:rPr lang="en-US" dirty="0"/>
              <a:t>NMAEN2023_Fraga, M.A.</a:t>
            </a:r>
          </a:p>
        </p:txBody>
      </p:sp>
      <p:sp>
        <p:nvSpPr>
          <p:cNvPr id="6" name="Slide Number Placeholder 5"/>
          <p:cNvSpPr>
            <a:spLocks noGrp="1"/>
          </p:cNvSpPr>
          <p:nvPr>
            <p:ph type="sldNum" sz="quarter" idx="12"/>
          </p:nvPr>
        </p:nvSpPr>
        <p:spPr/>
        <p:txBody>
          <a:bodyPr/>
          <a:lstStyle/>
          <a:p>
            <a:fld id="{39559576-CB94-4E9A-B283-E898620ABEE4}" type="slidenum">
              <a:rPr lang="en-US" smtClean="0"/>
              <a:t>‹#›</a:t>
            </a:fld>
            <a:endParaRPr lang="en-US" dirty="0"/>
          </a:p>
        </p:txBody>
      </p:sp>
    </p:spTree>
    <p:extLst>
      <p:ext uri="{BB962C8B-B14F-4D97-AF65-F5344CB8AC3E}">
        <p14:creationId xmlns:p14="http://schemas.microsoft.com/office/powerpoint/2010/main" val="3804912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89CB07-32D6-4F64-8BA7-360FF4858CE0}" type="datetime1">
              <a:rPr lang="en-US" smtClean="0"/>
              <a:t>8/3/2023</a:t>
            </a:fld>
            <a:endParaRPr lang="en-US" dirty="0"/>
          </a:p>
        </p:txBody>
      </p:sp>
      <p:sp>
        <p:nvSpPr>
          <p:cNvPr id="5" name="Footer Placeholder 4"/>
          <p:cNvSpPr>
            <a:spLocks noGrp="1"/>
          </p:cNvSpPr>
          <p:nvPr>
            <p:ph type="ftr" sz="quarter" idx="11"/>
          </p:nvPr>
        </p:nvSpPr>
        <p:spPr/>
        <p:txBody>
          <a:bodyPr/>
          <a:lstStyle/>
          <a:p>
            <a:r>
              <a:rPr lang="en-US" dirty="0"/>
              <a:t>NMAEN2023_Fraga, M.A.</a:t>
            </a:r>
          </a:p>
        </p:txBody>
      </p:sp>
      <p:sp>
        <p:nvSpPr>
          <p:cNvPr id="6" name="Slide Number Placeholder 5"/>
          <p:cNvSpPr>
            <a:spLocks noGrp="1"/>
          </p:cNvSpPr>
          <p:nvPr>
            <p:ph type="sldNum" sz="quarter" idx="12"/>
          </p:nvPr>
        </p:nvSpPr>
        <p:spPr/>
        <p:txBody>
          <a:bodyPr/>
          <a:lstStyle/>
          <a:p>
            <a:fld id="{39559576-CB94-4E9A-B283-E898620ABEE4}" type="slidenum">
              <a:rPr lang="en-US" smtClean="0"/>
              <a:t>‹#›</a:t>
            </a:fld>
            <a:endParaRPr lang="en-US" dirty="0"/>
          </a:p>
        </p:txBody>
      </p:sp>
    </p:spTree>
    <p:extLst>
      <p:ext uri="{BB962C8B-B14F-4D97-AF65-F5344CB8AC3E}">
        <p14:creationId xmlns:p14="http://schemas.microsoft.com/office/powerpoint/2010/main" val="907571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70D1D8-2F6E-41D0-AF4A-636A6635C8D2}" type="datetime1">
              <a:rPr lang="en-US" smtClean="0"/>
              <a:t>8/3/2023</a:t>
            </a:fld>
            <a:endParaRPr lang="en-US" dirty="0"/>
          </a:p>
        </p:txBody>
      </p:sp>
      <p:sp>
        <p:nvSpPr>
          <p:cNvPr id="5" name="Footer Placeholder 4"/>
          <p:cNvSpPr>
            <a:spLocks noGrp="1"/>
          </p:cNvSpPr>
          <p:nvPr>
            <p:ph type="ftr" sz="quarter" idx="11"/>
          </p:nvPr>
        </p:nvSpPr>
        <p:spPr/>
        <p:txBody>
          <a:bodyPr/>
          <a:lstStyle/>
          <a:p>
            <a:r>
              <a:rPr lang="en-US" dirty="0"/>
              <a:t>NMAEN2023_Fraga, M.A.</a:t>
            </a:r>
          </a:p>
        </p:txBody>
      </p:sp>
      <p:sp>
        <p:nvSpPr>
          <p:cNvPr id="6" name="Slide Number Placeholder 5"/>
          <p:cNvSpPr>
            <a:spLocks noGrp="1"/>
          </p:cNvSpPr>
          <p:nvPr>
            <p:ph type="sldNum" sz="quarter" idx="12"/>
          </p:nvPr>
        </p:nvSpPr>
        <p:spPr/>
        <p:txBody>
          <a:bodyPr/>
          <a:lstStyle/>
          <a:p>
            <a:fld id="{39559576-CB94-4E9A-B283-E898620ABEE4}"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14045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F4481A-7C1E-4B7E-AE5B-5C4292CD2A6D}" type="datetime1">
              <a:rPr lang="en-US" smtClean="0"/>
              <a:t>8/3/2023</a:t>
            </a:fld>
            <a:endParaRPr lang="en-US" dirty="0"/>
          </a:p>
        </p:txBody>
      </p:sp>
      <p:sp>
        <p:nvSpPr>
          <p:cNvPr id="5" name="Footer Placeholder 4"/>
          <p:cNvSpPr>
            <a:spLocks noGrp="1"/>
          </p:cNvSpPr>
          <p:nvPr>
            <p:ph type="ftr" sz="quarter" idx="11"/>
          </p:nvPr>
        </p:nvSpPr>
        <p:spPr/>
        <p:txBody>
          <a:bodyPr/>
          <a:lstStyle/>
          <a:p>
            <a:r>
              <a:rPr lang="en-US" dirty="0"/>
              <a:t>NMAEN2023_Fraga, M.A.</a:t>
            </a:r>
          </a:p>
        </p:txBody>
      </p:sp>
      <p:sp>
        <p:nvSpPr>
          <p:cNvPr id="6" name="Slide Number Placeholder 5"/>
          <p:cNvSpPr>
            <a:spLocks noGrp="1"/>
          </p:cNvSpPr>
          <p:nvPr>
            <p:ph type="sldNum" sz="quarter" idx="12"/>
          </p:nvPr>
        </p:nvSpPr>
        <p:spPr/>
        <p:txBody>
          <a:bodyPr/>
          <a:lstStyle/>
          <a:p>
            <a:fld id="{39559576-CB94-4E9A-B283-E898620ABEE4}" type="slidenum">
              <a:rPr lang="en-US" smtClean="0"/>
              <a:t>‹#›</a:t>
            </a:fld>
            <a:endParaRPr lang="en-US" dirty="0"/>
          </a:p>
        </p:txBody>
      </p:sp>
    </p:spTree>
    <p:extLst>
      <p:ext uri="{BB962C8B-B14F-4D97-AF65-F5344CB8AC3E}">
        <p14:creationId xmlns:p14="http://schemas.microsoft.com/office/powerpoint/2010/main" val="4072583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9490D3-5007-4354-B07F-7BD45814B570}" type="datetime1">
              <a:rPr lang="en-US" smtClean="0"/>
              <a:t>8/3/2023</a:t>
            </a:fld>
            <a:endParaRPr lang="en-US" dirty="0"/>
          </a:p>
        </p:txBody>
      </p:sp>
      <p:sp>
        <p:nvSpPr>
          <p:cNvPr id="5" name="Footer Placeholder 4"/>
          <p:cNvSpPr>
            <a:spLocks noGrp="1"/>
          </p:cNvSpPr>
          <p:nvPr>
            <p:ph type="ftr" sz="quarter" idx="11"/>
          </p:nvPr>
        </p:nvSpPr>
        <p:spPr/>
        <p:txBody>
          <a:bodyPr/>
          <a:lstStyle/>
          <a:p>
            <a:r>
              <a:rPr lang="en-US" dirty="0"/>
              <a:t>NMAEN2023_Fraga, M.A.</a:t>
            </a:r>
          </a:p>
        </p:txBody>
      </p:sp>
      <p:sp>
        <p:nvSpPr>
          <p:cNvPr id="6" name="Slide Number Placeholder 5"/>
          <p:cNvSpPr>
            <a:spLocks noGrp="1"/>
          </p:cNvSpPr>
          <p:nvPr>
            <p:ph type="sldNum" sz="quarter" idx="12"/>
          </p:nvPr>
        </p:nvSpPr>
        <p:spPr/>
        <p:txBody>
          <a:bodyPr/>
          <a:lstStyle/>
          <a:p>
            <a:fld id="{39559576-CB94-4E9A-B283-E898620ABEE4}"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29089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DD1687-1EC6-40B4-A745-DEC320FDA7EE}" type="datetime1">
              <a:rPr lang="en-US" smtClean="0"/>
              <a:t>8/3/2023</a:t>
            </a:fld>
            <a:endParaRPr lang="en-US" dirty="0"/>
          </a:p>
        </p:txBody>
      </p:sp>
      <p:sp>
        <p:nvSpPr>
          <p:cNvPr id="5" name="Footer Placeholder 4"/>
          <p:cNvSpPr>
            <a:spLocks noGrp="1"/>
          </p:cNvSpPr>
          <p:nvPr>
            <p:ph type="ftr" sz="quarter" idx="11"/>
          </p:nvPr>
        </p:nvSpPr>
        <p:spPr/>
        <p:txBody>
          <a:bodyPr/>
          <a:lstStyle/>
          <a:p>
            <a:r>
              <a:rPr lang="en-US" dirty="0"/>
              <a:t>NMAEN2023_Fraga, M.A.</a:t>
            </a:r>
          </a:p>
        </p:txBody>
      </p:sp>
      <p:sp>
        <p:nvSpPr>
          <p:cNvPr id="6" name="Slide Number Placeholder 5"/>
          <p:cNvSpPr>
            <a:spLocks noGrp="1"/>
          </p:cNvSpPr>
          <p:nvPr>
            <p:ph type="sldNum" sz="quarter" idx="12"/>
          </p:nvPr>
        </p:nvSpPr>
        <p:spPr/>
        <p:txBody>
          <a:bodyPr/>
          <a:lstStyle/>
          <a:p>
            <a:fld id="{39559576-CB94-4E9A-B283-E898620ABEE4}" type="slidenum">
              <a:rPr lang="en-US" smtClean="0"/>
              <a:t>‹#›</a:t>
            </a:fld>
            <a:endParaRPr lang="en-US" dirty="0"/>
          </a:p>
        </p:txBody>
      </p:sp>
    </p:spTree>
    <p:extLst>
      <p:ext uri="{BB962C8B-B14F-4D97-AF65-F5344CB8AC3E}">
        <p14:creationId xmlns:p14="http://schemas.microsoft.com/office/powerpoint/2010/main" val="3793886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FB8744-A092-4807-9953-D0BC6BFF2658}" type="datetime1">
              <a:rPr lang="en-US" smtClean="0"/>
              <a:t>8/3/2023</a:t>
            </a:fld>
            <a:endParaRPr lang="en-US" dirty="0"/>
          </a:p>
        </p:txBody>
      </p:sp>
      <p:sp>
        <p:nvSpPr>
          <p:cNvPr id="5" name="Footer Placeholder 4"/>
          <p:cNvSpPr>
            <a:spLocks noGrp="1"/>
          </p:cNvSpPr>
          <p:nvPr>
            <p:ph type="ftr" sz="quarter" idx="11"/>
          </p:nvPr>
        </p:nvSpPr>
        <p:spPr/>
        <p:txBody>
          <a:bodyPr/>
          <a:lstStyle/>
          <a:p>
            <a:r>
              <a:rPr lang="en-US" dirty="0"/>
              <a:t>NMAEN2023_Fraga, M.A.</a:t>
            </a:r>
          </a:p>
        </p:txBody>
      </p:sp>
      <p:sp>
        <p:nvSpPr>
          <p:cNvPr id="6" name="Slide Number Placeholder 5"/>
          <p:cNvSpPr>
            <a:spLocks noGrp="1"/>
          </p:cNvSpPr>
          <p:nvPr>
            <p:ph type="sldNum" sz="quarter" idx="12"/>
          </p:nvPr>
        </p:nvSpPr>
        <p:spPr/>
        <p:txBody>
          <a:bodyPr/>
          <a:lstStyle/>
          <a:p>
            <a:fld id="{39559576-CB94-4E9A-B283-E898620ABEE4}" type="slidenum">
              <a:rPr lang="en-US" smtClean="0"/>
              <a:t>‹#›</a:t>
            </a:fld>
            <a:endParaRPr lang="en-US" dirty="0"/>
          </a:p>
        </p:txBody>
      </p:sp>
    </p:spTree>
    <p:extLst>
      <p:ext uri="{BB962C8B-B14F-4D97-AF65-F5344CB8AC3E}">
        <p14:creationId xmlns:p14="http://schemas.microsoft.com/office/powerpoint/2010/main" val="2263144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F5A09D-E439-4F06-84EE-7074CF90AA51}" type="datetime1">
              <a:rPr lang="en-US" smtClean="0"/>
              <a:t>8/3/2023</a:t>
            </a:fld>
            <a:endParaRPr lang="en-US" dirty="0"/>
          </a:p>
        </p:txBody>
      </p:sp>
      <p:sp>
        <p:nvSpPr>
          <p:cNvPr id="5" name="Footer Placeholder 4"/>
          <p:cNvSpPr>
            <a:spLocks noGrp="1"/>
          </p:cNvSpPr>
          <p:nvPr>
            <p:ph type="ftr" sz="quarter" idx="11"/>
          </p:nvPr>
        </p:nvSpPr>
        <p:spPr/>
        <p:txBody>
          <a:bodyPr/>
          <a:lstStyle/>
          <a:p>
            <a:r>
              <a:rPr lang="en-US" dirty="0"/>
              <a:t>NMAEN2023_Fraga, M.A.</a:t>
            </a:r>
          </a:p>
        </p:txBody>
      </p:sp>
      <p:sp>
        <p:nvSpPr>
          <p:cNvPr id="6" name="Slide Number Placeholder 5"/>
          <p:cNvSpPr>
            <a:spLocks noGrp="1"/>
          </p:cNvSpPr>
          <p:nvPr>
            <p:ph type="sldNum" sz="quarter" idx="12"/>
          </p:nvPr>
        </p:nvSpPr>
        <p:spPr/>
        <p:txBody>
          <a:bodyPr/>
          <a:lstStyle/>
          <a:p>
            <a:fld id="{39559576-CB94-4E9A-B283-E898620ABEE4}" type="slidenum">
              <a:rPr lang="en-US" smtClean="0"/>
              <a:t>‹#›</a:t>
            </a:fld>
            <a:endParaRPr lang="en-US" dirty="0"/>
          </a:p>
        </p:txBody>
      </p:sp>
    </p:spTree>
    <p:extLst>
      <p:ext uri="{BB962C8B-B14F-4D97-AF65-F5344CB8AC3E}">
        <p14:creationId xmlns:p14="http://schemas.microsoft.com/office/powerpoint/2010/main" val="3052267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2DF71C-0EE4-4133-AF20-719D39D5BB4C}" type="datetime1">
              <a:rPr lang="en-US" smtClean="0"/>
              <a:t>8/3/2023</a:t>
            </a:fld>
            <a:endParaRPr lang="en-US" dirty="0"/>
          </a:p>
        </p:txBody>
      </p:sp>
      <p:sp>
        <p:nvSpPr>
          <p:cNvPr id="5" name="Footer Placeholder 4"/>
          <p:cNvSpPr>
            <a:spLocks noGrp="1"/>
          </p:cNvSpPr>
          <p:nvPr>
            <p:ph type="ftr" sz="quarter" idx="11"/>
          </p:nvPr>
        </p:nvSpPr>
        <p:spPr/>
        <p:txBody>
          <a:bodyPr/>
          <a:lstStyle/>
          <a:p>
            <a:r>
              <a:rPr lang="en-US" dirty="0"/>
              <a:t>NMAEN2023_Fraga, M.A.</a:t>
            </a:r>
          </a:p>
        </p:txBody>
      </p:sp>
      <p:sp>
        <p:nvSpPr>
          <p:cNvPr id="6" name="Slide Number Placeholder 5"/>
          <p:cNvSpPr>
            <a:spLocks noGrp="1"/>
          </p:cNvSpPr>
          <p:nvPr>
            <p:ph type="sldNum" sz="quarter" idx="12"/>
          </p:nvPr>
        </p:nvSpPr>
        <p:spPr/>
        <p:txBody>
          <a:bodyPr/>
          <a:lstStyle/>
          <a:p>
            <a:fld id="{39559576-CB94-4E9A-B283-E898620ABEE4}" type="slidenum">
              <a:rPr lang="en-US" smtClean="0"/>
              <a:t>‹#›</a:t>
            </a:fld>
            <a:endParaRPr lang="en-US" dirty="0"/>
          </a:p>
        </p:txBody>
      </p:sp>
    </p:spTree>
    <p:extLst>
      <p:ext uri="{BB962C8B-B14F-4D97-AF65-F5344CB8AC3E}">
        <p14:creationId xmlns:p14="http://schemas.microsoft.com/office/powerpoint/2010/main" val="408866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2F9235-C5C1-41A3-ADE4-CA5B0E98DD6C}" type="datetime1">
              <a:rPr lang="en-US" smtClean="0"/>
              <a:t>8/3/2023</a:t>
            </a:fld>
            <a:endParaRPr lang="en-US" dirty="0"/>
          </a:p>
        </p:txBody>
      </p:sp>
      <p:sp>
        <p:nvSpPr>
          <p:cNvPr id="5" name="Footer Placeholder 4"/>
          <p:cNvSpPr>
            <a:spLocks noGrp="1"/>
          </p:cNvSpPr>
          <p:nvPr>
            <p:ph type="ftr" sz="quarter" idx="11"/>
          </p:nvPr>
        </p:nvSpPr>
        <p:spPr/>
        <p:txBody>
          <a:bodyPr/>
          <a:lstStyle/>
          <a:p>
            <a:r>
              <a:rPr lang="en-US" dirty="0"/>
              <a:t>NMAEN2023_Fraga, M.A.</a:t>
            </a:r>
          </a:p>
        </p:txBody>
      </p:sp>
      <p:sp>
        <p:nvSpPr>
          <p:cNvPr id="6" name="Slide Number Placeholder 5"/>
          <p:cNvSpPr>
            <a:spLocks noGrp="1"/>
          </p:cNvSpPr>
          <p:nvPr>
            <p:ph type="sldNum" sz="quarter" idx="12"/>
          </p:nvPr>
        </p:nvSpPr>
        <p:spPr/>
        <p:txBody>
          <a:bodyPr/>
          <a:lstStyle/>
          <a:p>
            <a:fld id="{39559576-CB94-4E9A-B283-E898620ABEE4}" type="slidenum">
              <a:rPr lang="en-US" smtClean="0"/>
              <a:t>‹#›</a:t>
            </a:fld>
            <a:endParaRPr lang="en-US" dirty="0"/>
          </a:p>
        </p:txBody>
      </p:sp>
    </p:spTree>
    <p:extLst>
      <p:ext uri="{BB962C8B-B14F-4D97-AF65-F5344CB8AC3E}">
        <p14:creationId xmlns:p14="http://schemas.microsoft.com/office/powerpoint/2010/main" val="2576014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A01F03-FEE8-479B-9EBF-A1DF621A60DE}" type="datetime1">
              <a:rPr lang="en-US" smtClean="0"/>
              <a:t>8/3/2023</a:t>
            </a:fld>
            <a:endParaRPr lang="en-US" dirty="0"/>
          </a:p>
        </p:txBody>
      </p:sp>
      <p:sp>
        <p:nvSpPr>
          <p:cNvPr id="6" name="Footer Placeholder 5"/>
          <p:cNvSpPr>
            <a:spLocks noGrp="1"/>
          </p:cNvSpPr>
          <p:nvPr>
            <p:ph type="ftr" sz="quarter" idx="11"/>
          </p:nvPr>
        </p:nvSpPr>
        <p:spPr/>
        <p:txBody>
          <a:bodyPr/>
          <a:lstStyle/>
          <a:p>
            <a:r>
              <a:rPr lang="en-US" dirty="0"/>
              <a:t>NMAEN2023_Fraga, M.A.</a:t>
            </a:r>
          </a:p>
        </p:txBody>
      </p:sp>
      <p:sp>
        <p:nvSpPr>
          <p:cNvPr id="7" name="Slide Number Placeholder 6"/>
          <p:cNvSpPr>
            <a:spLocks noGrp="1"/>
          </p:cNvSpPr>
          <p:nvPr>
            <p:ph type="sldNum" sz="quarter" idx="12"/>
          </p:nvPr>
        </p:nvSpPr>
        <p:spPr/>
        <p:txBody>
          <a:bodyPr/>
          <a:lstStyle/>
          <a:p>
            <a:fld id="{39559576-CB94-4E9A-B283-E898620ABEE4}" type="slidenum">
              <a:rPr lang="en-US" smtClean="0"/>
              <a:t>‹#›</a:t>
            </a:fld>
            <a:endParaRPr lang="en-US" dirty="0"/>
          </a:p>
        </p:txBody>
      </p:sp>
    </p:spTree>
    <p:extLst>
      <p:ext uri="{BB962C8B-B14F-4D97-AF65-F5344CB8AC3E}">
        <p14:creationId xmlns:p14="http://schemas.microsoft.com/office/powerpoint/2010/main" val="3234682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148CD9-CD0B-4805-B2A9-F7D9156D849B}" type="datetime1">
              <a:rPr lang="en-US" smtClean="0"/>
              <a:t>8/3/2023</a:t>
            </a:fld>
            <a:endParaRPr lang="en-US" dirty="0"/>
          </a:p>
        </p:txBody>
      </p:sp>
      <p:sp>
        <p:nvSpPr>
          <p:cNvPr id="8" name="Footer Placeholder 7"/>
          <p:cNvSpPr>
            <a:spLocks noGrp="1"/>
          </p:cNvSpPr>
          <p:nvPr>
            <p:ph type="ftr" sz="quarter" idx="11"/>
          </p:nvPr>
        </p:nvSpPr>
        <p:spPr/>
        <p:txBody>
          <a:bodyPr/>
          <a:lstStyle/>
          <a:p>
            <a:r>
              <a:rPr lang="en-US" dirty="0"/>
              <a:t>NMAEN2023_Fraga, M.A.</a:t>
            </a:r>
          </a:p>
        </p:txBody>
      </p:sp>
      <p:sp>
        <p:nvSpPr>
          <p:cNvPr id="9" name="Slide Number Placeholder 8"/>
          <p:cNvSpPr>
            <a:spLocks noGrp="1"/>
          </p:cNvSpPr>
          <p:nvPr>
            <p:ph type="sldNum" sz="quarter" idx="12"/>
          </p:nvPr>
        </p:nvSpPr>
        <p:spPr/>
        <p:txBody>
          <a:bodyPr/>
          <a:lstStyle/>
          <a:p>
            <a:fld id="{39559576-CB94-4E9A-B283-E898620ABEE4}" type="slidenum">
              <a:rPr lang="en-US" smtClean="0"/>
              <a:t>‹#›</a:t>
            </a:fld>
            <a:endParaRPr lang="en-US" dirty="0"/>
          </a:p>
        </p:txBody>
      </p:sp>
    </p:spTree>
    <p:extLst>
      <p:ext uri="{BB962C8B-B14F-4D97-AF65-F5344CB8AC3E}">
        <p14:creationId xmlns:p14="http://schemas.microsoft.com/office/powerpoint/2010/main" val="2697992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624C9C-13C1-404A-9EDE-AEC7DC6723D5}" type="datetime1">
              <a:rPr lang="en-US" smtClean="0"/>
              <a:t>8/3/2023</a:t>
            </a:fld>
            <a:endParaRPr lang="en-US" dirty="0"/>
          </a:p>
        </p:txBody>
      </p:sp>
      <p:sp>
        <p:nvSpPr>
          <p:cNvPr id="4" name="Footer Placeholder 3"/>
          <p:cNvSpPr>
            <a:spLocks noGrp="1"/>
          </p:cNvSpPr>
          <p:nvPr>
            <p:ph type="ftr" sz="quarter" idx="11"/>
          </p:nvPr>
        </p:nvSpPr>
        <p:spPr/>
        <p:txBody>
          <a:bodyPr/>
          <a:lstStyle/>
          <a:p>
            <a:r>
              <a:rPr lang="en-US" dirty="0"/>
              <a:t>NMAEN2023_Fraga, M.A.</a:t>
            </a:r>
          </a:p>
        </p:txBody>
      </p:sp>
      <p:sp>
        <p:nvSpPr>
          <p:cNvPr id="5" name="Slide Number Placeholder 4"/>
          <p:cNvSpPr>
            <a:spLocks noGrp="1"/>
          </p:cNvSpPr>
          <p:nvPr>
            <p:ph type="sldNum" sz="quarter" idx="12"/>
          </p:nvPr>
        </p:nvSpPr>
        <p:spPr/>
        <p:txBody>
          <a:bodyPr/>
          <a:lstStyle/>
          <a:p>
            <a:fld id="{39559576-CB94-4E9A-B283-E898620ABEE4}" type="slidenum">
              <a:rPr lang="en-US" smtClean="0"/>
              <a:t>‹#›</a:t>
            </a:fld>
            <a:endParaRPr lang="en-US" dirty="0"/>
          </a:p>
        </p:txBody>
      </p:sp>
    </p:spTree>
    <p:extLst>
      <p:ext uri="{BB962C8B-B14F-4D97-AF65-F5344CB8AC3E}">
        <p14:creationId xmlns:p14="http://schemas.microsoft.com/office/powerpoint/2010/main" val="1088107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AD2BF9-CE78-4D7B-8AC4-14AF72946493}" type="datetime1">
              <a:rPr lang="en-US" smtClean="0"/>
              <a:t>8/3/2023</a:t>
            </a:fld>
            <a:endParaRPr lang="en-US" dirty="0"/>
          </a:p>
        </p:txBody>
      </p:sp>
      <p:sp>
        <p:nvSpPr>
          <p:cNvPr id="3" name="Footer Placeholder 2"/>
          <p:cNvSpPr>
            <a:spLocks noGrp="1"/>
          </p:cNvSpPr>
          <p:nvPr>
            <p:ph type="ftr" sz="quarter" idx="11"/>
          </p:nvPr>
        </p:nvSpPr>
        <p:spPr/>
        <p:txBody>
          <a:bodyPr/>
          <a:lstStyle/>
          <a:p>
            <a:r>
              <a:rPr lang="en-US" dirty="0"/>
              <a:t>NMAEN2023_Fraga, M.A.</a:t>
            </a:r>
          </a:p>
        </p:txBody>
      </p:sp>
      <p:sp>
        <p:nvSpPr>
          <p:cNvPr id="4" name="Slide Number Placeholder 3"/>
          <p:cNvSpPr>
            <a:spLocks noGrp="1"/>
          </p:cNvSpPr>
          <p:nvPr>
            <p:ph type="sldNum" sz="quarter" idx="12"/>
          </p:nvPr>
        </p:nvSpPr>
        <p:spPr/>
        <p:txBody>
          <a:bodyPr/>
          <a:lstStyle/>
          <a:p>
            <a:fld id="{39559576-CB94-4E9A-B283-E898620ABEE4}" type="slidenum">
              <a:rPr lang="en-US" smtClean="0"/>
              <a:t>‹#›</a:t>
            </a:fld>
            <a:endParaRPr lang="en-US" dirty="0"/>
          </a:p>
        </p:txBody>
      </p:sp>
    </p:spTree>
    <p:extLst>
      <p:ext uri="{BB962C8B-B14F-4D97-AF65-F5344CB8AC3E}">
        <p14:creationId xmlns:p14="http://schemas.microsoft.com/office/powerpoint/2010/main" val="2727409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1384D9-B2B1-42CB-90DF-DCABA44CEC44}" type="datetime1">
              <a:rPr lang="en-US" smtClean="0"/>
              <a:t>8/3/2023</a:t>
            </a:fld>
            <a:endParaRPr lang="en-US" dirty="0"/>
          </a:p>
        </p:txBody>
      </p:sp>
      <p:sp>
        <p:nvSpPr>
          <p:cNvPr id="6" name="Footer Placeholder 5"/>
          <p:cNvSpPr>
            <a:spLocks noGrp="1"/>
          </p:cNvSpPr>
          <p:nvPr>
            <p:ph type="ftr" sz="quarter" idx="11"/>
          </p:nvPr>
        </p:nvSpPr>
        <p:spPr/>
        <p:txBody>
          <a:bodyPr/>
          <a:lstStyle/>
          <a:p>
            <a:r>
              <a:rPr lang="en-US" dirty="0"/>
              <a:t>NMAEN2023_Fraga, M.A.</a:t>
            </a:r>
          </a:p>
        </p:txBody>
      </p:sp>
      <p:sp>
        <p:nvSpPr>
          <p:cNvPr id="7" name="Slide Number Placeholder 6"/>
          <p:cNvSpPr>
            <a:spLocks noGrp="1"/>
          </p:cNvSpPr>
          <p:nvPr>
            <p:ph type="sldNum" sz="quarter" idx="12"/>
          </p:nvPr>
        </p:nvSpPr>
        <p:spPr/>
        <p:txBody>
          <a:bodyPr/>
          <a:lstStyle/>
          <a:p>
            <a:fld id="{39559576-CB94-4E9A-B283-E898620ABEE4}" type="slidenum">
              <a:rPr lang="en-US" smtClean="0"/>
              <a:t>‹#›</a:t>
            </a:fld>
            <a:endParaRPr lang="en-US" dirty="0"/>
          </a:p>
        </p:txBody>
      </p:sp>
    </p:spTree>
    <p:extLst>
      <p:ext uri="{BB962C8B-B14F-4D97-AF65-F5344CB8AC3E}">
        <p14:creationId xmlns:p14="http://schemas.microsoft.com/office/powerpoint/2010/main" val="2949987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51C1E9-685C-4969-AEC2-7EA33499529A}" type="datetime1">
              <a:rPr lang="en-US" smtClean="0"/>
              <a:t>8/3/2023</a:t>
            </a:fld>
            <a:endParaRPr lang="en-US" dirty="0"/>
          </a:p>
        </p:txBody>
      </p:sp>
      <p:sp>
        <p:nvSpPr>
          <p:cNvPr id="6" name="Footer Placeholder 5"/>
          <p:cNvSpPr>
            <a:spLocks noGrp="1"/>
          </p:cNvSpPr>
          <p:nvPr>
            <p:ph type="ftr" sz="quarter" idx="11"/>
          </p:nvPr>
        </p:nvSpPr>
        <p:spPr/>
        <p:txBody>
          <a:bodyPr/>
          <a:lstStyle/>
          <a:p>
            <a:r>
              <a:rPr lang="en-US" dirty="0"/>
              <a:t>NMAEN2023_Fraga, M.A.</a:t>
            </a:r>
          </a:p>
        </p:txBody>
      </p:sp>
      <p:sp>
        <p:nvSpPr>
          <p:cNvPr id="7" name="Slide Number Placeholder 6"/>
          <p:cNvSpPr>
            <a:spLocks noGrp="1"/>
          </p:cNvSpPr>
          <p:nvPr>
            <p:ph type="sldNum" sz="quarter" idx="12"/>
          </p:nvPr>
        </p:nvSpPr>
        <p:spPr/>
        <p:txBody>
          <a:bodyPr/>
          <a:lstStyle/>
          <a:p>
            <a:fld id="{39559576-CB94-4E9A-B283-E898620ABEE4}" type="slidenum">
              <a:rPr lang="en-US" smtClean="0"/>
              <a:t>‹#›</a:t>
            </a:fld>
            <a:endParaRPr lang="en-US" dirty="0"/>
          </a:p>
        </p:txBody>
      </p:sp>
    </p:spTree>
    <p:extLst>
      <p:ext uri="{BB962C8B-B14F-4D97-AF65-F5344CB8AC3E}">
        <p14:creationId xmlns:p14="http://schemas.microsoft.com/office/powerpoint/2010/main" val="1164535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AD9EA47-284F-4B08-A19D-B8F51C301C9B}" type="datetime1">
              <a:rPr lang="en-US" smtClean="0"/>
              <a:t>8/3/2023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NMAEN2023_Fraga, M.A.</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9559576-CB94-4E9A-B283-E898620ABEE4}" type="slidenum">
              <a:rPr lang="en-US" smtClean="0"/>
              <a:t>‹#›</a:t>
            </a:fld>
            <a:endParaRPr lang="en-US" dirty="0"/>
          </a:p>
        </p:txBody>
      </p:sp>
    </p:spTree>
    <p:extLst>
      <p:ext uri="{BB962C8B-B14F-4D97-AF65-F5344CB8AC3E}">
        <p14:creationId xmlns:p14="http://schemas.microsoft.com/office/powerpoint/2010/main" val="685344561"/>
      </p:ext>
    </p:extLst>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s://www.samhsa.gov/data/"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hyperlink" Target="mailto:nyrodoc@gmail.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942AC-19F0-0344-226E-7EFAD414163D}"/>
              </a:ext>
            </a:extLst>
          </p:cNvPr>
          <p:cNvSpPr>
            <a:spLocks noGrp="1"/>
          </p:cNvSpPr>
          <p:nvPr>
            <p:ph type="ctrTitle"/>
          </p:nvPr>
        </p:nvSpPr>
        <p:spPr>
          <a:xfrm>
            <a:off x="1507067" y="250723"/>
            <a:ext cx="7766936" cy="3800113"/>
          </a:xfrm>
        </p:spPr>
        <p:txBody>
          <a:bodyPr>
            <a:normAutofit fontScale="90000"/>
          </a:bodyPr>
          <a:lstStyle/>
          <a:p>
            <a:pPr algn="ctr"/>
            <a:r>
              <a:rPr lang="en-US" dirty="0"/>
              <a:t>Legalized Cannabis, ‘A Brave New World’</a:t>
            </a:r>
            <a:br>
              <a:rPr lang="en-US" dirty="0"/>
            </a:br>
            <a:r>
              <a:rPr lang="en-US" dirty="0"/>
              <a:t>or</a:t>
            </a:r>
            <a:br>
              <a:rPr lang="en-US" dirty="0"/>
            </a:br>
            <a:r>
              <a:rPr lang="en-US" dirty="0"/>
              <a:t>‘Cannatopia v The ‘Rabbit Hole…’</a:t>
            </a:r>
            <a:r>
              <a:rPr lang="en-US" sz="2400" dirty="0"/>
              <a:t>v worm hole… v …</a:t>
            </a:r>
            <a:r>
              <a:rPr lang="en-US" dirty="0"/>
              <a:t> </a:t>
            </a:r>
          </a:p>
        </p:txBody>
      </p:sp>
      <p:sp>
        <p:nvSpPr>
          <p:cNvPr id="3" name="Subtitle 2">
            <a:extLst>
              <a:ext uri="{FF2B5EF4-FFF2-40B4-BE49-F238E27FC236}">
                <a16:creationId xmlns:a16="http://schemas.microsoft.com/office/drawing/2014/main" id="{6CD4B043-D734-08FB-4C5B-C4905D759463}"/>
              </a:ext>
            </a:extLst>
          </p:cNvPr>
          <p:cNvSpPr>
            <a:spLocks noGrp="1"/>
          </p:cNvSpPr>
          <p:nvPr>
            <p:ph type="subTitle" idx="1"/>
          </p:nvPr>
        </p:nvSpPr>
        <p:spPr>
          <a:xfrm>
            <a:off x="1507067" y="4050833"/>
            <a:ext cx="7766936" cy="1870996"/>
          </a:xfrm>
        </p:spPr>
        <p:txBody>
          <a:bodyPr>
            <a:noAutofit/>
          </a:bodyPr>
          <a:lstStyle/>
          <a:p>
            <a:r>
              <a:rPr lang="en-US" sz="1600" dirty="0"/>
              <a:t>Michael A. Fraga, Psy.D., MSCP</a:t>
            </a:r>
          </a:p>
          <a:p>
            <a:r>
              <a:rPr lang="en-US" sz="1600" dirty="0"/>
              <a:t>Neuropsychology</a:t>
            </a:r>
          </a:p>
          <a:p>
            <a:r>
              <a:rPr lang="en-US" sz="1600" dirty="0"/>
              <a:t>Psychopharmacology</a:t>
            </a:r>
          </a:p>
          <a:p>
            <a:r>
              <a:rPr lang="en-US" sz="1600" dirty="0"/>
              <a:t>Neurodegenerative Disease</a:t>
            </a:r>
          </a:p>
          <a:p>
            <a:r>
              <a:rPr lang="en-US" sz="1600" dirty="0"/>
              <a:t>Forensics</a:t>
            </a:r>
          </a:p>
        </p:txBody>
      </p:sp>
      <p:sp>
        <p:nvSpPr>
          <p:cNvPr id="4" name="Footer Placeholder 3">
            <a:extLst>
              <a:ext uri="{FF2B5EF4-FFF2-40B4-BE49-F238E27FC236}">
                <a16:creationId xmlns:a16="http://schemas.microsoft.com/office/drawing/2014/main" id="{622A7BE3-A8B5-3BAF-4C26-A7EAB0C2DE71}"/>
              </a:ext>
            </a:extLst>
          </p:cNvPr>
          <p:cNvSpPr>
            <a:spLocks noGrp="1"/>
          </p:cNvSpPr>
          <p:nvPr>
            <p:ph type="ftr" sz="quarter" idx="11"/>
          </p:nvPr>
        </p:nvSpPr>
        <p:spPr/>
        <p:txBody>
          <a:bodyPr/>
          <a:lstStyle/>
          <a:p>
            <a:r>
              <a:rPr lang="en-US" dirty="0"/>
              <a:t>NMAEN2023_Fraga, M.A.</a:t>
            </a:r>
          </a:p>
        </p:txBody>
      </p:sp>
    </p:spTree>
    <p:extLst>
      <p:ext uri="{BB962C8B-B14F-4D97-AF65-F5344CB8AC3E}">
        <p14:creationId xmlns:p14="http://schemas.microsoft.com/office/powerpoint/2010/main" val="330912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E79C1-5C11-8C2D-7FF5-48CAB80C2A26}"/>
              </a:ext>
            </a:extLst>
          </p:cNvPr>
          <p:cNvSpPr>
            <a:spLocks noGrp="1"/>
          </p:cNvSpPr>
          <p:nvPr>
            <p:ph type="title"/>
          </p:nvPr>
        </p:nvSpPr>
        <p:spPr>
          <a:xfrm>
            <a:off x="677334" y="609600"/>
            <a:ext cx="8596668" cy="825500"/>
          </a:xfrm>
        </p:spPr>
        <p:txBody>
          <a:bodyPr/>
          <a:lstStyle/>
          <a:p>
            <a:r>
              <a:rPr lang="en-US" dirty="0"/>
              <a:t>I'm lost…</a:t>
            </a:r>
          </a:p>
        </p:txBody>
      </p:sp>
      <p:sp>
        <p:nvSpPr>
          <p:cNvPr id="3" name="Content Placeholder 2">
            <a:extLst>
              <a:ext uri="{FF2B5EF4-FFF2-40B4-BE49-F238E27FC236}">
                <a16:creationId xmlns:a16="http://schemas.microsoft.com/office/drawing/2014/main" id="{66073340-2B6A-B13B-DE36-518A2758F5B1}"/>
              </a:ext>
            </a:extLst>
          </p:cNvPr>
          <p:cNvSpPr>
            <a:spLocks noGrp="1"/>
          </p:cNvSpPr>
          <p:nvPr>
            <p:ph idx="1"/>
          </p:nvPr>
        </p:nvSpPr>
        <p:spPr>
          <a:xfrm>
            <a:off x="677334" y="1524001"/>
            <a:ext cx="8596668" cy="4517362"/>
          </a:xfrm>
        </p:spPr>
        <p:txBody>
          <a:bodyPr>
            <a:noAutofit/>
          </a:bodyPr>
          <a:lstStyle/>
          <a:p>
            <a:r>
              <a:rPr lang="en-US" sz="2000" dirty="0"/>
              <a:t>1972: Shafer Commission, an investigative committee appointed by Nixon to study drug abuse in America, went on to recommend that possession of small amounts of marijuana be decriminalized. In 1972, a year after Nixon declared his "</a:t>
            </a:r>
            <a:r>
              <a:rPr lang="en-US" sz="2000" b="1" dirty="0"/>
              <a:t>war on drugs</a:t>
            </a:r>
            <a:r>
              <a:rPr lang="en-US" sz="2000" dirty="0"/>
              <a:t>," the commission presented its findings to Congress in a report titled:“ </a:t>
            </a:r>
            <a:r>
              <a:rPr lang="en-US" sz="2000" b="1" i="1" dirty="0"/>
              <a:t>Marihuana, A Signal of Misunderstanding</a:t>
            </a:r>
            <a:r>
              <a:rPr lang="en-US" sz="2000" dirty="0"/>
              <a:t>". </a:t>
            </a:r>
          </a:p>
          <a:p>
            <a:r>
              <a:rPr lang="en-US" sz="2000" dirty="0"/>
              <a:t>Reports commissioned by Presidents John Kennedy and Lyndon Johnson found that marijuana use did not induce violence or lead to use of heavier drugs. California legalized medical cannabis by introducing the Compassionate Use Act.</a:t>
            </a:r>
          </a:p>
          <a:p>
            <a:pPr lvl="1"/>
            <a:r>
              <a:rPr lang="en-US" sz="1800" dirty="0"/>
              <a:t>It noted that most marijuana users were not dangerous at all, but rather more "</a:t>
            </a:r>
            <a:r>
              <a:rPr lang="en-US" sz="1800" b="1" u="sng" dirty="0"/>
              <a:t>timid, drowsy and passive</a:t>
            </a:r>
            <a:r>
              <a:rPr lang="en-US" sz="1800" dirty="0"/>
              <a:t>." It concluded that cannabis did not pose any widespread danger to society.</a:t>
            </a:r>
          </a:p>
        </p:txBody>
      </p:sp>
      <p:sp>
        <p:nvSpPr>
          <p:cNvPr id="4" name="Footer Placeholder 3">
            <a:extLst>
              <a:ext uri="{FF2B5EF4-FFF2-40B4-BE49-F238E27FC236}">
                <a16:creationId xmlns:a16="http://schemas.microsoft.com/office/drawing/2014/main" id="{FC034CE9-A179-48F4-839F-FDCDB81FFE7C}"/>
              </a:ext>
            </a:extLst>
          </p:cNvPr>
          <p:cNvSpPr>
            <a:spLocks noGrp="1"/>
          </p:cNvSpPr>
          <p:nvPr>
            <p:ph type="ftr" sz="quarter" idx="11"/>
          </p:nvPr>
        </p:nvSpPr>
        <p:spPr/>
        <p:txBody>
          <a:bodyPr/>
          <a:lstStyle/>
          <a:p>
            <a:r>
              <a:rPr lang="en-US" dirty="0"/>
              <a:t>NMAEN2023_Fraga, M.A.</a:t>
            </a:r>
          </a:p>
        </p:txBody>
      </p:sp>
    </p:spTree>
    <p:extLst>
      <p:ext uri="{BB962C8B-B14F-4D97-AF65-F5344CB8AC3E}">
        <p14:creationId xmlns:p14="http://schemas.microsoft.com/office/powerpoint/2010/main" val="2208131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C6C47F-9392-1CF1-65F3-DAD1FD6BF589}"/>
              </a:ext>
            </a:extLst>
          </p:cNvPr>
          <p:cNvSpPr>
            <a:spLocks noGrp="1"/>
          </p:cNvSpPr>
          <p:nvPr>
            <p:ph type="title"/>
          </p:nvPr>
        </p:nvSpPr>
        <p:spPr/>
        <p:txBody>
          <a:bodyPr/>
          <a:lstStyle/>
          <a:p>
            <a:r>
              <a:rPr lang="en-US" dirty="0"/>
              <a:t>I’m not sure…</a:t>
            </a:r>
          </a:p>
        </p:txBody>
      </p:sp>
      <p:sp>
        <p:nvSpPr>
          <p:cNvPr id="6" name="Picture Placeholder 5">
            <a:extLst>
              <a:ext uri="{FF2B5EF4-FFF2-40B4-BE49-F238E27FC236}">
                <a16:creationId xmlns:a16="http://schemas.microsoft.com/office/drawing/2014/main" id="{34C90042-0FD1-A7CE-27EF-D159971F9CF2}"/>
              </a:ext>
            </a:extLst>
          </p:cNvPr>
          <p:cNvSpPr>
            <a:spLocks noGrp="1"/>
          </p:cNvSpPr>
          <p:nvPr>
            <p:ph type="pic" idx="1"/>
          </p:nvPr>
        </p:nvSpPr>
        <p:spPr/>
        <p:txBody>
          <a:bodyPr/>
          <a:lstStyle/>
          <a:p>
            <a:endParaRPr lang="en-US"/>
          </a:p>
        </p:txBody>
      </p:sp>
      <p:sp>
        <p:nvSpPr>
          <p:cNvPr id="7" name="Text Placeholder 6">
            <a:extLst>
              <a:ext uri="{FF2B5EF4-FFF2-40B4-BE49-F238E27FC236}">
                <a16:creationId xmlns:a16="http://schemas.microsoft.com/office/drawing/2014/main" id="{8D753CBA-9B4E-71B9-C08A-C3F1F13CCDB4}"/>
              </a:ext>
            </a:extLst>
          </p:cNvPr>
          <p:cNvSpPr>
            <a:spLocks noGrp="1"/>
          </p:cNvSpPr>
          <p:nvPr>
            <p:ph type="body" sz="half" idx="2"/>
          </p:nvPr>
        </p:nvSpPr>
        <p:spPr/>
        <p:txBody>
          <a:bodyPr>
            <a:normAutofit/>
          </a:bodyPr>
          <a:lstStyle/>
          <a:p>
            <a:r>
              <a:rPr lang="en-US" sz="3200" dirty="0"/>
              <a:t>Indica must have been more prevalent then…</a:t>
            </a:r>
          </a:p>
        </p:txBody>
      </p:sp>
      <p:sp>
        <p:nvSpPr>
          <p:cNvPr id="2" name="Footer Placeholder 1">
            <a:extLst>
              <a:ext uri="{FF2B5EF4-FFF2-40B4-BE49-F238E27FC236}">
                <a16:creationId xmlns:a16="http://schemas.microsoft.com/office/drawing/2014/main" id="{90E11727-F3F0-EA41-5E25-6B097253B6F3}"/>
              </a:ext>
            </a:extLst>
          </p:cNvPr>
          <p:cNvSpPr>
            <a:spLocks noGrp="1"/>
          </p:cNvSpPr>
          <p:nvPr>
            <p:ph type="ftr" sz="quarter" idx="11"/>
          </p:nvPr>
        </p:nvSpPr>
        <p:spPr/>
        <p:txBody>
          <a:bodyPr/>
          <a:lstStyle/>
          <a:p>
            <a:r>
              <a:rPr lang="en-US" dirty="0"/>
              <a:t>NMAEN2023_Fraga, M.A.</a:t>
            </a:r>
          </a:p>
        </p:txBody>
      </p:sp>
      <p:pic>
        <p:nvPicPr>
          <p:cNvPr id="4" name="Picture 3">
            <a:extLst>
              <a:ext uri="{FF2B5EF4-FFF2-40B4-BE49-F238E27FC236}">
                <a16:creationId xmlns:a16="http://schemas.microsoft.com/office/drawing/2014/main" id="{DD35C110-6F0C-470F-9861-ABC411AF02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399" y="609599"/>
            <a:ext cx="8486601" cy="3845718"/>
          </a:xfrm>
          <a:prstGeom prst="rect">
            <a:avLst/>
          </a:prstGeom>
        </p:spPr>
      </p:pic>
    </p:spTree>
    <p:extLst>
      <p:ext uri="{BB962C8B-B14F-4D97-AF65-F5344CB8AC3E}">
        <p14:creationId xmlns:p14="http://schemas.microsoft.com/office/powerpoint/2010/main" val="618454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2BFEF5-1B7C-4D1C-0CE2-580BBDBB69E7}"/>
              </a:ext>
            </a:extLst>
          </p:cNvPr>
          <p:cNvSpPr>
            <a:spLocks noGrp="1"/>
          </p:cNvSpPr>
          <p:nvPr>
            <p:ph type="title"/>
          </p:nvPr>
        </p:nvSpPr>
        <p:spPr>
          <a:xfrm>
            <a:off x="677334" y="609600"/>
            <a:ext cx="8596668" cy="592371"/>
          </a:xfrm>
        </p:spPr>
        <p:txBody>
          <a:bodyPr>
            <a:normAutofit fontScale="90000"/>
          </a:bodyPr>
          <a:lstStyle/>
          <a:p>
            <a:r>
              <a:rPr lang="en-US" dirty="0"/>
              <a:t>GPS Time…</a:t>
            </a:r>
          </a:p>
        </p:txBody>
      </p:sp>
      <p:sp>
        <p:nvSpPr>
          <p:cNvPr id="7" name="Content Placeholder 6">
            <a:extLst>
              <a:ext uri="{FF2B5EF4-FFF2-40B4-BE49-F238E27FC236}">
                <a16:creationId xmlns:a16="http://schemas.microsoft.com/office/drawing/2014/main" id="{BC5EE6CB-276B-2C3B-79AF-426A20EA4256}"/>
              </a:ext>
            </a:extLst>
          </p:cNvPr>
          <p:cNvSpPr>
            <a:spLocks noGrp="1"/>
          </p:cNvSpPr>
          <p:nvPr>
            <p:ph idx="1"/>
          </p:nvPr>
        </p:nvSpPr>
        <p:spPr>
          <a:xfrm>
            <a:off x="677334" y="1312434"/>
            <a:ext cx="8596668" cy="4572000"/>
          </a:xfrm>
        </p:spPr>
        <p:txBody>
          <a:bodyPr>
            <a:noAutofit/>
          </a:bodyPr>
          <a:lstStyle/>
          <a:p>
            <a:r>
              <a:rPr lang="en-US" sz="2000" dirty="0"/>
              <a:t>A movement spearheaded by the newly established National Organization for the Reform of Marijuana Laws (NORML) resulted in Oregon passing the first decriminalization statute in 1973. Over the next five years, 10 other states followed suit, from California to (astoundingly) Mississippi.</a:t>
            </a:r>
          </a:p>
          <a:p>
            <a:r>
              <a:rPr lang="en-US" sz="2000" b="1" u="sng" dirty="0"/>
              <a:t>1986:  Anti-Drug Abuse Act</a:t>
            </a:r>
          </a:p>
          <a:p>
            <a:pPr lvl="1"/>
            <a:r>
              <a:rPr lang="en-US" sz="2000" dirty="0"/>
              <a:t>President Reagan in 1986 signed the Anti-Drug Abuse Act, instituting </a:t>
            </a:r>
            <a:r>
              <a:rPr lang="en-US" sz="2000" b="1" u="sng" dirty="0"/>
              <a:t>mandatory sentences </a:t>
            </a:r>
            <a:r>
              <a:rPr lang="en-US" sz="2000" dirty="0"/>
              <a:t>for drug-related crimes. The legislation had </a:t>
            </a:r>
            <a:r>
              <a:rPr lang="en-US" sz="2000" b="1" u="sng" dirty="0"/>
              <a:t>actually been championed by Democrats</a:t>
            </a:r>
            <a:r>
              <a:rPr lang="en-US" sz="2000" dirty="0"/>
              <a:t>, who saw a political opportunity to outdo Republicans by "</a:t>
            </a:r>
            <a:r>
              <a:rPr lang="en-US" sz="2000" b="1" i="1" dirty="0"/>
              <a:t>getting tough on drugs</a:t>
            </a:r>
            <a:r>
              <a:rPr lang="en-US" sz="2000" dirty="0"/>
              <a:t>." (</a:t>
            </a:r>
            <a:r>
              <a:rPr lang="en-US" sz="2000" i="1" dirty="0"/>
              <a:t>A logical  dynamic to me… maybe</a:t>
            </a:r>
            <a:r>
              <a:rPr lang="en-US" sz="2000" dirty="0"/>
              <a:t>.)The shift was in part a response to the nation's shock over the death of Celtics star draft pick Len Bias from a cocaine overdose.  (“</a:t>
            </a:r>
            <a:r>
              <a:rPr lang="en-US" sz="2000" b="1" i="1" dirty="0"/>
              <a:t>My cousin from Boston”</a:t>
            </a:r>
            <a:r>
              <a:rPr lang="en-US" sz="2000" dirty="0"/>
              <a:t>)</a:t>
            </a:r>
          </a:p>
        </p:txBody>
      </p:sp>
      <p:sp>
        <p:nvSpPr>
          <p:cNvPr id="5" name="Footer Placeholder 4">
            <a:extLst>
              <a:ext uri="{FF2B5EF4-FFF2-40B4-BE49-F238E27FC236}">
                <a16:creationId xmlns:a16="http://schemas.microsoft.com/office/drawing/2014/main" id="{3415C5A3-631C-716C-9498-793F63BE52B6}"/>
              </a:ext>
            </a:extLst>
          </p:cNvPr>
          <p:cNvSpPr>
            <a:spLocks noGrp="1"/>
          </p:cNvSpPr>
          <p:nvPr>
            <p:ph type="ftr" sz="quarter" idx="11"/>
          </p:nvPr>
        </p:nvSpPr>
        <p:spPr/>
        <p:txBody>
          <a:bodyPr/>
          <a:lstStyle/>
          <a:p>
            <a:r>
              <a:rPr lang="en-US" dirty="0"/>
              <a:t>NMAEN2023_Fraga, M.A.</a:t>
            </a:r>
          </a:p>
        </p:txBody>
      </p:sp>
    </p:spTree>
    <p:extLst>
      <p:ext uri="{BB962C8B-B14F-4D97-AF65-F5344CB8AC3E}">
        <p14:creationId xmlns:p14="http://schemas.microsoft.com/office/powerpoint/2010/main" val="2241472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1C38148-D24A-BA55-91DF-BADCA1CDCE37}"/>
              </a:ext>
            </a:extLst>
          </p:cNvPr>
          <p:cNvSpPr>
            <a:spLocks noGrp="1"/>
          </p:cNvSpPr>
          <p:nvPr>
            <p:ph type="ftr" sz="quarter" idx="11"/>
          </p:nvPr>
        </p:nvSpPr>
        <p:spPr/>
        <p:txBody>
          <a:bodyPr/>
          <a:lstStyle/>
          <a:p>
            <a:r>
              <a:rPr lang="en-US" dirty="0"/>
              <a:t>NMAEN2023_Fraga, M.A.</a:t>
            </a:r>
          </a:p>
        </p:txBody>
      </p:sp>
      <p:sp>
        <p:nvSpPr>
          <p:cNvPr id="2" name="Title 1">
            <a:extLst>
              <a:ext uri="{FF2B5EF4-FFF2-40B4-BE49-F238E27FC236}">
                <a16:creationId xmlns:a16="http://schemas.microsoft.com/office/drawing/2014/main" id="{1AAFB41E-6B5B-AA0F-9076-071C6ADF9F48}"/>
              </a:ext>
            </a:extLst>
          </p:cNvPr>
          <p:cNvSpPr>
            <a:spLocks noGrp="1"/>
          </p:cNvSpPr>
          <p:nvPr>
            <p:ph type="title" idx="4294967295"/>
          </p:nvPr>
        </p:nvSpPr>
        <p:spPr>
          <a:xfrm>
            <a:off x="0" y="609600"/>
            <a:ext cx="8596313" cy="711200"/>
          </a:xfrm>
        </p:spPr>
        <p:txBody>
          <a:bodyPr/>
          <a:lstStyle/>
          <a:p>
            <a:r>
              <a:rPr lang="en-US" dirty="0"/>
              <a:t>Mandatory Sentencing… the “Fix”</a:t>
            </a:r>
          </a:p>
        </p:txBody>
      </p:sp>
      <p:sp>
        <p:nvSpPr>
          <p:cNvPr id="3" name="Content Placeholder 2">
            <a:extLst>
              <a:ext uri="{FF2B5EF4-FFF2-40B4-BE49-F238E27FC236}">
                <a16:creationId xmlns:a16="http://schemas.microsoft.com/office/drawing/2014/main" id="{1C813E30-CDE4-BF1B-E95B-595059ECB367}"/>
              </a:ext>
            </a:extLst>
          </p:cNvPr>
          <p:cNvSpPr>
            <a:spLocks noGrp="1"/>
          </p:cNvSpPr>
          <p:nvPr>
            <p:ph idx="4294967295"/>
          </p:nvPr>
        </p:nvSpPr>
        <p:spPr>
          <a:xfrm>
            <a:off x="0" y="1651000"/>
            <a:ext cx="8596313" cy="4391025"/>
          </a:xfrm>
        </p:spPr>
        <p:txBody>
          <a:bodyPr>
            <a:normAutofit/>
          </a:bodyPr>
          <a:lstStyle/>
          <a:p>
            <a:r>
              <a:rPr lang="en-US" sz="2400" dirty="0"/>
              <a:t>Penalties were based on the </a:t>
            </a:r>
            <a:r>
              <a:rPr lang="en-US" sz="2400" b="1" u="sng" dirty="0"/>
              <a:t>amount of the drug involved</a:t>
            </a:r>
            <a:r>
              <a:rPr lang="en-US" sz="2400" dirty="0"/>
              <a:t>. Under the law, possession of </a:t>
            </a:r>
            <a:r>
              <a:rPr lang="en-US" sz="2400" b="1" u="sng" dirty="0"/>
              <a:t>100 marijuana plants</a:t>
            </a:r>
            <a:r>
              <a:rPr lang="en-US" sz="2400" dirty="0"/>
              <a:t> received the same penalty as possession of </a:t>
            </a:r>
            <a:r>
              <a:rPr lang="en-US" sz="2400" b="1" u="sng" dirty="0"/>
              <a:t>100 grams of heroin</a:t>
            </a:r>
            <a:r>
              <a:rPr lang="en-US" sz="2400" dirty="0"/>
              <a:t>. </a:t>
            </a:r>
          </a:p>
          <a:p>
            <a:r>
              <a:rPr lang="en-US" sz="2400" dirty="0"/>
              <a:t>A later amendment established a </a:t>
            </a:r>
            <a:r>
              <a:rPr lang="en-US" sz="2400" b="1" u="sng" dirty="0"/>
              <a:t>"three strikes and you're out" </a:t>
            </a:r>
            <a:r>
              <a:rPr lang="en-US" sz="2400" dirty="0"/>
              <a:t>policy, requiring </a:t>
            </a:r>
            <a:r>
              <a:rPr lang="en-US" sz="2400" b="1" u="sng" dirty="0"/>
              <a:t>life sentences for repeat drug offenders</a:t>
            </a:r>
            <a:r>
              <a:rPr lang="en-US" sz="2400" dirty="0"/>
              <a:t>.</a:t>
            </a:r>
          </a:p>
          <a:p>
            <a:r>
              <a:rPr lang="en-US" sz="2400" dirty="0"/>
              <a:t>Drug-related arrests soared, spurring a massive increase in the state and federal prison populations.  At the time of the law's enactment in1986, there were roughly 400,000 inmates.</a:t>
            </a:r>
          </a:p>
        </p:txBody>
      </p:sp>
    </p:spTree>
    <p:extLst>
      <p:ext uri="{BB962C8B-B14F-4D97-AF65-F5344CB8AC3E}">
        <p14:creationId xmlns:p14="http://schemas.microsoft.com/office/powerpoint/2010/main" val="1154014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E469C4-95C3-D466-5252-A1C17FEA4C17}"/>
              </a:ext>
            </a:extLst>
          </p:cNvPr>
          <p:cNvSpPr>
            <a:spLocks noGrp="1"/>
          </p:cNvSpPr>
          <p:nvPr>
            <p:ph type="title"/>
          </p:nvPr>
        </p:nvSpPr>
        <p:spPr>
          <a:xfrm>
            <a:off x="677334" y="609600"/>
            <a:ext cx="8596668" cy="664029"/>
          </a:xfrm>
        </p:spPr>
        <p:txBody>
          <a:bodyPr/>
          <a:lstStyle/>
          <a:p>
            <a:r>
              <a:rPr lang="en-US" dirty="0"/>
              <a:t>Does anybody have a map here?!?</a:t>
            </a:r>
          </a:p>
        </p:txBody>
      </p:sp>
      <p:sp>
        <p:nvSpPr>
          <p:cNvPr id="4" name="Content Placeholder 3">
            <a:extLst>
              <a:ext uri="{FF2B5EF4-FFF2-40B4-BE49-F238E27FC236}">
                <a16:creationId xmlns:a16="http://schemas.microsoft.com/office/drawing/2014/main" id="{6EAAF76C-7901-C19E-F9E8-6AFE39521A2C}"/>
              </a:ext>
            </a:extLst>
          </p:cNvPr>
          <p:cNvSpPr>
            <a:spLocks noGrp="1"/>
          </p:cNvSpPr>
          <p:nvPr>
            <p:ph idx="1"/>
          </p:nvPr>
        </p:nvSpPr>
        <p:spPr>
          <a:xfrm>
            <a:off x="677334" y="1420587"/>
            <a:ext cx="8596668" cy="4620776"/>
          </a:xfrm>
        </p:spPr>
        <p:txBody>
          <a:bodyPr>
            <a:normAutofit fontScale="92500"/>
          </a:bodyPr>
          <a:lstStyle/>
          <a:p>
            <a:r>
              <a:rPr lang="en-US" sz="2400" dirty="0"/>
              <a:t>2015: By 2015, the population had nearly quadrupled, to a peak of almost 1.5 million, giving the U.S. the dubious distinction as the </a:t>
            </a:r>
            <a:r>
              <a:rPr lang="en-US" sz="2400" b="1" u="sng" dirty="0"/>
              <a:t>largest jailer in the world</a:t>
            </a:r>
            <a:r>
              <a:rPr lang="en-US" sz="2400" dirty="0"/>
              <a:t>. (</a:t>
            </a:r>
            <a:r>
              <a:rPr lang="en-US" sz="2400" i="1" dirty="0"/>
              <a:t>Weren’t we touting ourselves as the most humane  ‘free nation’ on the planet? Just saying here… memory being what it is after 60 years of age</a:t>
            </a:r>
            <a:r>
              <a:rPr lang="en-US" sz="2400" dirty="0"/>
              <a:t>…)</a:t>
            </a:r>
          </a:p>
          <a:p>
            <a:r>
              <a:rPr lang="en-US" sz="2400" dirty="0"/>
              <a:t>Marijuana arrests factored heavily in this increase, accounting for more than half of all drug arrests, </a:t>
            </a:r>
            <a:r>
              <a:rPr lang="en-US" sz="2400" b="1" u="sng" dirty="0"/>
              <a:t>mostly for possession</a:t>
            </a:r>
            <a:r>
              <a:rPr lang="en-US" sz="2400" dirty="0"/>
              <a:t>. </a:t>
            </a:r>
            <a:r>
              <a:rPr lang="en-US" sz="2400" u="sng" dirty="0"/>
              <a:t>African-Americans</a:t>
            </a:r>
            <a:r>
              <a:rPr lang="en-US" sz="2400" b="1" u="sng" dirty="0"/>
              <a:t>  </a:t>
            </a:r>
            <a:r>
              <a:rPr lang="en-US" sz="2400" dirty="0"/>
              <a:t>(contemporary </a:t>
            </a:r>
            <a:r>
              <a:rPr lang="en-US" sz="2400" b="1" dirty="0"/>
              <a:t>Hindoos</a:t>
            </a:r>
            <a:r>
              <a:rPr lang="en-US" sz="2400" dirty="0"/>
              <a:t>…) </a:t>
            </a:r>
            <a:r>
              <a:rPr lang="en-US" sz="2400" b="1" u="sng" dirty="0"/>
              <a:t>were, and still continue to be, arrested at dramatically higher rates than </a:t>
            </a:r>
            <a:r>
              <a:rPr lang="en-US" sz="2400" b="1" i="1" u="sng" dirty="0"/>
              <a:t>whites</a:t>
            </a:r>
            <a:r>
              <a:rPr lang="en-US" sz="2400" dirty="0"/>
              <a:t>, </a:t>
            </a:r>
            <a:r>
              <a:rPr lang="en-US" sz="2400" b="1" u="sng" dirty="0"/>
              <a:t>despite similar rates of usage </a:t>
            </a:r>
            <a:r>
              <a:rPr lang="en-US" sz="2400" i="1" dirty="0"/>
              <a:t>(remember they were earlier defined as the </a:t>
            </a:r>
            <a:r>
              <a:rPr lang="en-US" sz="2400" b="1" i="1" dirty="0"/>
              <a:t>white middle class</a:t>
            </a:r>
            <a:r>
              <a:rPr lang="en-US" sz="2400" i="1" dirty="0"/>
              <a:t>. TRANSLATION, the VOTING section of America).</a:t>
            </a:r>
          </a:p>
        </p:txBody>
      </p:sp>
      <p:sp>
        <p:nvSpPr>
          <p:cNvPr id="2" name="Footer Placeholder 1">
            <a:extLst>
              <a:ext uri="{FF2B5EF4-FFF2-40B4-BE49-F238E27FC236}">
                <a16:creationId xmlns:a16="http://schemas.microsoft.com/office/drawing/2014/main" id="{28824129-8584-5367-A90A-D9ECFE54A8D7}"/>
              </a:ext>
            </a:extLst>
          </p:cNvPr>
          <p:cNvSpPr>
            <a:spLocks noGrp="1"/>
          </p:cNvSpPr>
          <p:nvPr>
            <p:ph type="ftr" sz="quarter" idx="11"/>
          </p:nvPr>
        </p:nvSpPr>
        <p:spPr/>
        <p:txBody>
          <a:bodyPr/>
          <a:lstStyle/>
          <a:p>
            <a:r>
              <a:rPr lang="en-US" dirty="0"/>
              <a:t>NMAEN2023_Fraga, M.A.</a:t>
            </a:r>
          </a:p>
        </p:txBody>
      </p:sp>
    </p:spTree>
    <p:extLst>
      <p:ext uri="{BB962C8B-B14F-4D97-AF65-F5344CB8AC3E}">
        <p14:creationId xmlns:p14="http://schemas.microsoft.com/office/powerpoint/2010/main" val="2401608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E3E141B-4FFE-D258-66CD-9FD72D66A0EA}"/>
              </a:ext>
            </a:extLst>
          </p:cNvPr>
          <p:cNvSpPr>
            <a:spLocks noGrp="1"/>
          </p:cNvSpPr>
          <p:nvPr>
            <p:ph type="ftr" sz="quarter" idx="11"/>
          </p:nvPr>
        </p:nvSpPr>
        <p:spPr/>
        <p:txBody>
          <a:bodyPr/>
          <a:lstStyle/>
          <a:p>
            <a:r>
              <a:rPr lang="en-US" dirty="0"/>
              <a:t>NMAEN2023_Fraga, M.A.</a:t>
            </a:r>
          </a:p>
        </p:txBody>
      </p:sp>
      <p:pic>
        <p:nvPicPr>
          <p:cNvPr id="3" name="Picture 2">
            <a:extLst>
              <a:ext uri="{FF2B5EF4-FFF2-40B4-BE49-F238E27FC236}">
                <a16:creationId xmlns:a16="http://schemas.microsoft.com/office/drawing/2014/main" id="{F70F27AC-1556-8F0E-6490-15AB14C6A84C}"/>
              </a:ext>
            </a:extLst>
          </p:cNvPr>
          <p:cNvPicPr>
            <a:picLocks noChangeAspect="1"/>
          </p:cNvPicPr>
          <p:nvPr/>
        </p:nvPicPr>
        <p:blipFill>
          <a:blip r:embed="rId2"/>
          <a:stretch>
            <a:fillRect/>
          </a:stretch>
        </p:blipFill>
        <p:spPr>
          <a:xfrm>
            <a:off x="381000" y="190500"/>
            <a:ext cx="11429999" cy="6477000"/>
          </a:xfrm>
          <a:prstGeom prst="rect">
            <a:avLst/>
          </a:prstGeom>
        </p:spPr>
      </p:pic>
      <p:cxnSp>
        <p:nvCxnSpPr>
          <p:cNvPr id="5" name="Straight Connector 4">
            <a:extLst>
              <a:ext uri="{FF2B5EF4-FFF2-40B4-BE49-F238E27FC236}">
                <a16:creationId xmlns:a16="http://schemas.microsoft.com/office/drawing/2014/main" id="{A510883F-5CF1-A8AB-D880-754E9E57C4DD}"/>
              </a:ext>
            </a:extLst>
          </p:cNvPr>
          <p:cNvCxnSpPr>
            <a:cxnSpLocks/>
          </p:cNvCxnSpPr>
          <p:nvPr/>
        </p:nvCxnSpPr>
        <p:spPr>
          <a:xfrm flipH="1" flipV="1">
            <a:off x="7937500" y="1752600"/>
            <a:ext cx="88900" cy="3987800"/>
          </a:xfrm>
          <a:prstGeom prst="line">
            <a:avLst/>
          </a:prstGeom>
          <a:ln w="50800">
            <a:solidFill>
              <a:schemeClr val="bg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5075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0AD7D-D714-6862-7431-F45D51412558}"/>
              </a:ext>
            </a:extLst>
          </p:cNvPr>
          <p:cNvSpPr>
            <a:spLocks noGrp="1"/>
          </p:cNvSpPr>
          <p:nvPr>
            <p:ph type="title"/>
          </p:nvPr>
        </p:nvSpPr>
        <p:spPr>
          <a:xfrm>
            <a:off x="677334" y="609600"/>
            <a:ext cx="8596668" cy="739774"/>
          </a:xfrm>
        </p:spPr>
        <p:txBody>
          <a:bodyPr/>
          <a:lstStyle/>
          <a:p>
            <a:r>
              <a:rPr lang="en-US" dirty="0"/>
              <a:t>Fast Forward…</a:t>
            </a:r>
          </a:p>
        </p:txBody>
      </p:sp>
      <p:sp>
        <p:nvSpPr>
          <p:cNvPr id="3" name="Content Placeholder 2">
            <a:extLst>
              <a:ext uri="{FF2B5EF4-FFF2-40B4-BE49-F238E27FC236}">
                <a16:creationId xmlns:a16="http://schemas.microsoft.com/office/drawing/2014/main" id="{B60A71F7-EBBB-52D5-35F3-9C1562C146F4}"/>
              </a:ext>
            </a:extLst>
          </p:cNvPr>
          <p:cNvSpPr>
            <a:spLocks noGrp="1"/>
          </p:cNvSpPr>
          <p:nvPr>
            <p:ph idx="1"/>
          </p:nvPr>
        </p:nvSpPr>
        <p:spPr>
          <a:xfrm>
            <a:off x="677334" y="1518557"/>
            <a:ext cx="8596668" cy="4522805"/>
          </a:xfrm>
        </p:spPr>
        <p:txBody>
          <a:bodyPr>
            <a:noAutofit/>
          </a:bodyPr>
          <a:lstStyle/>
          <a:p>
            <a:r>
              <a:rPr lang="en-US" sz="3200" dirty="0"/>
              <a:t>2012: CBD shown to alleviate schizophrenia symptoms in patients comparable to a conventional antipsychotic drug.</a:t>
            </a:r>
          </a:p>
          <a:p>
            <a:r>
              <a:rPr lang="en-US" sz="3200" b="1" u="sng" dirty="0"/>
              <a:t>Proposition 215</a:t>
            </a:r>
            <a:r>
              <a:rPr lang="en-US" sz="3200" dirty="0"/>
              <a:t>:  Via a solid majority of voters, California bypassed federal law and became the first state to legalize the sale and medical use of cannabis for patients with AIDS, cancer and other serious and painful diseases.</a:t>
            </a:r>
          </a:p>
        </p:txBody>
      </p:sp>
      <p:sp>
        <p:nvSpPr>
          <p:cNvPr id="4" name="Footer Placeholder 3">
            <a:extLst>
              <a:ext uri="{FF2B5EF4-FFF2-40B4-BE49-F238E27FC236}">
                <a16:creationId xmlns:a16="http://schemas.microsoft.com/office/drawing/2014/main" id="{320DC4A9-93FA-F6FA-7008-ADD4206141A2}"/>
              </a:ext>
            </a:extLst>
          </p:cNvPr>
          <p:cNvSpPr>
            <a:spLocks noGrp="1"/>
          </p:cNvSpPr>
          <p:nvPr>
            <p:ph type="ftr" sz="quarter" idx="11"/>
          </p:nvPr>
        </p:nvSpPr>
        <p:spPr/>
        <p:txBody>
          <a:bodyPr/>
          <a:lstStyle/>
          <a:p>
            <a:r>
              <a:rPr lang="en-US" dirty="0"/>
              <a:t>NMAEN2023_Fraga, M.A.</a:t>
            </a:r>
          </a:p>
        </p:txBody>
      </p:sp>
    </p:spTree>
    <p:extLst>
      <p:ext uri="{BB962C8B-B14F-4D97-AF65-F5344CB8AC3E}">
        <p14:creationId xmlns:p14="http://schemas.microsoft.com/office/powerpoint/2010/main" val="1048387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84FEB-8D02-3D4E-C45C-0240BCCD5949}"/>
              </a:ext>
            </a:extLst>
          </p:cNvPr>
          <p:cNvSpPr>
            <a:spLocks noGrp="1"/>
          </p:cNvSpPr>
          <p:nvPr>
            <p:ph type="title"/>
          </p:nvPr>
        </p:nvSpPr>
        <p:spPr>
          <a:xfrm>
            <a:off x="677334" y="609600"/>
            <a:ext cx="8596668" cy="713014"/>
          </a:xfrm>
        </p:spPr>
        <p:txBody>
          <a:bodyPr/>
          <a:lstStyle/>
          <a:p>
            <a:r>
              <a:rPr lang="en-US" dirty="0"/>
              <a:t>And…</a:t>
            </a:r>
          </a:p>
        </p:txBody>
      </p:sp>
      <p:sp>
        <p:nvSpPr>
          <p:cNvPr id="3" name="Content Placeholder 2">
            <a:extLst>
              <a:ext uri="{FF2B5EF4-FFF2-40B4-BE49-F238E27FC236}">
                <a16:creationId xmlns:a16="http://schemas.microsoft.com/office/drawing/2014/main" id="{17B1CF81-52B0-3040-B2D6-EFAD44B309AB}"/>
              </a:ext>
            </a:extLst>
          </p:cNvPr>
          <p:cNvSpPr>
            <a:spLocks noGrp="1"/>
          </p:cNvSpPr>
          <p:nvPr>
            <p:ph idx="1"/>
          </p:nvPr>
        </p:nvSpPr>
        <p:spPr>
          <a:xfrm>
            <a:off x="677334" y="1453243"/>
            <a:ext cx="8596668" cy="4588119"/>
          </a:xfrm>
        </p:spPr>
        <p:txBody>
          <a:bodyPr>
            <a:normAutofit fontScale="92500"/>
          </a:bodyPr>
          <a:lstStyle/>
          <a:p>
            <a:r>
              <a:rPr lang="en-US" sz="2400" dirty="0"/>
              <a:t>2016: Australia legalized medical cannabis and its cultivation for medical purposes.</a:t>
            </a:r>
          </a:p>
          <a:p>
            <a:r>
              <a:rPr lang="en-US" sz="2400" dirty="0"/>
              <a:t>Washington and Colorado became the first states to approve </a:t>
            </a:r>
            <a:r>
              <a:rPr lang="en-US" sz="2400" b="1" dirty="0"/>
              <a:t>legal recreational use in 2012</a:t>
            </a:r>
            <a:r>
              <a:rPr lang="en-US" sz="2400" dirty="0"/>
              <a:t>. </a:t>
            </a:r>
            <a:r>
              <a:rPr lang="en-US" sz="2400" b="1" dirty="0"/>
              <a:t>New York legalized marijuana recreationally in 2021</a:t>
            </a:r>
            <a:r>
              <a:rPr lang="en-US" sz="2400" dirty="0"/>
              <a:t>. At least 23 U.S. states have already legalized recreational marijuana for adults. </a:t>
            </a:r>
          </a:p>
          <a:p>
            <a:r>
              <a:rPr lang="en-US" sz="2400" dirty="0"/>
              <a:t>Amendment 64 (apparently a popular number), regulates and </a:t>
            </a:r>
            <a:r>
              <a:rPr lang="en-US" sz="2400" b="1" i="1" u="sng" dirty="0"/>
              <a:t>taxes marijuana </a:t>
            </a:r>
            <a:r>
              <a:rPr lang="en-US" sz="2400" dirty="0"/>
              <a:t>and allows adults to possess up to an ounce of the drug.</a:t>
            </a:r>
          </a:p>
          <a:p>
            <a:r>
              <a:rPr lang="en-US" sz="2400" dirty="0"/>
              <a:t>2017: CBD demonstrated to reduce seizures in childhood epilepsy in a placebo-controlled trial. (Didn’t we ‘know’ this is 1841?!) </a:t>
            </a:r>
            <a:r>
              <a:rPr lang="en-US" sz="1100" dirty="0"/>
              <a:t>ABN: 15 211 513 464 CRICOS Number: 00026A TEQSA: PRV12057</a:t>
            </a:r>
            <a:endParaRPr lang="en-US" sz="2400" dirty="0"/>
          </a:p>
          <a:p>
            <a:endParaRPr lang="en-US" dirty="0"/>
          </a:p>
        </p:txBody>
      </p:sp>
      <p:sp>
        <p:nvSpPr>
          <p:cNvPr id="4" name="Footer Placeholder 3">
            <a:extLst>
              <a:ext uri="{FF2B5EF4-FFF2-40B4-BE49-F238E27FC236}">
                <a16:creationId xmlns:a16="http://schemas.microsoft.com/office/drawing/2014/main" id="{A1B09DA5-E4CF-15AD-3B92-1A9EED1D0C34}"/>
              </a:ext>
            </a:extLst>
          </p:cNvPr>
          <p:cNvSpPr>
            <a:spLocks noGrp="1"/>
          </p:cNvSpPr>
          <p:nvPr>
            <p:ph type="ftr" sz="quarter" idx="11"/>
          </p:nvPr>
        </p:nvSpPr>
        <p:spPr/>
        <p:txBody>
          <a:bodyPr/>
          <a:lstStyle/>
          <a:p>
            <a:r>
              <a:rPr lang="en-US" dirty="0"/>
              <a:t>NMAEN2023_Fraga, M.A.</a:t>
            </a:r>
          </a:p>
        </p:txBody>
      </p:sp>
    </p:spTree>
    <p:extLst>
      <p:ext uri="{BB962C8B-B14F-4D97-AF65-F5344CB8AC3E}">
        <p14:creationId xmlns:p14="http://schemas.microsoft.com/office/powerpoint/2010/main" val="396880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4CB45-BDF9-178E-C017-36A8D30AC2F9}"/>
              </a:ext>
            </a:extLst>
          </p:cNvPr>
          <p:cNvSpPr>
            <a:spLocks noGrp="1"/>
          </p:cNvSpPr>
          <p:nvPr>
            <p:ph type="title"/>
          </p:nvPr>
        </p:nvSpPr>
        <p:spPr>
          <a:xfrm>
            <a:off x="838200" y="365126"/>
            <a:ext cx="10515600" cy="729384"/>
          </a:xfrm>
        </p:spPr>
        <p:txBody>
          <a:bodyPr/>
          <a:lstStyle/>
          <a:p>
            <a:r>
              <a:rPr lang="en-US" dirty="0"/>
              <a:t>Parallel Process or?</a:t>
            </a:r>
          </a:p>
        </p:txBody>
      </p:sp>
      <p:sp>
        <p:nvSpPr>
          <p:cNvPr id="3" name="Content Placeholder 2">
            <a:extLst>
              <a:ext uri="{FF2B5EF4-FFF2-40B4-BE49-F238E27FC236}">
                <a16:creationId xmlns:a16="http://schemas.microsoft.com/office/drawing/2014/main" id="{2690205C-3817-CC6F-1F5E-1CD70E1D2CEB}"/>
              </a:ext>
            </a:extLst>
          </p:cNvPr>
          <p:cNvSpPr>
            <a:spLocks noGrp="1"/>
          </p:cNvSpPr>
          <p:nvPr>
            <p:ph sz="half" idx="1"/>
          </p:nvPr>
        </p:nvSpPr>
        <p:spPr>
          <a:xfrm>
            <a:off x="838200" y="1427018"/>
            <a:ext cx="5181600" cy="4749945"/>
          </a:xfrm>
        </p:spPr>
        <p:txBody>
          <a:bodyPr>
            <a:normAutofit/>
          </a:bodyPr>
          <a:lstStyle/>
          <a:p>
            <a:r>
              <a:rPr lang="en-US" sz="2400" dirty="0"/>
              <a:t>For centuries Europeans  consumed large quantities of  beer, wine and hard liquor. When they migrated to the Americas in the 1600’s they brought along their hearty drinking habits.</a:t>
            </a:r>
          </a:p>
          <a:p>
            <a:r>
              <a:rPr lang="en-US" sz="2400" dirty="0"/>
              <a:t>As such, Americans have been heavy users of alcohol for over 300 years.  </a:t>
            </a:r>
          </a:p>
        </p:txBody>
      </p:sp>
      <p:sp>
        <p:nvSpPr>
          <p:cNvPr id="4" name="Content Placeholder 3">
            <a:extLst>
              <a:ext uri="{FF2B5EF4-FFF2-40B4-BE49-F238E27FC236}">
                <a16:creationId xmlns:a16="http://schemas.microsoft.com/office/drawing/2014/main" id="{10BA198E-8E76-CF91-AF6D-3AF6808088DA}"/>
              </a:ext>
            </a:extLst>
          </p:cNvPr>
          <p:cNvSpPr>
            <a:spLocks noGrp="1"/>
          </p:cNvSpPr>
          <p:nvPr>
            <p:ph sz="half" idx="2"/>
          </p:nvPr>
        </p:nvSpPr>
        <p:spPr>
          <a:xfrm>
            <a:off x="6172200" y="1427018"/>
            <a:ext cx="5181600" cy="4749945"/>
          </a:xfrm>
        </p:spPr>
        <p:txBody>
          <a:bodyPr>
            <a:normAutofit/>
          </a:bodyPr>
          <a:lstStyle/>
          <a:p>
            <a:r>
              <a:rPr lang="en-US" sz="2400" dirty="0"/>
              <a:t>At the time, New Englanders, the ‘Puritans’ called  alcohol the  ‘</a:t>
            </a:r>
            <a:r>
              <a:rPr lang="en-US" sz="2400" b="1" i="1" dirty="0"/>
              <a:t>Good Creature of God</a:t>
            </a:r>
            <a:r>
              <a:rPr lang="en-US" sz="2400" dirty="0"/>
              <a:t>’, a holy substance to be consumed proudly, but ‘cautiously.’</a:t>
            </a:r>
          </a:p>
          <a:p>
            <a:r>
              <a:rPr lang="en-US" sz="2400" dirty="0"/>
              <a:t>People of all ages consumed alcohol, including ‘toddlers’ who /finished off the heavily sugared portion at the bottom of a parent’s mug of rum toddy.’ </a:t>
            </a:r>
            <a:r>
              <a:rPr lang="en-US" sz="1050" dirty="0"/>
              <a:t>W. J. Rorabaugh is p</a:t>
            </a:r>
            <a:r>
              <a:rPr lang="fi-FI" sz="1050" dirty="0"/>
              <a:t>67.0.220.218 </a:t>
            </a:r>
            <a:endParaRPr lang="en-US" sz="2400" dirty="0"/>
          </a:p>
        </p:txBody>
      </p:sp>
      <p:sp>
        <p:nvSpPr>
          <p:cNvPr id="5" name="Footer Placeholder 4">
            <a:extLst>
              <a:ext uri="{FF2B5EF4-FFF2-40B4-BE49-F238E27FC236}">
                <a16:creationId xmlns:a16="http://schemas.microsoft.com/office/drawing/2014/main" id="{F74B80C3-48A5-6662-5E4B-0F13B36130AC}"/>
              </a:ext>
            </a:extLst>
          </p:cNvPr>
          <p:cNvSpPr>
            <a:spLocks noGrp="1"/>
          </p:cNvSpPr>
          <p:nvPr>
            <p:ph type="ftr" sz="quarter" idx="11"/>
          </p:nvPr>
        </p:nvSpPr>
        <p:spPr/>
        <p:txBody>
          <a:bodyPr/>
          <a:lstStyle/>
          <a:p>
            <a:r>
              <a:rPr lang="en-US" dirty="0"/>
              <a:t>NMAEN2023_Fraga, M.A.</a:t>
            </a:r>
          </a:p>
        </p:txBody>
      </p:sp>
    </p:spTree>
    <p:extLst>
      <p:ext uri="{BB962C8B-B14F-4D97-AF65-F5344CB8AC3E}">
        <p14:creationId xmlns:p14="http://schemas.microsoft.com/office/powerpoint/2010/main" val="1732347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1554C-DC41-57B3-0353-7EF72904F900}"/>
              </a:ext>
            </a:extLst>
          </p:cNvPr>
          <p:cNvSpPr>
            <a:spLocks noGrp="1"/>
          </p:cNvSpPr>
          <p:nvPr>
            <p:ph type="title"/>
          </p:nvPr>
        </p:nvSpPr>
        <p:spPr>
          <a:xfrm>
            <a:off x="838200" y="365126"/>
            <a:ext cx="10515600" cy="881784"/>
          </a:xfrm>
        </p:spPr>
        <p:txBody>
          <a:bodyPr/>
          <a:lstStyle/>
          <a:p>
            <a:r>
              <a:rPr lang="en-US" dirty="0"/>
              <a:t>Use or Abuse? Consumption Trends…</a:t>
            </a:r>
          </a:p>
        </p:txBody>
      </p:sp>
      <p:sp>
        <p:nvSpPr>
          <p:cNvPr id="3" name="Content Placeholder 2">
            <a:extLst>
              <a:ext uri="{FF2B5EF4-FFF2-40B4-BE49-F238E27FC236}">
                <a16:creationId xmlns:a16="http://schemas.microsoft.com/office/drawing/2014/main" id="{71D8F1F3-5407-E2F6-4D92-0C1057FB1A4F}"/>
              </a:ext>
            </a:extLst>
          </p:cNvPr>
          <p:cNvSpPr>
            <a:spLocks noGrp="1"/>
          </p:cNvSpPr>
          <p:nvPr>
            <p:ph sz="half" idx="1"/>
          </p:nvPr>
        </p:nvSpPr>
        <p:spPr/>
        <p:txBody>
          <a:bodyPr>
            <a:normAutofit fontScale="92500" lnSpcReduction="20000"/>
          </a:bodyPr>
          <a:lstStyle/>
          <a:p>
            <a:r>
              <a:rPr lang="en-US" sz="2400" dirty="0"/>
              <a:t>1950’s – 1970’s consumption rose steadily. The poor drank, the affluent drank the most…</a:t>
            </a:r>
          </a:p>
          <a:p>
            <a:r>
              <a:rPr lang="en-US" sz="2400" b="1" u="sng" dirty="0"/>
              <a:t>Doctors and lawyers </a:t>
            </a:r>
            <a:r>
              <a:rPr lang="en-US" sz="2400" dirty="0"/>
              <a:t>were reported to be the ‘heartiest  toppers.’ </a:t>
            </a:r>
          </a:p>
          <a:p>
            <a:r>
              <a:rPr lang="en-US" sz="2400" dirty="0"/>
              <a:t>Young people consumed more than the old, </a:t>
            </a:r>
            <a:r>
              <a:rPr lang="en-US" sz="2400" b="1" u="sng" dirty="0"/>
              <a:t>whites drank more than blacks</a:t>
            </a:r>
            <a:r>
              <a:rPr lang="en-US" sz="2400" dirty="0"/>
              <a:t>.</a:t>
            </a:r>
          </a:p>
        </p:txBody>
      </p:sp>
      <p:sp>
        <p:nvSpPr>
          <p:cNvPr id="4" name="Content Placeholder 3">
            <a:extLst>
              <a:ext uri="{FF2B5EF4-FFF2-40B4-BE49-F238E27FC236}">
                <a16:creationId xmlns:a16="http://schemas.microsoft.com/office/drawing/2014/main" id="{C1D750A7-6385-74D9-F761-99E467834757}"/>
              </a:ext>
            </a:extLst>
          </p:cNvPr>
          <p:cNvSpPr>
            <a:spLocks noGrp="1"/>
          </p:cNvSpPr>
          <p:nvPr>
            <p:ph sz="half" idx="2"/>
          </p:nvPr>
        </p:nvSpPr>
        <p:spPr/>
        <p:txBody>
          <a:bodyPr>
            <a:normAutofit fontScale="92500" lnSpcReduction="20000"/>
          </a:bodyPr>
          <a:lstStyle/>
          <a:p>
            <a:r>
              <a:rPr lang="en-US" sz="2400" dirty="0"/>
              <a:t>Alcohol use appeared to peak between the ages of 25-35yo especially for single males.</a:t>
            </a:r>
          </a:p>
          <a:p>
            <a:r>
              <a:rPr lang="en-US" sz="2400" dirty="0"/>
              <a:t>Increased numbers of ‘baby boomers’ in the ‘prime drinking bracket’ accounted for the bulk of same (1960-70’s). </a:t>
            </a:r>
          </a:p>
          <a:p>
            <a:r>
              <a:rPr lang="en-US" sz="2400" dirty="0"/>
              <a:t>More women began to drink and drank more when they did.</a:t>
            </a:r>
          </a:p>
        </p:txBody>
      </p:sp>
      <p:sp>
        <p:nvSpPr>
          <p:cNvPr id="5" name="Footer Placeholder 4">
            <a:extLst>
              <a:ext uri="{FF2B5EF4-FFF2-40B4-BE49-F238E27FC236}">
                <a16:creationId xmlns:a16="http://schemas.microsoft.com/office/drawing/2014/main" id="{FD71FA7A-8B8B-2B2D-1984-F385D2BC27AF}"/>
              </a:ext>
            </a:extLst>
          </p:cNvPr>
          <p:cNvSpPr>
            <a:spLocks noGrp="1"/>
          </p:cNvSpPr>
          <p:nvPr>
            <p:ph type="ftr" sz="quarter" idx="11"/>
          </p:nvPr>
        </p:nvSpPr>
        <p:spPr/>
        <p:txBody>
          <a:bodyPr/>
          <a:lstStyle/>
          <a:p>
            <a:r>
              <a:rPr lang="en-US" dirty="0"/>
              <a:t>NMAEN2023_Fraga, M.A.</a:t>
            </a:r>
          </a:p>
        </p:txBody>
      </p:sp>
    </p:spTree>
    <p:extLst>
      <p:ext uri="{BB962C8B-B14F-4D97-AF65-F5344CB8AC3E}">
        <p14:creationId xmlns:p14="http://schemas.microsoft.com/office/powerpoint/2010/main" val="2716703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CA873-3BF8-C764-ABD3-6F1B90E3EA8C}"/>
              </a:ext>
            </a:extLst>
          </p:cNvPr>
          <p:cNvSpPr>
            <a:spLocks noGrp="1"/>
          </p:cNvSpPr>
          <p:nvPr>
            <p:ph type="title"/>
          </p:nvPr>
        </p:nvSpPr>
        <p:spPr/>
        <p:txBody>
          <a:bodyPr/>
          <a:lstStyle/>
          <a:p>
            <a:r>
              <a:rPr lang="en-US" dirty="0"/>
              <a:t>From Where…</a:t>
            </a:r>
          </a:p>
        </p:txBody>
      </p:sp>
      <p:sp>
        <p:nvSpPr>
          <p:cNvPr id="3" name="Content Placeholder 2">
            <a:extLst>
              <a:ext uri="{FF2B5EF4-FFF2-40B4-BE49-F238E27FC236}">
                <a16:creationId xmlns:a16="http://schemas.microsoft.com/office/drawing/2014/main" id="{7317F895-A9F8-3C14-1914-68AE7B3241F9}"/>
              </a:ext>
            </a:extLst>
          </p:cNvPr>
          <p:cNvSpPr>
            <a:spLocks noGrp="1"/>
          </p:cNvSpPr>
          <p:nvPr>
            <p:ph idx="1"/>
          </p:nvPr>
        </p:nvSpPr>
        <p:spPr/>
        <p:txBody>
          <a:bodyPr>
            <a:normAutofit/>
          </a:bodyPr>
          <a:lstStyle/>
          <a:p>
            <a:r>
              <a:rPr lang="en-US" sz="2000" dirty="0"/>
              <a:t>The medicinal properties of the cannabis plant have been known for millennia. As far back as 2800 BC, cannabis was used to treat a vast array of health problems and was listed in Emperor Shen Nung's pharmacopoeia. </a:t>
            </a:r>
            <a:endParaRPr lang="en-US" sz="1200" dirty="0"/>
          </a:p>
          <a:p>
            <a:r>
              <a:rPr lang="en-US" sz="2000" dirty="0"/>
              <a:t>BC Hindu legend holds that Shiva was given the title ‘</a:t>
            </a:r>
            <a:r>
              <a:rPr lang="en-US" sz="2000" b="1" u="sng" dirty="0"/>
              <a:t>The Lord of Bhang</a:t>
            </a:r>
            <a:r>
              <a:rPr lang="en-US" sz="2000" dirty="0"/>
              <a:t>’ because the cannabis plant was his favorite food.</a:t>
            </a:r>
          </a:p>
          <a:p>
            <a:r>
              <a:rPr lang="en-US" sz="2000" dirty="0"/>
              <a:t>129-200 AD</a:t>
            </a:r>
          </a:p>
          <a:p>
            <a:r>
              <a:rPr lang="en-US" sz="2000" dirty="0"/>
              <a:t>Galen used cannabis for its therapeutic properties and mood enhancement.</a:t>
            </a:r>
          </a:p>
        </p:txBody>
      </p:sp>
      <p:sp>
        <p:nvSpPr>
          <p:cNvPr id="4" name="Footer Placeholder 3">
            <a:extLst>
              <a:ext uri="{FF2B5EF4-FFF2-40B4-BE49-F238E27FC236}">
                <a16:creationId xmlns:a16="http://schemas.microsoft.com/office/drawing/2014/main" id="{975929E4-9CEB-39EA-498E-8E694049BD3D}"/>
              </a:ext>
            </a:extLst>
          </p:cNvPr>
          <p:cNvSpPr>
            <a:spLocks noGrp="1"/>
          </p:cNvSpPr>
          <p:nvPr>
            <p:ph type="ftr" sz="quarter" idx="11"/>
          </p:nvPr>
        </p:nvSpPr>
        <p:spPr/>
        <p:txBody>
          <a:bodyPr/>
          <a:lstStyle/>
          <a:p>
            <a:r>
              <a:rPr lang="en-US" dirty="0"/>
              <a:t>NMAEN2023_Fraga, M.A.</a:t>
            </a:r>
          </a:p>
        </p:txBody>
      </p:sp>
    </p:spTree>
    <p:extLst>
      <p:ext uri="{BB962C8B-B14F-4D97-AF65-F5344CB8AC3E}">
        <p14:creationId xmlns:p14="http://schemas.microsoft.com/office/powerpoint/2010/main" val="756298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9A85AED-CA86-F471-F47A-10FA565838CD}"/>
              </a:ext>
            </a:extLst>
          </p:cNvPr>
          <p:cNvSpPr>
            <a:spLocks noGrp="1"/>
          </p:cNvSpPr>
          <p:nvPr>
            <p:ph type="ftr" sz="quarter" idx="11"/>
          </p:nvPr>
        </p:nvSpPr>
        <p:spPr/>
        <p:txBody>
          <a:bodyPr/>
          <a:lstStyle/>
          <a:p>
            <a:r>
              <a:rPr lang="en-US" dirty="0"/>
              <a:t>NMAEN2023_Fraga, M.A.</a:t>
            </a:r>
          </a:p>
        </p:txBody>
      </p:sp>
      <p:pic>
        <p:nvPicPr>
          <p:cNvPr id="7" name="Picture 6">
            <a:extLst>
              <a:ext uri="{FF2B5EF4-FFF2-40B4-BE49-F238E27FC236}">
                <a16:creationId xmlns:a16="http://schemas.microsoft.com/office/drawing/2014/main" id="{3080210B-FA10-2F80-63C5-6448EEB6E6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2571" y="451513"/>
            <a:ext cx="7151915" cy="5834987"/>
          </a:xfrm>
          <a:prstGeom prst="rect">
            <a:avLst/>
          </a:prstGeom>
        </p:spPr>
      </p:pic>
    </p:spTree>
    <p:extLst>
      <p:ext uri="{BB962C8B-B14F-4D97-AF65-F5344CB8AC3E}">
        <p14:creationId xmlns:p14="http://schemas.microsoft.com/office/powerpoint/2010/main" val="1288824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5C84-5574-029D-CE47-B0F276810094}"/>
              </a:ext>
            </a:extLst>
          </p:cNvPr>
          <p:cNvSpPr>
            <a:spLocks noGrp="1"/>
          </p:cNvSpPr>
          <p:nvPr>
            <p:ph type="title"/>
          </p:nvPr>
        </p:nvSpPr>
        <p:spPr>
          <a:xfrm>
            <a:off x="838200" y="365126"/>
            <a:ext cx="10515600" cy="701674"/>
          </a:xfrm>
        </p:spPr>
        <p:txBody>
          <a:bodyPr>
            <a:normAutofit/>
          </a:bodyPr>
          <a:lstStyle/>
          <a:p>
            <a:r>
              <a:rPr lang="en-US" dirty="0"/>
              <a:t>Impacts cont.</a:t>
            </a:r>
          </a:p>
        </p:txBody>
      </p:sp>
      <p:sp>
        <p:nvSpPr>
          <p:cNvPr id="3" name="Content Placeholder 2">
            <a:extLst>
              <a:ext uri="{FF2B5EF4-FFF2-40B4-BE49-F238E27FC236}">
                <a16:creationId xmlns:a16="http://schemas.microsoft.com/office/drawing/2014/main" id="{331D2183-F4C4-257B-D408-4B666746EC1D}"/>
              </a:ext>
            </a:extLst>
          </p:cNvPr>
          <p:cNvSpPr>
            <a:spLocks noGrp="1"/>
          </p:cNvSpPr>
          <p:nvPr>
            <p:ph idx="1"/>
          </p:nvPr>
        </p:nvSpPr>
        <p:spPr>
          <a:xfrm>
            <a:off x="838200" y="1260764"/>
            <a:ext cx="10515600" cy="4916199"/>
          </a:xfrm>
        </p:spPr>
        <p:txBody>
          <a:bodyPr>
            <a:normAutofit/>
          </a:bodyPr>
          <a:lstStyle/>
          <a:p>
            <a:r>
              <a:rPr lang="en-US" sz="2400" dirty="0"/>
              <a:t>Similar to  history’s enforcement of marijuana prohibition, alcohol prohibition famously clogged our criminal justice system with alcohol related cases, many for relatively minor offenses. The justice system was so overwhelmed that a large backlog of cases led to the emergence of the “plea bargain,” where defendants would plead guilty to a lesser offense in order for the courts to clear throngs of cases. </a:t>
            </a:r>
          </a:p>
          <a:p>
            <a:r>
              <a:rPr lang="en-US" sz="2400" dirty="0"/>
              <a:t>Historically, this practice was commonplace in our criminal justice system, driven largely by non-violent drug offenses and more than 660,000 marijuana arrests per year. It had gotten so pervasive that today only 3% of federal drug cases actually go to trial, with the rest being settled through plea bargains rather than a real determination of guilt or innocence.  </a:t>
            </a:r>
            <a:r>
              <a:rPr lang="en-US" sz="1000" dirty="0"/>
              <a:t>Krane, K. 2019.</a:t>
            </a:r>
          </a:p>
        </p:txBody>
      </p:sp>
      <p:sp>
        <p:nvSpPr>
          <p:cNvPr id="4" name="Footer Placeholder 3">
            <a:extLst>
              <a:ext uri="{FF2B5EF4-FFF2-40B4-BE49-F238E27FC236}">
                <a16:creationId xmlns:a16="http://schemas.microsoft.com/office/drawing/2014/main" id="{ECF750DE-6245-2681-7108-78B564AC61B9}"/>
              </a:ext>
            </a:extLst>
          </p:cNvPr>
          <p:cNvSpPr>
            <a:spLocks noGrp="1"/>
          </p:cNvSpPr>
          <p:nvPr>
            <p:ph type="ftr" sz="quarter" idx="11"/>
          </p:nvPr>
        </p:nvSpPr>
        <p:spPr/>
        <p:txBody>
          <a:bodyPr/>
          <a:lstStyle/>
          <a:p>
            <a:r>
              <a:rPr lang="en-US" dirty="0"/>
              <a:t>NMAEN2023_Fraga, M.A.</a:t>
            </a:r>
          </a:p>
        </p:txBody>
      </p:sp>
    </p:spTree>
    <p:extLst>
      <p:ext uri="{BB962C8B-B14F-4D97-AF65-F5344CB8AC3E}">
        <p14:creationId xmlns:p14="http://schemas.microsoft.com/office/powerpoint/2010/main" val="504595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14AB9-ECCA-C524-11A5-5D0AC611A258}"/>
              </a:ext>
            </a:extLst>
          </p:cNvPr>
          <p:cNvSpPr>
            <a:spLocks noGrp="1"/>
          </p:cNvSpPr>
          <p:nvPr>
            <p:ph type="title"/>
          </p:nvPr>
        </p:nvSpPr>
        <p:spPr>
          <a:xfrm>
            <a:off x="838200" y="365125"/>
            <a:ext cx="10515600" cy="743239"/>
          </a:xfrm>
        </p:spPr>
        <p:txBody>
          <a:bodyPr/>
          <a:lstStyle/>
          <a:p>
            <a:r>
              <a:rPr lang="en-US" dirty="0"/>
              <a:t>Trends cont.</a:t>
            </a:r>
          </a:p>
        </p:txBody>
      </p:sp>
      <p:sp>
        <p:nvSpPr>
          <p:cNvPr id="3" name="Content Placeholder 2">
            <a:extLst>
              <a:ext uri="{FF2B5EF4-FFF2-40B4-BE49-F238E27FC236}">
                <a16:creationId xmlns:a16="http://schemas.microsoft.com/office/drawing/2014/main" id="{AFDD36CA-421D-E824-546E-F81BC02A20BF}"/>
              </a:ext>
            </a:extLst>
          </p:cNvPr>
          <p:cNvSpPr>
            <a:spLocks noGrp="1"/>
          </p:cNvSpPr>
          <p:nvPr>
            <p:ph sz="half" idx="1"/>
          </p:nvPr>
        </p:nvSpPr>
        <p:spPr>
          <a:xfrm>
            <a:off x="838200" y="1260764"/>
            <a:ext cx="5181600" cy="4916199"/>
          </a:xfrm>
        </p:spPr>
        <p:txBody>
          <a:bodyPr>
            <a:normAutofit/>
          </a:bodyPr>
          <a:lstStyle/>
          <a:p>
            <a:r>
              <a:rPr lang="en-US" sz="2000" dirty="0"/>
              <a:t>Over the course of the 80’s and 90’s  teenage consumption became a major issue.</a:t>
            </a:r>
          </a:p>
          <a:p>
            <a:r>
              <a:rPr lang="en-US" sz="2000" dirty="0"/>
              <a:t>More alarming was the evidence of severe alcohol related problems, i.e. physical addiction among older adolescents who had only been consuming alcohol for a few years. </a:t>
            </a:r>
          </a:p>
          <a:p>
            <a:r>
              <a:rPr lang="en-US" sz="2000" dirty="0"/>
              <a:t>It has been proffered that the ‘</a:t>
            </a:r>
            <a:r>
              <a:rPr lang="en-US" sz="2000" b="1" u="sng" dirty="0"/>
              <a:t>acceptance of alcohol has always ‘depended upon the social context surrounding its’ use</a:t>
            </a:r>
            <a:r>
              <a:rPr lang="en-US" sz="2000" dirty="0"/>
              <a:t>.’ (sound familiar?)</a:t>
            </a:r>
          </a:p>
        </p:txBody>
      </p:sp>
      <p:sp>
        <p:nvSpPr>
          <p:cNvPr id="4" name="Content Placeholder 3">
            <a:extLst>
              <a:ext uri="{FF2B5EF4-FFF2-40B4-BE49-F238E27FC236}">
                <a16:creationId xmlns:a16="http://schemas.microsoft.com/office/drawing/2014/main" id="{5015E54A-8CA4-17B3-08A1-00532121D934}"/>
              </a:ext>
            </a:extLst>
          </p:cNvPr>
          <p:cNvSpPr>
            <a:spLocks noGrp="1"/>
          </p:cNvSpPr>
          <p:nvPr>
            <p:ph sz="half" idx="2"/>
          </p:nvPr>
        </p:nvSpPr>
        <p:spPr>
          <a:xfrm>
            <a:off x="6172200" y="1260764"/>
            <a:ext cx="5181600" cy="4916199"/>
          </a:xfrm>
        </p:spPr>
        <p:txBody>
          <a:bodyPr>
            <a:normAutofit/>
          </a:bodyPr>
          <a:lstStyle/>
          <a:p>
            <a:r>
              <a:rPr lang="en-US" sz="2000" dirty="0"/>
              <a:t>The general response from the consuming American public of the mention of alcohol has been noted as ‘an uneasy laugh that is symbolic of both the joy and sorrow in American culture.’ </a:t>
            </a:r>
            <a:r>
              <a:rPr lang="en-US" sz="1000" dirty="0"/>
              <a:t>W. J. Rorabaugh, </a:t>
            </a:r>
            <a:r>
              <a:rPr lang="fi-FI" sz="1000" dirty="0"/>
              <a:t>67.0.220.218 </a:t>
            </a:r>
          </a:p>
          <a:p>
            <a:r>
              <a:rPr lang="en-US" sz="2000" dirty="0"/>
              <a:t>TODAY – alcohol consumption is viewed as an </a:t>
            </a:r>
            <a:r>
              <a:rPr lang="en-US" sz="2000" b="1" i="1" dirty="0"/>
              <a:t>integral component of life </a:t>
            </a:r>
            <a:r>
              <a:rPr lang="en-US" sz="2000" dirty="0"/>
              <a:t>and a measure of an individual’s ability to be responsible in their consumption to themselves and others… or not. </a:t>
            </a:r>
            <a:r>
              <a:rPr lang="en-US" sz="1000" dirty="0"/>
              <a:t>OAH Magazine of History Vol. 6, No. 2, Drug Use in History (Fall, 1991), pp. 17-19</a:t>
            </a:r>
          </a:p>
        </p:txBody>
      </p:sp>
      <p:sp>
        <p:nvSpPr>
          <p:cNvPr id="5" name="Footer Placeholder 4">
            <a:extLst>
              <a:ext uri="{FF2B5EF4-FFF2-40B4-BE49-F238E27FC236}">
                <a16:creationId xmlns:a16="http://schemas.microsoft.com/office/drawing/2014/main" id="{DCECF87C-87A8-95A9-0B4E-1BF73E67B1F8}"/>
              </a:ext>
            </a:extLst>
          </p:cNvPr>
          <p:cNvSpPr>
            <a:spLocks noGrp="1"/>
          </p:cNvSpPr>
          <p:nvPr>
            <p:ph type="ftr" sz="quarter" idx="11"/>
          </p:nvPr>
        </p:nvSpPr>
        <p:spPr/>
        <p:txBody>
          <a:bodyPr/>
          <a:lstStyle/>
          <a:p>
            <a:r>
              <a:rPr lang="en-US" dirty="0"/>
              <a:t>NMAEN2023_Fraga, M.A.</a:t>
            </a:r>
          </a:p>
        </p:txBody>
      </p:sp>
    </p:spTree>
    <p:extLst>
      <p:ext uri="{BB962C8B-B14F-4D97-AF65-F5344CB8AC3E}">
        <p14:creationId xmlns:p14="http://schemas.microsoft.com/office/powerpoint/2010/main" val="1742189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8F79A-9021-F8F0-198C-0E9B18B45277}"/>
              </a:ext>
            </a:extLst>
          </p:cNvPr>
          <p:cNvSpPr>
            <a:spLocks noGrp="1"/>
          </p:cNvSpPr>
          <p:nvPr>
            <p:ph type="title"/>
          </p:nvPr>
        </p:nvSpPr>
        <p:spPr>
          <a:xfrm>
            <a:off x="838200" y="365125"/>
            <a:ext cx="10515600" cy="951057"/>
          </a:xfrm>
        </p:spPr>
        <p:txBody>
          <a:bodyPr/>
          <a:lstStyle/>
          <a:p>
            <a:r>
              <a:rPr lang="en-US" dirty="0"/>
              <a:t>Parallel Process? Social and/or biological…</a:t>
            </a:r>
          </a:p>
        </p:txBody>
      </p:sp>
      <p:sp>
        <p:nvSpPr>
          <p:cNvPr id="3" name="Content Placeholder 2">
            <a:extLst>
              <a:ext uri="{FF2B5EF4-FFF2-40B4-BE49-F238E27FC236}">
                <a16:creationId xmlns:a16="http://schemas.microsoft.com/office/drawing/2014/main" id="{9DC5F686-546F-6068-2B03-4698D10E0141}"/>
              </a:ext>
            </a:extLst>
          </p:cNvPr>
          <p:cNvSpPr>
            <a:spLocks noGrp="1"/>
          </p:cNvSpPr>
          <p:nvPr>
            <p:ph idx="1"/>
          </p:nvPr>
        </p:nvSpPr>
        <p:spPr>
          <a:xfrm>
            <a:off x="838200" y="1316182"/>
            <a:ext cx="10515600" cy="4860781"/>
          </a:xfrm>
        </p:spPr>
        <p:txBody>
          <a:bodyPr>
            <a:normAutofit/>
          </a:bodyPr>
          <a:lstStyle/>
          <a:p>
            <a:r>
              <a:rPr lang="en-US" sz="2400" dirty="0"/>
              <a:t>The consumption of mind altering substances and practices is noted in the human record from the earliest recordings of such practices.</a:t>
            </a:r>
          </a:p>
          <a:p>
            <a:r>
              <a:rPr lang="en-US" sz="2400" dirty="0"/>
              <a:t>Children’s whirling dervish type behaviors, breath holding, the utilization of multiple herbs, abstinence practices (food, social interactions, etc.) and the deliberate ingestion/exposure to toxic botanical and biological agents (datura root, desert frog toxins, various gases, sweat lodges, etc.). </a:t>
            </a:r>
          </a:p>
          <a:p>
            <a:r>
              <a:rPr lang="en-US" sz="2400" dirty="0"/>
              <a:t>The desire to alter consciousness has been argued to be a core aspect of the human condition and is often encapsulated in religious or consciousness raising practices promoted to foster ‘</a:t>
            </a:r>
            <a:r>
              <a:rPr lang="en-US" sz="2400" i="1" dirty="0"/>
              <a:t>enlightenment</a:t>
            </a:r>
            <a:r>
              <a:rPr lang="en-US" sz="2400" dirty="0"/>
              <a:t>.’ </a:t>
            </a:r>
          </a:p>
        </p:txBody>
      </p:sp>
      <p:sp>
        <p:nvSpPr>
          <p:cNvPr id="4" name="Footer Placeholder 3">
            <a:extLst>
              <a:ext uri="{FF2B5EF4-FFF2-40B4-BE49-F238E27FC236}">
                <a16:creationId xmlns:a16="http://schemas.microsoft.com/office/drawing/2014/main" id="{0432BF2D-199E-0764-9A33-47F65A6F019C}"/>
              </a:ext>
            </a:extLst>
          </p:cNvPr>
          <p:cNvSpPr>
            <a:spLocks noGrp="1"/>
          </p:cNvSpPr>
          <p:nvPr>
            <p:ph type="ftr" sz="quarter" idx="11"/>
          </p:nvPr>
        </p:nvSpPr>
        <p:spPr/>
        <p:txBody>
          <a:bodyPr/>
          <a:lstStyle/>
          <a:p>
            <a:r>
              <a:rPr lang="en-US" dirty="0"/>
              <a:t>NMAEN2023_Fraga, M.A.</a:t>
            </a:r>
          </a:p>
        </p:txBody>
      </p:sp>
    </p:spTree>
    <p:extLst>
      <p:ext uri="{BB962C8B-B14F-4D97-AF65-F5344CB8AC3E}">
        <p14:creationId xmlns:p14="http://schemas.microsoft.com/office/powerpoint/2010/main" val="4139212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C621E-BA33-B314-CE0B-522E0F5E7D75}"/>
              </a:ext>
            </a:extLst>
          </p:cNvPr>
          <p:cNvSpPr>
            <a:spLocks noGrp="1"/>
          </p:cNvSpPr>
          <p:nvPr>
            <p:ph type="title"/>
          </p:nvPr>
        </p:nvSpPr>
        <p:spPr>
          <a:xfrm>
            <a:off x="838200" y="365126"/>
            <a:ext cx="10515600" cy="867930"/>
          </a:xfrm>
        </p:spPr>
        <p:txBody>
          <a:bodyPr/>
          <a:lstStyle/>
          <a:p>
            <a:r>
              <a:rPr lang="en-US" dirty="0"/>
              <a:t>Cannabis, Brave New World or?</a:t>
            </a:r>
          </a:p>
        </p:txBody>
      </p:sp>
      <p:sp>
        <p:nvSpPr>
          <p:cNvPr id="3" name="Content Placeholder 2">
            <a:extLst>
              <a:ext uri="{FF2B5EF4-FFF2-40B4-BE49-F238E27FC236}">
                <a16:creationId xmlns:a16="http://schemas.microsoft.com/office/drawing/2014/main" id="{FBB56F95-286E-89D2-F9D3-0579D937769F}"/>
              </a:ext>
            </a:extLst>
          </p:cNvPr>
          <p:cNvSpPr>
            <a:spLocks noGrp="1"/>
          </p:cNvSpPr>
          <p:nvPr>
            <p:ph idx="1"/>
          </p:nvPr>
        </p:nvSpPr>
        <p:spPr>
          <a:xfrm>
            <a:off x="838200" y="1427018"/>
            <a:ext cx="10515600" cy="4749945"/>
          </a:xfrm>
        </p:spPr>
        <p:txBody>
          <a:bodyPr>
            <a:normAutofit lnSpcReduction="10000"/>
          </a:bodyPr>
          <a:lstStyle/>
          <a:p>
            <a:r>
              <a:rPr lang="en-US" sz="2400" dirty="0"/>
              <a:t>The introduction of cannabis into the American culture has in many ways paralleled the historical process of alcohol.</a:t>
            </a:r>
          </a:p>
          <a:p>
            <a:r>
              <a:rPr lang="en-US" sz="2400" dirty="0"/>
              <a:t>Initially promoted for its medicinal healing properties, elevated to social rejection as a result of its’ use/abuse’ characteristics, reconceptualized as having medical value and finally elevated to socially ‘acceptable’ w/responsible consumption practices.</a:t>
            </a:r>
          </a:p>
          <a:p>
            <a:r>
              <a:rPr lang="en-US" sz="2400" dirty="0"/>
              <a:t>The path of novelty to vilification, to one of social/medical acceptance has been driven in the not so ‘background’, by </a:t>
            </a:r>
            <a:r>
              <a:rPr lang="en-US" sz="2400" b="1" u="sng" dirty="0"/>
              <a:t>financial profiteering and political aspirations</a:t>
            </a:r>
            <a:r>
              <a:rPr lang="en-US" sz="2400" dirty="0"/>
              <a:t>. </a:t>
            </a:r>
            <a:r>
              <a:rPr lang="en-US" sz="1000" dirty="0"/>
              <a:t>Fraga, M. A; Politics of Addiction, NMAEN 2021</a:t>
            </a:r>
          </a:p>
          <a:p>
            <a:r>
              <a:rPr lang="en-US" sz="2400" b="1" u="sng" dirty="0"/>
              <a:t>Drug issues are highly political</a:t>
            </a:r>
            <a:r>
              <a:rPr lang="en-US" sz="2400" dirty="0"/>
              <a:t>. The drugs trade is the </a:t>
            </a:r>
            <a:r>
              <a:rPr lang="en-US" sz="2400" b="1" dirty="0"/>
              <a:t>second most highly lucrative industry in the world,</a:t>
            </a:r>
            <a:r>
              <a:rPr lang="en-US" sz="2400" dirty="0"/>
              <a:t> </a:t>
            </a:r>
            <a:r>
              <a:rPr lang="en-US" sz="2400" b="1" u="sng" dirty="0"/>
              <a:t>following the arms trade </a:t>
            </a:r>
            <a:r>
              <a:rPr lang="en-US" sz="2400" dirty="0"/>
              <a:t>but preceding oil.  </a:t>
            </a:r>
            <a:r>
              <a:rPr lang="en-US" sz="1000" dirty="0"/>
              <a:t>Criminology Australia, 1995, p.14</a:t>
            </a:r>
            <a:r>
              <a:rPr lang="en-US" dirty="0"/>
              <a:t>.</a:t>
            </a:r>
            <a:endParaRPr lang="en-US" sz="2400" dirty="0"/>
          </a:p>
        </p:txBody>
      </p:sp>
      <p:sp>
        <p:nvSpPr>
          <p:cNvPr id="4" name="Footer Placeholder 3">
            <a:extLst>
              <a:ext uri="{FF2B5EF4-FFF2-40B4-BE49-F238E27FC236}">
                <a16:creationId xmlns:a16="http://schemas.microsoft.com/office/drawing/2014/main" id="{30481C51-0AC6-39BF-8E8A-057E6A47A236}"/>
              </a:ext>
            </a:extLst>
          </p:cNvPr>
          <p:cNvSpPr>
            <a:spLocks noGrp="1"/>
          </p:cNvSpPr>
          <p:nvPr>
            <p:ph type="ftr" sz="quarter" idx="11"/>
          </p:nvPr>
        </p:nvSpPr>
        <p:spPr/>
        <p:txBody>
          <a:bodyPr/>
          <a:lstStyle/>
          <a:p>
            <a:r>
              <a:rPr lang="en-US" dirty="0"/>
              <a:t>NMAEN2023_Fraga, M.A.</a:t>
            </a:r>
          </a:p>
        </p:txBody>
      </p:sp>
    </p:spTree>
    <p:extLst>
      <p:ext uri="{BB962C8B-B14F-4D97-AF65-F5344CB8AC3E}">
        <p14:creationId xmlns:p14="http://schemas.microsoft.com/office/powerpoint/2010/main" val="2743886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BAA62-53A8-1734-DA1A-2C6271FAB154}"/>
              </a:ext>
            </a:extLst>
          </p:cNvPr>
          <p:cNvSpPr>
            <a:spLocks noGrp="1"/>
          </p:cNvSpPr>
          <p:nvPr>
            <p:ph type="title"/>
          </p:nvPr>
        </p:nvSpPr>
        <p:spPr>
          <a:xfrm>
            <a:off x="838200" y="365125"/>
            <a:ext cx="10515600" cy="757093"/>
          </a:xfrm>
        </p:spPr>
        <p:txBody>
          <a:bodyPr/>
          <a:lstStyle/>
          <a:p>
            <a:r>
              <a:rPr lang="en-US" dirty="0"/>
              <a:t>Or ?</a:t>
            </a:r>
          </a:p>
        </p:txBody>
      </p:sp>
      <p:sp>
        <p:nvSpPr>
          <p:cNvPr id="3" name="Content Placeholder 2">
            <a:extLst>
              <a:ext uri="{FF2B5EF4-FFF2-40B4-BE49-F238E27FC236}">
                <a16:creationId xmlns:a16="http://schemas.microsoft.com/office/drawing/2014/main" id="{F2100BAE-5269-7B2C-692A-61F13F4DFE24}"/>
              </a:ext>
            </a:extLst>
          </p:cNvPr>
          <p:cNvSpPr>
            <a:spLocks noGrp="1"/>
          </p:cNvSpPr>
          <p:nvPr>
            <p:ph idx="1"/>
          </p:nvPr>
        </p:nvSpPr>
        <p:spPr>
          <a:xfrm>
            <a:off x="838200" y="1371600"/>
            <a:ext cx="10515600" cy="4805363"/>
          </a:xfrm>
        </p:spPr>
        <p:txBody>
          <a:bodyPr>
            <a:normAutofit/>
          </a:bodyPr>
          <a:lstStyle/>
          <a:p>
            <a:r>
              <a:rPr lang="en-US" sz="2400" dirty="0"/>
              <a:t>Which substances are defined as drugs, how their supply and use is regulated, how society responds to people who use drugs – all of these are political issues. </a:t>
            </a:r>
            <a:r>
              <a:rPr lang="en-US" sz="1000" dirty="0"/>
              <a:t>Fraga, M.A., 2021</a:t>
            </a:r>
          </a:p>
          <a:p>
            <a:r>
              <a:rPr lang="en-US" sz="2400" dirty="0"/>
              <a:t>The fact that the two drugs that cause the most harm and damage in the world today – </a:t>
            </a:r>
            <a:r>
              <a:rPr lang="en-US" sz="2400" b="1" dirty="0"/>
              <a:t>tobacco and alcohol </a:t>
            </a:r>
            <a:r>
              <a:rPr lang="en-US" sz="2400" dirty="0"/>
              <a:t>– are both legal in most countries, powerfully illustrates this point. The status of various drugs has been greatly influenced by political and economic interests. </a:t>
            </a:r>
            <a:r>
              <a:rPr lang="en-US" sz="1000" dirty="0"/>
              <a:t>Copyright © Dulwich Centre Publications 1997</a:t>
            </a:r>
          </a:p>
          <a:p>
            <a:r>
              <a:rPr lang="en-US" sz="2400" dirty="0"/>
              <a:t>According to BofA Securities, cannabis sales in the U.S. increased 40% in 2021 to $25 billion. While that's not as much of an increase as the 67% jump 2020 saw, it still easily surpassed the $18 Billion in sales from 2020.</a:t>
            </a:r>
          </a:p>
        </p:txBody>
      </p:sp>
      <p:sp>
        <p:nvSpPr>
          <p:cNvPr id="4" name="Footer Placeholder 3">
            <a:extLst>
              <a:ext uri="{FF2B5EF4-FFF2-40B4-BE49-F238E27FC236}">
                <a16:creationId xmlns:a16="http://schemas.microsoft.com/office/drawing/2014/main" id="{E61691A6-72F7-682D-9FCB-260E900B0083}"/>
              </a:ext>
            </a:extLst>
          </p:cNvPr>
          <p:cNvSpPr>
            <a:spLocks noGrp="1"/>
          </p:cNvSpPr>
          <p:nvPr>
            <p:ph type="ftr" sz="quarter" idx="11"/>
          </p:nvPr>
        </p:nvSpPr>
        <p:spPr/>
        <p:txBody>
          <a:bodyPr/>
          <a:lstStyle/>
          <a:p>
            <a:r>
              <a:rPr lang="en-US" dirty="0"/>
              <a:t>NMAEN2023_Fraga, M.A.</a:t>
            </a:r>
          </a:p>
        </p:txBody>
      </p:sp>
    </p:spTree>
    <p:extLst>
      <p:ext uri="{BB962C8B-B14F-4D97-AF65-F5344CB8AC3E}">
        <p14:creationId xmlns:p14="http://schemas.microsoft.com/office/powerpoint/2010/main" val="664039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D500-E68F-1F53-A3E2-F9B204BACDD0}"/>
              </a:ext>
            </a:extLst>
          </p:cNvPr>
          <p:cNvSpPr>
            <a:spLocks noGrp="1"/>
          </p:cNvSpPr>
          <p:nvPr>
            <p:ph type="title"/>
          </p:nvPr>
        </p:nvSpPr>
        <p:spPr>
          <a:xfrm>
            <a:off x="838200" y="365126"/>
            <a:ext cx="10515600" cy="715530"/>
          </a:xfrm>
        </p:spPr>
        <p:txBody>
          <a:bodyPr/>
          <a:lstStyle/>
          <a:p>
            <a:r>
              <a:rPr lang="en-US" dirty="0"/>
              <a:t>Revenues drives regulations…</a:t>
            </a:r>
          </a:p>
        </p:txBody>
      </p:sp>
      <p:sp>
        <p:nvSpPr>
          <p:cNvPr id="3" name="Content Placeholder 2">
            <a:extLst>
              <a:ext uri="{FF2B5EF4-FFF2-40B4-BE49-F238E27FC236}">
                <a16:creationId xmlns:a16="http://schemas.microsoft.com/office/drawing/2014/main" id="{0EC668CA-9366-0872-4DCF-503DA5063681}"/>
              </a:ext>
            </a:extLst>
          </p:cNvPr>
          <p:cNvSpPr>
            <a:spLocks noGrp="1"/>
          </p:cNvSpPr>
          <p:nvPr>
            <p:ph idx="1"/>
          </p:nvPr>
        </p:nvSpPr>
        <p:spPr>
          <a:xfrm>
            <a:off x="838200" y="1316182"/>
            <a:ext cx="10515600" cy="4860781"/>
          </a:xfrm>
        </p:spPr>
        <p:txBody>
          <a:bodyPr>
            <a:normAutofit/>
          </a:bodyPr>
          <a:lstStyle/>
          <a:p>
            <a:r>
              <a:rPr lang="en-US" sz="2800" dirty="0"/>
              <a:t>Legal marijuana sales in the U.S. expected to hit $33 billion by the end of 2022, according to a new study by MJBiz, a leading B2B cannabis industry resource. That's a 32% increase over 2021's total of $25 billion.  This increase being driven largely by the opening of new </a:t>
            </a:r>
            <a:r>
              <a:rPr lang="en-US" sz="2800" b="1" i="1" u="sng" dirty="0"/>
              <a:t>adult</a:t>
            </a:r>
            <a:r>
              <a:rPr lang="en-US" sz="2800" dirty="0"/>
              <a:t> markets. Apr 11, 2023.</a:t>
            </a:r>
          </a:p>
          <a:p>
            <a:r>
              <a:rPr lang="en-US" sz="2800" dirty="0"/>
              <a:t>Ten years ago Colorado became the first state in the U.S. to fully legalize the recreational use of cannabis. Many other states followed, and several others already had sufficiently lax medical marijuana legislation. Now an estimated 60+% of American adults can legally buy cannabis. </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B6580684-4866-9C2D-216C-77EAA54B70E5}"/>
              </a:ext>
            </a:extLst>
          </p:cNvPr>
          <p:cNvSpPr>
            <a:spLocks noGrp="1"/>
          </p:cNvSpPr>
          <p:nvPr>
            <p:ph type="ftr" sz="quarter" idx="11"/>
          </p:nvPr>
        </p:nvSpPr>
        <p:spPr/>
        <p:txBody>
          <a:bodyPr/>
          <a:lstStyle/>
          <a:p>
            <a:r>
              <a:rPr lang="en-US" dirty="0"/>
              <a:t>NMAEN2023_Fraga, M.A.</a:t>
            </a:r>
          </a:p>
        </p:txBody>
      </p:sp>
    </p:spTree>
    <p:extLst>
      <p:ext uri="{BB962C8B-B14F-4D97-AF65-F5344CB8AC3E}">
        <p14:creationId xmlns:p14="http://schemas.microsoft.com/office/powerpoint/2010/main" val="220539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F8841-6D1F-A3D2-57FC-533F7E97EDFD}"/>
              </a:ext>
            </a:extLst>
          </p:cNvPr>
          <p:cNvSpPr>
            <a:spLocks noGrp="1"/>
          </p:cNvSpPr>
          <p:nvPr>
            <p:ph type="title"/>
          </p:nvPr>
        </p:nvSpPr>
        <p:spPr>
          <a:xfrm>
            <a:off x="677334" y="609601"/>
            <a:ext cx="8596668" cy="827314"/>
          </a:xfrm>
        </p:spPr>
        <p:txBody>
          <a:bodyPr/>
          <a:lstStyle/>
          <a:p>
            <a:r>
              <a:rPr lang="en-US" dirty="0"/>
              <a:t>$$$ cont.</a:t>
            </a:r>
          </a:p>
        </p:txBody>
      </p:sp>
      <p:sp>
        <p:nvSpPr>
          <p:cNvPr id="3" name="Content Placeholder 2">
            <a:extLst>
              <a:ext uri="{FF2B5EF4-FFF2-40B4-BE49-F238E27FC236}">
                <a16:creationId xmlns:a16="http://schemas.microsoft.com/office/drawing/2014/main" id="{008BD1A9-707D-2D2B-AB37-639F1B14BAEE}"/>
              </a:ext>
            </a:extLst>
          </p:cNvPr>
          <p:cNvSpPr>
            <a:spLocks noGrp="1"/>
          </p:cNvSpPr>
          <p:nvPr>
            <p:ph idx="1"/>
          </p:nvPr>
        </p:nvSpPr>
        <p:spPr>
          <a:xfrm>
            <a:off x="677334" y="1436915"/>
            <a:ext cx="8596668" cy="4604447"/>
          </a:xfrm>
        </p:spPr>
        <p:txBody>
          <a:bodyPr/>
          <a:lstStyle/>
          <a:p>
            <a:r>
              <a:rPr lang="en-US" sz="2400" dirty="0"/>
              <a:t>One motivation for legalization is the </a:t>
            </a:r>
            <a:r>
              <a:rPr lang="en-US" sz="2400" b="1" dirty="0"/>
              <a:t>economic benefits </a:t>
            </a:r>
            <a:r>
              <a:rPr lang="en-US" sz="2400" dirty="0"/>
              <a:t>that can come from the </a:t>
            </a:r>
            <a:r>
              <a:rPr lang="en-US" sz="2400" b="1" i="1" u="sng" dirty="0"/>
              <a:t>regulated commercial availability </a:t>
            </a:r>
            <a:r>
              <a:rPr lang="en-US" sz="2400" dirty="0"/>
              <a:t>of marijuana. Increased tax revenues, job growth, and investment opportunities all are powerful incentives to push for legalization.</a:t>
            </a:r>
          </a:p>
          <a:p>
            <a:r>
              <a:rPr lang="en-US" sz="2400" dirty="0"/>
              <a:t>It is estimated that the federal government alone forfeited $11 billion in alcohol related taxes during prohibition years, a number the government could hardly afford during a period of runaway unemployment and economic pain. </a:t>
            </a:r>
          </a:p>
          <a:p>
            <a:endParaRPr lang="en-US" dirty="0"/>
          </a:p>
        </p:txBody>
      </p:sp>
      <p:sp>
        <p:nvSpPr>
          <p:cNvPr id="4" name="Footer Placeholder 3">
            <a:extLst>
              <a:ext uri="{FF2B5EF4-FFF2-40B4-BE49-F238E27FC236}">
                <a16:creationId xmlns:a16="http://schemas.microsoft.com/office/drawing/2014/main" id="{CF40E8EB-93CD-DD54-01D7-C2A751A1197D}"/>
              </a:ext>
            </a:extLst>
          </p:cNvPr>
          <p:cNvSpPr>
            <a:spLocks noGrp="1"/>
          </p:cNvSpPr>
          <p:nvPr>
            <p:ph type="ftr" sz="quarter" idx="11"/>
          </p:nvPr>
        </p:nvSpPr>
        <p:spPr/>
        <p:txBody>
          <a:bodyPr/>
          <a:lstStyle/>
          <a:p>
            <a:r>
              <a:rPr lang="en-US" dirty="0"/>
              <a:t>NMAEN2023_Fraga, M.A.</a:t>
            </a:r>
          </a:p>
        </p:txBody>
      </p:sp>
    </p:spTree>
    <p:extLst>
      <p:ext uri="{BB962C8B-B14F-4D97-AF65-F5344CB8AC3E}">
        <p14:creationId xmlns:p14="http://schemas.microsoft.com/office/powerpoint/2010/main" val="3827704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68AAC-2D91-7A3A-0631-3FD8C64988EE}"/>
              </a:ext>
            </a:extLst>
          </p:cNvPr>
          <p:cNvSpPr>
            <a:spLocks noGrp="1"/>
          </p:cNvSpPr>
          <p:nvPr>
            <p:ph type="title"/>
          </p:nvPr>
        </p:nvSpPr>
        <p:spPr>
          <a:xfrm>
            <a:off x="838200" y="365125"/>
            <a:ext cx="10515600" cy="964911"/>
          </a:xfrm>
        </p:spPr>
        <p:txBody>
          <a:bodyPr/>
          <a:lstStyle/>
          <a:p>
            <a:r>
              <a:rPr lang="en-US" dirty="0"/>
              <a:t>$$$ v Social Impacts cont. </a:t>
            </a:r>
          </a:p>
        </p:txBody>
      </p:sp>
      <p:sp>
        <p:nvSpPr>
          <p:cNvPr id="3" name="Content Placeholder 2">
            <a:extLst>
              <a:ext uri="{FF2B5EF4-FFF2-40B4-BE49-F238E27FC236}">
                <a16:creationId xmlns:a16="http://schemas.microsoft.com/office/drawing/2014/main" id="{1879A302-43A8-0E94-086A-64AFE27DF2C0}"/>
              </a:ext>
            </a:extLst>
          </p:cNvPr>
          <p:cNvSpPr>
            <a:spLocks noGrp="1"/>
          </p:cNvSpPr>
          <p:nvPr>
            <p:ph idx="1"/>
          </p:nvPr>
        </p:nvSpPr>
        <p:spPr>
          <a:xfrm>
            <a:off x="838200" y="1330036"/>
            <a:ext cx="10515600" cy="4846927"/>
          </a:xfrm>
        </p:spPr>
        <p:txBody>
          <a:bodyPr>
            <a:normAutofit fontScale="92500"/>
          </a:bodyPr>
          <a:lstStyle/>
          <a:p>
            <a:r>
              <a:rPr lang="en-US" sz="2400" dirty="0"/>
              <a:t>Today, unemployment claims which reached record highs, post the COVID-19 crisis, have only  minimally declined (wherein 36 million Americans filed for unemployment benefits during the Covid-19 crisis, a spike unmatched at any time since the country began tracking such figures shortly after WWII.)</a:t>
            </a:r>
          </a:p>
          <a:p>
            <a:r>
              <a:rPr lang="en-US" sz="2400" dirty="0"/>
              <a:t>Americans needed jobs in record numbers and governments needed new sources of tax revenue. Hence, Continuing the country’s 70+ year experiment of cannabis prohibition, when two thirds of Americans support its repeal, was simply ‘</a:t>
            </a:r>
            <a:r>
              <a:rPr lang="en-US" sz="2400" b="1" dirty="0"/>
              <a:t>economically reckless’</a:t>
            </a:r>
            <a:r>
              <a:rPr lang="en-US" sz="2400" dirty="0"/>
              <a:t>. </a:t>
            </a:r>
          </a:p>
          <a:p>
            <a:r>
              <a:rPr lang="en-US" sz="2400" dirty="0"/>
              <a:t>According to a recent study by New Frontier Data, </a:t>
            </a:r>
            <a:r>
              <a:rPr lang="en-US" sz="2400" b="1" dirty="0"/>
              <a:t>national legalization </a:t>
            </a:r>
            <a:r>
              <a:rPr lang="en-US" sz="2400" dirty="0"/>
              <a:t>in the United States could result in </a:t>
            </a:r>
            <a:r>
              <a:rPr lang="en-US" sz="2400" b="1" u="sng" dirty="0"/>
              <a:t>$128.8 billion in tax revenue</a:t>
            </a:r>
            <a:r>
              <a:rPr lang="en-US" sz="2400" dirty="0"/>
              <a:t>, and an estimated 1.6 million new jobs. </a:t>
            </a:r>
          </a:p>
          <a:p>
            <a:r>
              <a:rPr lang="en-US" sz="2400" dirty="0"/>
              <a:t>Again the emphasis not on harm to the individual, rather benefit to the ‘state’.</a:t>
            </a:r>
          </a:p>
        </p:txBody>
      </p:sp>
      <p:sp>
        <p:nvSpPr>
          <p:cNvPr id="4" name="Footer Placeholder 3">
            <a:extLst>
              <a:ext uri="{FF2B5EF4-FFF2-40B4-BE49-F238E27FC236}">
                <a16:creationId xmlns:a16="http://schemas.microsoft.com/office/drawing/2014/main" id="{83E66C04-5EDC-0A3E-B05F-0BF843A3B8CC}"/>
              </a:ext>
            </a:extLst>
          </p:cNvPr>
          <p:cNvSpPr>
            <a:spLocks noGrp="1"/>
          </p:cNvSpPr>
          <p:nvPr>
            <p:ph type="ftr" sz="quarter" idx="11"/>
          </p:nvPr>
        </p:nvSpPr>
        <p:spPr/>
        <p:txBody>
          <a:bodyPr/>
          <a:lstStyle/>
          <a:p>
            <a:r>
              <a:rPr lang="en-US" dirty="0"/>
              <a:t>NMAEN2023_Fraga, M.A.</a:t>
            </a:r>
          </a:p>
        </p:txBody>
      </p:sp>
    </p:spTree>
    <p:extLst>
      <p:ext uri="{BB962C8B-B14F-4D97-AF65-F5344CB8AC3E}">
        <p14:creationId xmlns:p14="http://schemas.microsoft.com/office/powerpoint/2010/main" val="1631354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A269A-15BE-6498-3BCB-023F67E7F0CE}"/>
              </a:ext>
            </a:extLst>
          </p:cNvPr>
          <p:cNvSpPr>
            <a:spLocks noGrp="1"/>
          </p:cNvSpPr>
          <p:nvPr>
            <p:ph type="title"/>
          </p:nvPr>
        </p:nvSpPr>
        <p:spPr>
          <a:xfrm>
            <a:off x="838200" y="365126"/>
            <a:ext cx="10515600" cy="784802"/>
          </a:xfrm>
        </p:spPr>
        <p:txBody>
          <a:bodyPr/>
          <a:lstStyle/>
          <a:p>
            <a:r>
              <a:rPr lang="en-US" dirty="0"/>
              <a:t>Economic Benefits v Social Impacts</a:t>
            </a:r>
          </a:p>
        </p:txBody>
      </p:sp>
      <p:sp>
        <p:nvSpPr>
          <p:cNvPr id="3" name="Content Placeholder 2">
            <a:extLst>
              <a:ext uri="{FF2B5EF4-FFF2-40B4-BE49-F238E27FC236}">
                <a16:creationId xmlns:a16="http://schemas.microsoft.com/office/drawing/2014/main" id="{7347D36F-32C9-2A9B-E06A-64F1AC6832BC}"/>
              </a:ext>
            </a:extLst>
          </p:cNvPr>
          <p:cNvSpPr>
            <a:spLocks noGrp="1"/>
          </p:cNvSpPr>
          <p:nvPr>
            <p:ph idx="1"/>
          </p:nvPr>
        </p:nvSpPr>
        <p:spPr>
          <a:xfrm>
            <a:off x="838200" y="1330036"/>
            <a:ext cx="10515600" cy="4846927"/>
          </a:xfrm>
        </p:spPr>
        <p:txBody>
          <a:bodyPr>
            <a:normAutofit/>
          </a:bodyPr>
          <a:lstStyle/>
          <a:p>
            <a:r>
              <a:rPr lang="en-US" sz="2800" dirty="0"/>
              <a:t>Musicians, actors and sports stars have quickly jumped into the market with their own brands of weed, hoping to lure people who want to get high with a high-end product. </a:t>
            </a:r>
          </a:p>
          <a:p>
            <a:r>
              <a:rPr lang="en-US" sz="2800" dirty="0"/>
              <a:t>Some of these—Willie Nelson, Snoop Dogg, Seth Rogen—are unsurprising. Others are less likely weedpreneurs, including Bella Thorne, Jaleel White—the actor who played Steve Urkel in Family Matters—and former NBA star Al Harrington. The newly legal industry was predicted to be a multibillion dollar business and a big tax revenue win for the states. </a:t>
            </a:r>
            <a:r>
              <a:rPr lang="en-US" sz="1200" dirty="0"/>
              <a:t>Luscombe, Belinda, Time Magazine, June 21, 2022</a:t>
            </a:r>
          </a:p>
          <a:p>
            <a:pPr marL="0" indent="0">
              <a:buNone/>
            </a:pPr>
            <a:endParaRPr lang="en-US" dirty="0"/>
          </a:p>
        </p:txBody>
      </p:sp>
      <p:sp>
        <p:nvSpPr>
          <p:cNvPr id="4" name="Footer Placeholder 3">
            <a:extLst>
              <a:ext uri="{FF2B5EF4-FFF2-40B4-BE49-F238E27FC236}">
                <a16:creationId xmlns:a16="http://schemas.microsoft.com/office/drawing/2014/main" id="{1CE8B84D-4946-C537-D0AF-EE425804DCED}"/>
              </a:ext>
            </a:extLst>
          </p:cNvPr>
          <p:cNvSpPr>
            <a:spLocks noGrp="1"/>
          </p:cNvSpPr>
          <p:nvPr>
            <p:ph type="ftr" sz="quarter" idx="11"/>
          </p:nvPr>
        </p:nvSpPr>
        <p:spPr/>
        <p:txBody>
          <a:bodyPr/>
          <a:lstStyle/>
          <a:p>
            <a:r>
              <a:rPr lang="en-US" dirty="0"/>
              <a:t>NMAEN2023_Fraga, M.A.</a:t>
            </a:r>
          </a:p>
        </p:txBody>
      </p:sp>
    </p:spTree>
    <p:extLst>
      <p:ext uri="{BB962C8B-B14F-4D97-AF65-F5344CB8AC3E}">
        <p14:creationId xmlns:p14="http://schemas.microsoft.com/office/powerpoint/2010/main" val="1834666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7B925-015E-1D00-42CD-FD35908E61FE}"/>
              </a:ext>
            </a:extLst>
          </p:cNvPr>
          <p:cNvSpPr>
            <a:spLocks noGrp="1"/>
          </p:cNvSpPr>
          <p:nvPr>
            <p:ph type="title"/>
          </p:nvPr>
        </p:nvSpPr>
        <p:spPr>
          <a:xfrm>
            <a:off x="838200" y="365125"/>
            <a:ext cx="10515600" cy="663575"/>
          </a:xfrm>
        </p:spPr>
        <p:txBody>
          <a:bodyPr/>
          <a:lstStyle/>
          <a:p>
            <a:r>
              <a:rPr lang="en-US" dirty="0"/>
              <a:t> Where?</a:t>
            </a:r>
          </a:p>
        </p:txBody>
      </p:sp>
      <p:sp>
        <p:nvSpPr>
          <p:cNvPr id="3" name="Content Placeholder 2">
            <a:extLst>
              <a:ext uri="{FF2B5EF4-FFF2-40B4-BE49-F238E27FC236}">
                <a16:creationId xmlns:a16="http://schemas.microsoft.com/office/drawing/2014/main" id="{AC24BE9D-F6FA-EBA7-4BE2-E866D84077FB}"/>
              </a:ext>
            </a:extLst>
          </p:cNvPr>
          <p:cNvSpPr>
            <a:spLocks noGrp="1"/>
          </p:cNvSpPr>
          <p:nvPr>
            <p:ph idx="1"/>
          </p:nvPr>
        </p:nvSpPr>
        <p:spPr>
          <a:xfrm>
            <a:off x="838200" y="939800"/>
            <a:ext cx="10515600" cy="5237163"/>
          </a:xfrm>
        </p:spPr>
        <p:txBody>
          <a:bodyPr>
            <a:normAutofit fontScale="25000" lnSpcReduction="20000"/>
          </a:bodyPr>
          <a:lstStyle/>
          <a:p>
            <a:endParaRPr lang="en-US" dirty="0"/>
          </a:p>
          <a:p>
            <a:r>
              <a:rPr lang="en-US" sz="9600" dirty="0"/>
              <a:t> 1600’s: In the early 1600s, the British government encouraged colonial farmers  to produce hemp, a form of cannabis with low levels of the psychoactive ingredient THC. The extremely hardy, fast-growing plant was primarily used for the production of rope, sails, clothing and paper, a fiber critical to the British and Spanish empires. </a:t>
            </a:r>
          </a:p>
          <a:p>
            <a:r>
              <a:rPr lang="en-US" sz="9600" dirty="0"/>
              <a:t>1619, the </a:t>
            </a:r>
            <a:r>
              <a:rPr lang="en-US" sz="9600" b="1" dirty="0"/>
              <a:t>Virginia Assembly </a:t>
            </a:r>
            <a:r>
              <a:rPr lang="en-US" sz="9600" dirty="0"/>
              <a:t>passed a law that flat-out required farmers to grow it. </a:t>
            </a:r>
          </a:p>
          <a:p>
            <a:r>
              <a:rPr lang="en-US" sz="9600" dirty="0"/>
              <a:t>1841: William Brooke O’Shaughnessy introduced cannabis to Western medicine after living in India. He wrote of many therapeutic uses of cannabis, including a case where cannabis stopped convulsions in a child (</a:t>
            </a:r>
            <a:r>
              <a:rPr lang="en-US" sz="9600" i="1" dirty="0"/>
              <a:t> fast forward, the </a:t>
            </a:r>
            <a:r>
              <a:rPr lang="en-US" sz="9600" i="1" u="sng" dirty="0"/>
              <a:t>1</a:t>
            </a:r>
            <a:r>
              <a:rPr lang="en-US" sz="9600" i="1" u="sng" baseline="30000" dirty="0"/>
              <a:t>st</a:t>
            </a:r>
            <a:r>
              <a:rPr lang="en-US" sz="9600" i="1" u="sng" dirty="0"/>
              <a:t> recognized MEDICAl use of cannabis… EPILEPSY</a:t>
            </a:r>
            <a:r>
              <a:rPr lang="en-US" sz="9600" i="1" dirty="0"/>
              <a:t>).</a:t>
            </a:r>
          </a:p>
          <a:p>
            <a:r>
              <a:rPr lang="en-US" sz="9600" dirty="0"/>
              <a:t>After the Mexican Revolution of 1910, a wave of Mexican immigrants poured into the southwestern U.S. and helped popularize the recreational use of the drug. Cannabis in Spanish was referred to as “marihuana” or "mariguana" ("marijuana" is the Anglicized bastardization).</a:t>
            </a:r>
          </a:p>
          <a:p>
            <a:endParaRPr lang="en-US" dirty="0"/>
          </a:p>
        </p:txBody>
      </p:sp>
      <p:sp>
        <p:nvSpPr>
          <p:cNvPr id="4" name="Footer Placeholder 3">
            <a:extLst>
              <a:ext uri="{FF2B5EF4-FFF2-40B4-BE49-F238E27FC236}">
                <a16:creationId xmlns:a16="http://schemas.microsoft.com/office/drawing/2014/main" id="{8B4F6DBF-45DC-5775-7AAC-5E9522309D8A}"/>
              </a:ext>
            </a:extLst>
          </p:cNvPr>
          <p:cNvSpPr>
            <a:spLocks noGrp="1"/>
          </p:cNvSpPr>
          <p:nvPr>
            <p:ph type="ftr" sz="quarter" idx="11"/>
          </p:nvPr>
        </p:nvSpPr>
        <p:spPr/>
        <p:txBody>
          <a:bodyPr/>
          <a:lstStyle/>
          <a:p>
            <a:r>
              <a:rPr lang="en-US" dirty="0"/>
              <a:t>NMAEN2023_Fraga, M.A.</a:t>
            </a:r>
          </a:p>
        </p:txBody>
      </p:sp>
    </p:spTree>
    <p:extLst>
      <p:ext uri="{BB962C8B-B14F-4D97-AF65-F5344CB8AC3E}">
        <p14:creationId xmlns:p14="http://schemas.microsoft.com/office/powerpoint/2010/main" val="653787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4E90D-4D34-7259-CA26-FB471D9A1A32}"/>
              </a:ext>
            </a:extLst>
          </p:cNvPr>
          <p:cNvSpPr>
            <a:spLocks noGrp="1"/>
          </p:cNvSpPr>
          <p:nvPr>
            <p:ph type="title"/>
          </p:nvPr>
        </p:nvSpPr>
        <p:spPr>
          <a:xfrm>
            <a:off x="838200" y="365126"/>
            <a:ext cx="10515600" cy="687820"/>
          </a:xfrm>
        </p:spPr>
        <p:txBody>
          <a:bodyPr>
            <a:normAutofit/>
          </a:bodyPr>
          <a:lstStyle/>
          <a:p>
            <a:r>
              <a:rPr lang="en-US" dirty="0"/>
              <a:t>Social Impacts…</a:t>
            </a:r>
          </a:p>
        </p:txBody>
      </p:sp>
      <p:sp>
        <p:nvSpPr>
          <p:cNvPr id="3" name="Content Placeholder 2">
            <a:extLst>
              <a:ext uri="{FF2B5EF4-FFF2-40B4-BE49-F238E27FC236}">
                <a16:creationId xmlns:a16="http://schemas.microsoft.com/office/drawing/2014/main" id="{FF9E7B20-54C9-368C-D2B4-5420BF97A99D}"/>
              </a:ext>
            </a:extLst>
          </p:cNvPr>
          <p:cNvSpPr>
            <a:spLocks noGrp="1"/>
          </p:cNvSpPr>
          <p:nvPr>
            <p:ph idx="1"/>
          </p:nvPr>
        </p:nvSpPr>
        <p:spPr>
          <a:xfrm>
            <a:off x="838200" y="1177636"/>
            <a:ext cx="10515600" cy="4999327"/>
          </a:xfrm>
        </p:spPr>
        <p:txBody>
          <a:bodyPr>
            <a:normAutofit/>
          </a:bodyPr>
          <a:lstStyle/>
          <a:p>
            <a:r>
              <a:rPr lang="en-US" sz="2400" dirty="0"/>
              <a:t>Alcohol prohibition had unintended consequence that have become the stuff of American storytelling legend: the rise of organized crime which took over the trade (alcohol sales/distribution) in the absence of regulated and licensed businesses. </a:t>
            </a:r>
          </a:p>
          <a:p>
            <a:r>
              <a:rPr lang="en-US" sz="2400" dirty="0"/>
              <a:t>FTR, prohibiting alcohol never stopped Americans from seeking it out and consuming it. Much like today where millions of Americans enjoy cannabis even in states where it remains illegal to do so. </a:t>
            </a:r>
          </a:p>
          <a:p>
            <a:r>
              <a:rPr lang="en-US" sz="2400" dirty="0"/>
              <a:t>Over the decades of cannabis prohibition, control of the marijuana trade led to a rise in gang violence in the United States, as well as countless civilian deaths and terror south of the border in the decades long Mexican drug wars. It is estimated that 30% of Mexican drug cartel revenue was derived from illicit cannabis trafficking in 2020.   </a:t>
            </a:r>
          </a:p>
        </p:txBody>
      </p:sp>
      <p:sp>
        <p:nvSpPr>
          <p:cNvPr id="4" name="Footer Placeholder 3">
            <a:extLst>
              <a:ext uri="{FF2B5EF4-FFF2-40B4-BE49-F238E27FC236}">
                <a16:creationId xmlns:a16="http://schemas.microsoft.com/office/drawing/2014/main" id="{5E8C9113-118C-E60B-1057-F9BD4CB8BCF7}"/>
              </a:ext>
            </a:extLst>
          </p:cNvPr>
          <p:cNvSpPr>
            <a:spLocks noGrp="1"/>
          </p:cNvSpPr>
          <p:nvPr>
            <p:ph type="ftr" sz="quarter" idx="11"/>
          </p:nvPr>
        </p:nvSpPr>
        <p:spPr/>
        <p:txBody>
          <a:bodyPr/>
          <a:lstStyle/>
          <a:p>
            <a:r>
              <a:rPr lang="en-US" dirty="0"/>
              <a:t>NMAEN2023_Fraga, M.A.</a:t>
            </a:r>
          </a:p>
        </p:txBody>
      </p:sp>
    </p:spTree>
    <p:extLst>
      <p:ext uri="{BB962C8B-B14F-4D97-AF65-F5344CB8AC3E}">
        <p14:creationId xmlns:p14="http://schemas.microsoft.com/office/powerpoint/2010/main" val="2104378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F1918-A50B-DB9A-8CA4-FAE34715332B}"/>
              </a:ext>
            </a:extLst>
          </p:cNvPr>
          <p:cNvSpPr>
            <a:spLocks noGrp="1"/>
          </p:cNvSpPr>
          <p:nvPr>
            <p:ph type="title"/>
          </p:nvPr>
        </p:nvSpPr>
        <p:spPr>
          <a:xfrm>
            <a:off x="677334" y="609600"/>
            <a:ext cx="8596668" cy="843643"/>
          </a:xfrm>
        </p:spPr>
        <p:txBody>
          <a:bodyPr/>
          <a:lstStyle/>
          <a:p>
            <a:r>
              <a:rPr lang="en-US" dirty="0"/>
              <a:t>Impacts cont.</a:t>
            </a:r>
          </a:p>
        </p:txBody>
      </p:sp>
      <p:sp>
        <p:nvSpPr>
          <p:cNvPr id="3" name="Content Placeholder 2">
            <a:extLst>
              <a:ext uri="{FF2B5EF4-FFF2-40B4-BE49-F238E27FC236}">
                <a16:creationId xmlns:a16="http://schemas.microsoft.com/office/drawing/2014/main" id="{4F5781B2-3FDB-99D9-DADF-F0FCB2D3CA8D}"/>
              </a:ext>
            </a:extLst>
          </p:cNvPr>
          <p:cNvSpPr>
            <a:spLocks noGrp="1"/>
          </p:cNvSpPr>
          <p:nvPr>
            <p:ph idx="1"/>
          </p:nvPr>
        </p:nvSpPr>
        <p:spPr>
          <a:xfrm>
            <a:off x="677334" y="1616529"/>
            <a:ext cx="8596668" cy="4424833"/>
          </a:xfrm>
        </p:spPr>
        <p:txBody>
          <a:bodyPr/>
          <a:lstStyle/>
          <a:p>
            <a:r>
              <a:rPr lang="en-US" dirty="0"/>
              <a:t>It was alleged that this aspect would largely disappear with legalization, much like ending alcohol prohibition dried up a substantial portion of the </a:t>
            </a:r>
            <a:r>
              <a:rPr lang="en-US" b="1" u="sng" dirty="0"/>
              <a:t>gangster’s profits</a:t>
            </a:r>
            <a:r>
              <a:rPr lang="en-US" dirty="0"/>
              <a:t>. It did reduce profits, and unfortunately fostered diversification. Krane, K; Forbes, 2019.</a:t>
            </a:r>
          </a:p>
          <a:p>
            <a:r>
              <a:rPr lang="en-US" dirty="0"/>
              <a:t>Contrary to some government and media estimates, Mexican DTOs’ annual gross revenues (2021-2022) from illegally exporting marijuana and selling it to wholesalers in the United States were likely less than $2 billion; the study authors’ preferred estimate is $1.5 billion. </a:t>
            </a:r>
            <a:r>
              <a:rPr lang="en-US" sz="1000" dirty="0"/>
              <a:t>(Beau Kilmer, Jonathan P. Caulkins, Brittany M. Bond, Peter Reuter)</a:t>
            </a:r>
          </a:p>
          <a:p>
            <a:r>
              <a:rPr lang="en-US" dirty="0"/>
              <a:t>California accounts for about 14 percent of U.S. marijuana consumption, and domestic production is already prominent in California. Thus, if marijuana legalization in California affects only revenues from supplying marijuana to California, Mexican DTO drug export revenue losses would be very small, perhaps 2–4 percent.</a:t>
            </a:r>
          </a:p>
          <a:p>
            <a:endParaRPr lang="en-US" dirty="0"/>
          </a:p>
        </p:txBody>
      </p:sp>
      <p:sp>
        <p:nvSpPr>
          <p:cNvPr id="4" name="Footer Placeholder 3">
            <a:extLst>
              <a:ext uri="{FF2B5EF4-FFF2-40B4-BE49-F238E27FC236}">
                <a16:creationId xmlns:a16="http://schemas.microsoft.com/office/drawing/2014/main" id="{ACDD15F4-3285-1825-7D5E-3924B079A6C4}"/>
              </a:ext>
            </a:extLst>
          </p:cNvPr>
          <p:cNvSpPr>
            <a:spLocks noGrp="1"/>
          </p:cNvSpPr>
          <p:nvPr>
            <p:ph type="ftr" sz="quarter" idx="11"/>
          </p:nvPr>
        </p:nvSpPr>
        <p:spPr/>
        <p:txBody>
          <a:bodyPr/>
          <a:lstStyle/>
          <a:p>
            <a:r>
              <a:rPr lang="en-US" dirty="0"/>
              <a:t>NMAEN2023_Fraga, M.A.</a:t>
            </a:r>
          </a:p>
        </p:txBody>
      </p:sp>
    </p:spTree>
    <p:extLst>
      <p:ext uri="{BB962C8B-B14F-4D97-AF65-F5344CB8AC3E}">
        <p14:creationId xmlns:p14="http://schemas.microsoft.com/office/powerpoint/2010/main" val="2708234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5EE6-F0EF-F03B-4BEF-91C30D2F0121}"/>
              </a:ext>
            </a:extLst>
          </p:cNvPr>
          <p:cNvSpPr>
            <a:spLocks noGrp="1"/>
          </p:cNvSpPr>
          <p:nvPr>
            <p:ph type="title"/>
          </p:nvPr>
        </p:nvSpPr>
        <p:spPr>
          <a:xfrm>
            <a:off x="677334" y="609599"/>
            <a:ext cx="8596668" cy="680357"/>
          </a:xfrm>
        </p:spPr>
        <p:txBody>
          <a:bodyPr>
            <a:normAutofit/>
          </a:bodyPr>
          <a:lstStyle/>
          <a:p>
            <a:r>
              <a:rPr lang="en-US" dirty="0"/>
              <a:t>Hmmm…</a:t>
            </a:r>
          </a:p>
        </p:txBody>
      </p:sp>
      <p:sp>
        <p:nvSpPr>
          <p:cNvPr id="3" name="Content Placeholder 2">
            <a:extLst>
              <a:ext uri="{FF2B5EF4-FFF2-40B4-BE49-F238E27FC236}">
                <a16:creationId xmlns:a16="http://schemas.microsoft.com/office/drawing/2014/main" id="{5493A7C2-9478-0053-02D0-9500617C6E08}"/>
              </a:ext>
            </a:extLst>
          </p:cNvPr>
          <p:cNvSpPr>
            <a:spLocks noGrp="1"/>
          </p:cNvSpPr>
          <p:nvPr>
            <p:ph idx="1"/>
          </p:nvPr>
        </p:nvSpPr>
        <p:spPr>
          <a:xfrm>
            <a:off x="677334" y="1502229"/>
            <a:ext cx="8596668" cy="4539133"/>
          </a:xfrm>
        </p:spPr>
        <p:txBody>
          <a:bodyPr>
            <a:noAutofit/>
          </a:bodyPr>
          <a:lstStyle/>
          <a:p>
            <a:r>
              <a:rPr lang="en-US" sz="2400" dirty="0"/>
              <a:t>In 2013, US authorities seized roughly 1.3 million kilograms of weed at the border, according to the DEA. By 2019, that had fallen to nearly 249,000 kilograms.</a:t>
            </a:r>
          </a:p>
          <a:p>
            <a:r>
              <a:rPr lang="en-US" sz="2400" dirty="0"/>
              <a:t>In the years since, "Mexican marijuana has largely been supplanted by domestic-produced marijuana" in US markets, according to the DEA's 2020 National Drug Threat Assessment.</a:t>
            </a:r>
          </a:p>
          <a:p>
            <a:r>
              <a:rPr lang="en-US" sz="2400" dirty="0"/>
              <a:t>Over the past five years, marijuana prices in Mexico have decreased by more than half, prompting criminal groups to produce more dangerous drugs, like fentanyl, to maintain profits and pushing independent farmers to harvest plants like opium to sustain themselves.</a:t>
            </a:r>
          </a:p>
        </p:txBody>
      </p:sp>
      <p:sp>
        <p:nvSpPr>
          <p:cNvPr id="4" name="Footer Placeholder 3">
            <a:extLst>
              <a:ext uri="{FF2B5EF4-FFF2-40B4-BE49-F238E27FC236}">
                <a16:creationId xmlns:a16="http://schemas.microsoft.com/office/drawing/2014/main" id="{A0F47E47-008B-C985-549F-AAC66491FFE6}"/>
              </a:ext>
            </a:extLst>
          </p:cNvPr>
          <p:cNvSpPr>
            <a:spLocks noGrp="1"/>
          </p:cNvSpPr>
          <p:nvPr>
            <p:ph type="ftr" sz="quarter" idx="11"/>
          </p:nvPr>
        </p:nvSpPr>
        <p:spPr/>
        <p:txBody>
          <a:bodyPr/>
          <a:lstStyle/>
          <a:p>
            <a:r>
              <a:rPr lang="en-US" dirty="0"/>
              <a:t>NMAEN2023_Fraga, M.A.</a:t>
            </a:r>
          </a:p>
        </p:txBody>
      </p:sp>
    </p:spTree>
    <p:extLst>
      <p:ext uri="{BB962C8B-B14F-4D97-AF65-F5344CB8AC3E}">
        <p14:creationId xmlns:p14="http://schemas.microsoft.com/office/powerpoint/2010/main" val="2929039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4DB6D-ABEA-E9A6-3C02-87D0D0304B79}"/>
              </a:ext>
            </a:extLst>
          </p:cNvPr>
          <p:cNvSpPr>
            <a:spLocks noGrp="1"/>
          </p:cNvSpPr>
          <p:nvPr>
            <p:ph type="title"/>
          </p:nvPr>
        </p:nvSpPr>
        <p:spPr>
          <a:xfrm>
            <a:off x="838200" y="365126"/>
            <a:ext cx="10515600" cy="715530"/>
          </a:xfrm>
        </p:spPr>
        <p:txBody>
          <a:bodyPr/>
          <a:lstStyle/>
          <a:p>
            <a:r>
              <a:rPr lang="en-US" dirty="0"/>
              <a:t>Net Outcomes… XXX</a:t>
            </a:r>
          </a:p>
        </p:txBody>
      </p:sp>
      <p:sp>
        <p:nvSpPr>
          <p:cNvPr id="3" name="Content Placeholder 2">
            <a:extLst>
              <a:ext uri="{FF2B5EF4-FFF2-40B4-BE49-F238E27FC236}">
                <a16:creationId xmlns:a16="http://schemas.microsoft.com/office/drawing/2014/main" id="{FBBBEC2F-E345-81B2-F7EE-E6993B1D23DD}"/>
              </a:ext>
            </a:extLst>
          </p:cNvPr>
          <p:cNvSpPr>
            <a:spLocks noGrp="1"/>
          </p:cNvSpPr>
          <p:nvPr>
            <p:ph idx="1"/>
          </p:nvPr>
        </p:nvSpPr>
        <p:spPr>
          <a:xfrm>
            <a:off x="838200" y="1274618"/>
            <a:ext cx="10515600" cy="4902345"/>
          </a:xfrm>
        </p:spPr>
        <p:txBody>
          <a:bodyPr>
            <a:normAutofit/>
          </a:bodyPr>
          <a:lstStyle/>
          <a:p>
            <a:r>
              <a:rPr lang="en-US" sz="2400" dirty="0"/>
              <a:t>"This is a business that belongs here, to Sinaloa," a Sinaloa Cartel operative who </a:t>
            </a:r>
            <a:r>
              <a:rPr lang="en-US" sz="2400" b="1" i="1" u="sng" dirty="0"/>
              <a:t>works as a regional manager for marijuana operations </a:t>
            </a:r>
            <a:r>
              <a:rPr lang="en-US" sz="2400" dirty="0"/>
              <a:t>in Culiacán told Insider. "We lost a share of the business, but in no time we will take it back by producing the best weed in the world.“</a:t>
            </a:r>
          </a:p>
          <a:p>
            <a:r>
              <a:rPr lang="en-US" sz="2400" dirty="0"/>
              <a:t>As more and more US states legalize marijuana for recreational use, Mexico's biggest drug cartel is trying to </a:t>
            </a:r>
            <a:r>
              <a:rPr lang="en-US" sz="2400" b="1" i="1" dirty="0"/>
              <a:t>corner the legal weed market </a:t>
            </a:r>
            <a:r>
              <a:rPr lang="en-US" sz="2400" dirty="0"/>
              <a:t>in Mexico, even if the drug itself is not yet legal in Mexico.</a:t>
            </a:r>
          </a:p>
          <a:p>
            <a:r>
              <a:rPr lang="en-US" sz="2400" dirty="0"/>
              <a:t>"This is by far not the final product. We are buying seeds from all over the world to create our own strain, to produce top-notch Sinaloa weed and to develop a strong brand even better than the gringos," the producer said, referring to growers in the US.</a:t>
            </a:r>
          </a:p>
          <a:p>
            <a:endParaRPr lang="en-US" sz="2000" dirty="0"/>
          </a:p>
        </p:txBody>
      </p:sp>
      <p:sp>
        <p:nvSpPr>
          <p:cNvPr id="4" name="Footer Placeholder 3">
            <a:extLst>
              <a:ext uri="{FF2B5EF4-FFF2-40B4-BE49-F238E27FC236}">
                <a16:creationId xmlns:a16="http://schemas.microsoft.com/office/drawing/2014/main" id="{06D3759C-82AA-2ECB-BF8C-A1B72EE7B5AB}"/>
              </a:ext>
            </a:extLst>
          </p:cNvPr>
          <p:cNvSpPr>
            <a:spLocks noGrp="1"/>
          </p:cNvSpPr>
          <p:nvPr>
            <p:ph type="ftr" sz="quarter" idx="11"/>
          </p:nvPr>
        </p:nvSpPr>
        <p:spPr/>
        <p:txBody>
          <a:bodyPr/>
          <a:lstStyle/>
          <a:p>
            <a:r>
              <a:rPr lang="en-US" dirty="0"/>
              <a:t>NMAEN2023_Fraga, M.A.</a:t>
            </a:r>
          </a:p>
        </p:txBody>
      </p:sp>
    </p:spTree>
    <p:extLst>
      <p:ext uri="{BB962C8B-B14F-4D97-AF65-F5344CB8AC3E}">
        <p14:creationId xmlns:p14="http://schemas.microsoft.com/office/powerpoint/2010/main" val="85399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70AF5-71CB-50A7-D03E-5340A2449783}"/>
              </a:ext>
            </a:extLst>
          </p:cNvPr>
          <p:cNvSpPr>
            <a:spLocks noGrp="1"/>
          </p:cNvSpPr>
          <p:nvPr>
            <p:ph type="title"/>
          </p:nvPr>
        </p:nvSpPr>
        <p:spPr>
          <a:xfrm>
            <a:off x="838200" y="365125"/>
            <a:ext cx="10515600" cy="701675"/>
          </a:xfrm>
        </p:spPr>
        <p:txBody>
          <a:bodyPr/>
          <a:lstStyle/>
          <a:p>
            <a:r>
              <a:rPr lang="en-US" dirty="0"/>
              <a:t>Outcomes cont.</a:t>
            </a:r>
          </a:p>
        </p:txBody>
      </p:sp>
      <p:sp>
        <p:nvSpPr>
          <p:cNvPr id="3" name="Content Placeholder 2">
            <a:extLst>
              <a:ext uri="{FF2B5EF4-FFF2-40B4-BE49-F238E27FC236}">
                <a16:creationId xmlns:a16="http://schemas.microsoft.com/office/drawing/2014/main" id="{E6FD848A-2BF9-C6C5-46BC-C32CC67B95A1}"/>
              </a:ext>
            </a:extLst>
          </p:cNvPr>
          <p:cNvSpPr>
            <a:spLocks noGrp="1"/>
          </p:cNvSpPr>
          <p:nvPr>
            <p:ph idx="1"/>
          </p:nvPr>
        </p:nvSpPr>
        <p:spPr>
          <a:xfrm>
            <a:off x="838200" y="1205345"/>
            <a:ext cx="10515600" cy="4971618"/>
          </a:xfrm>
        </p:spPr>
        <p:txBody>
          <a:bodyPr>
            <a:normAutofit/>
          </a:bodyPr>
          <a:lstStyle/>
          <a:p>
            <a:r>
              <a:rPr lang="en-US" sz="2800" dirty="0"/>
              <a:t>Marijuana legalization has often been seen as a political third rail in American politics. ‘Conventional political wisdom’ has kept even supporters of legalization from speaking out in fear of being branded as “soft on crime.” But American attitudes towards legalization have shifted dramatically over the past decade, with Gallup finding support for legalization having risen 30% between 2005 and 2018. 66% of Americans are currently in favor of legal cannabis. When legalization has been put before voters through state ballot initiatives, it has passed 10 out of 11 times. </a:t>
            </a:r>
          </a:p>
          <a:p>
            <a:endParaRPr lang="en-US" sz="2400" dirty="0"/>
          </a:p>
        </p:txBody>
      </p:sp>
      <p:sp>
        <p:nvSpPr>
          <p:cNvPr id="4" name="Footer Placeholder 3">
            <a:extLst>
              <a:ext uri="{FF2B5EF4-FFF2-40B4-BE49-F238E27FC236}">
                <a16:creationId xmlns:a16="http://schemas.microsoft.com/office/drawing/2014/main" id="{520AC96B-91A4-4925-9D3F-7270BDC3F1C4}"/>
              </a:ext>
            </a:extLst>
          </p:cNvPr>
          <p:cNvSpPr>
            <a:spLocks noGrp="1"/>
          </p:cNvSpPr>
          <p:nvPr>
            <p:ph type="ftr" sz="quarter" idx="11"/>
          </p:nvPr>
        </p:nvSpPr>
        <p:spPr/>
        <p:txBody>
          <a:bodyPr/>
          <a:lstStyle/>
          <a:p>
            <a:r>
              <a:rPr lang="en-US" dirty="0"/>
              <a:t>NMAEN2023_Fraga, M.A.</a:t>
            </a:r>
          </a:p>
        </p:txBody>
      </p:sp>
    </p:spTree>
    <p:extLst>
      <p:ext uri="{BB962C8B-B14F-4D97-AF65-F5344CB8AC3E}">
        <p14:creationId xmlns:p14="http://schemas.microsoft.com/office/powerpoint/2010/main" val="4248721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22B564-2290-21D3-F424-D840CB8F4465}"/>
              </a:ext>
            </a:extLst>
          </p:cNvPr>
          <p:cNvPicPr>
            <a:picLocks noChangeAspect="1"/>
          </p:cNvPicPr>
          <p:nvPr/>
        </p:nvPicPr>
        <p:blipFill>
          <a:blip r:embed="rId2"/>
          <a:stretch>
            <a:fillRect/>
          </a:stretch>
        </p:blipFill>
        <p:spPr>
          <a:xfrm>
            <a:off x="263235" y="346364"/>
            <a:ext cx="11804073" cy="6206836"/>
          </a:xfrm>
          <a:prstGeom prst="rect">
            <a:avLst/>
          </a:prstGeom>
        </p:spPr>
      </p:pic>
      <p:sp>
        <p:nvSpPr>
          <p:cNvPr id="3" name="Footer Placeholder 2">
            <a:extLst>
              <a:ext uri="{FF2B5EF4-FFF2-40B4-BE49-F238E27FC236}">
                <a16:creationId xmlns:a16="http://schemas.microsoft.com/office/drawing/2014/main" id="{BD23626B-0ED4-2E9A-6DC7-865C4B1BB67A}"/>
              </a:ext>
            </a:extLst>
          </p:cNvPr>
          <p:cNvSpPr>
            <a:spLocks noGrp="1"/>
          </p:cNvSpPr>
          <p:nvPr>
            <p:ph type="ftr" sz="quarter" idx="11"/>
          </p:nvPr>
        </p:nvSpPr>
        <p:spPr/>
        <p:txBody>
          <a:bodyPr/>
          <a:lstStyle/>
          <a:p>
            <a:r>
              <a:rPr lang="en-US" dirty="0"/>
              <a:t>NMAEN2023_Fraga, M.A.</a:t>
            </a:r>
          </a:p>
        </p:txBody>
      </p:sp>
    </p:spTree>
    <p:extLst>
      <p:ext uri="{BB962C8B-B14F-4D97-AF65-F5344CB8AC3E}">
        <p14:creationId xmlns:p14="http://schemas.microsoft.com/office/powerpoint/2010/main" val="2734790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197AD4-D259-CC42-CF4A-B78711E17CF0}"/>
              </a:ext>
            </a:extLst>
          </p:cNvPr>
          <p:cNvPicPr>
            <a:picLocks noChangeAspect="1"/>
          </p:cNvPicPr>
          <p:nvPr/>
        </p:nvPicPr>
        <p:blipFill>
          <a:blip r:embed="rId2"/>
          <a:stretch>
            <a:fillRect/>
          </a:stretch>
        </p:blipFill>
        <p:spPr>
          <a:xfrm>
            <a:off x="401783" y="346364"/>
            <a:ext cx="11610108" cy="6092536"/>
          </a:xfrm>
          <a:prstGeom prst="rect">
            <a:avLst/>
          </a:prstGeom>
        </p:spPr>
      </p:pic>
      <p:sp>
        <p:nvSpPr>
          <p:cNvPr id="3" name="Footer Placeholder 2">
            <a:extLst>
              <a:ext uri="{FF2B5EF4-FFF2-40B4-BE49-F238E27FC236}">
                <a16:creationId xmlns:a16="http://schemas.microsoft.com/office/drawing/2014/main" id="{1397DD6D-65DF-857A-22F4-4AE98EC4D080}"/>
              </a:ext>
            </a:extLst>
          </p:cNvPr>
          <p:cNvSpPr>
            <a:spLocks noGrp="1"/>
          </p:cNvSpPr>
          <p:nvPr>
            <p:ph type="ftr" sz="quarter" idx="11"/>
          </p:nvPr>
        </p:nvSpPr>
        <p:spPr/>
        <p:txBody>
          <a:bodyPr/>
          <a:lstStyle/>
          <a:p>
            <a:r>
              <a:rPr lang="en-US" dirty="0"/>
              <a:t>NMAEN2023_Fraga, M.A.</a:t>
            </a:r>
          </a:p>
        </p:txBody>
      </p:sp>
    </p:spTree>
    <p:extLst>
      <p:ext uri="{BB962C8B-B14F-4D97-AF65-F5344CB8AC3E}">
        <p14:creationId xmlns:p14="http://schemas.microsoft.com/office/powerpoint/2010/main" val="1381223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7BF1E-315D-DB28-6055-152A959FFC55}"/>
              </a:ext>
            </a:extLst>
          </p:cNvPr>
          <p:cNvSpPr>
            <a:spLocks noGrp="1"/>
          </p:cNvSpPr>
          <p:nvPr>
            <p:ph type="title"/>
          </p:nvPr>
        </p:nvSpPr>
        <p:spPr>
          <a:xfrm>
            <a:off x="838200" y="365125"/>
            <a:ext cx="10515600" cy="951057"/>
          </a:xfrm>
        </p:spPr>
        <p:txBody>
          <a:bodyPr>
            <a:normAutofit/>
          </a:bodyPr>
          <a:lstStyle/>
          <a:p>
            <a:r>
              <a:rPr lang="en-US" dirty="0"/>
              <a:t>Consumer Demographics.</a:t>
            </a:r>
          </a:p>
        </p:txBody>
      </p:sp>
      <p:sp>
        <p:nvSpPr>
          <p:cNvPr id="3" name="Content Placeholder 2">
            <a:extLst>
              <a:ext uri="{FF2B5EF4-FFF2-40B4-BE49-F238E27FC236}">
                <a16:creationId xmlns:a16="http://schemas.microsoft.com/office/drawing/2014/main" id="{0D839E51-0511-9CF6-6FE0-D6E1D36C6219}"/>
              </a:ext>
            </a:extLst>
          </p:cNvPr>
          <p:cNvSpPr>
            <a:spLocks noGrp="1"/>
          </p:cNvSpPr>
          <p:nvPr>
            <p:ph idx="1"/>
          </p:nvPr>
        </p:nvSpPr>
        <p:spPr>
          <a:xfrm>
            <a:off x="838200" y="1468582"/>
            <a:ext cx="10515600" cy="4708381"/>
          </a:xfrm>
        </p:spPr>
        <p:txBody>
          <a:bodyPr>
            <a:normAutofit/>
          </a:bodyPr>
          <a:lstStyle/>
          <a:p>
            <a:r>
              <a:rPr lang="en-US" sz="2000" dirty="0"/>
              <a:t>In 2012, 11.6% of US adults had used cannabis in the past year, while 7.1% had done so in the previous month.</a:t>
            </a:r>
          </a:p>
          <a:p>
            <a:r>
              <a:rPr lang="en-US" sz="2000" dirty="0"/>
              <a:t>By 2021, this had increased to 16.9% of US adults using cannabis in the past year and 11.7% in the previous month, increasing by around 46% and 65% respectively. </a:t>
            </a:r>
            <a:r>
              <a:rPr lang="en-US" sz="1000" dirty="0"/>
              <a:t>Substance Abuse and Mental Health Services Administration. (2020). Key Substance Use and Mental Health Indicators in the United States: Results from the 2019 National Survey on Drug Use and Health, Available at: </a:t>
            </a:r>
            <a:r>
              <a:rPr lang="en-US" sz="1000" dirty="0">
                <a:hlinkClick r:id="rId2"/>
              </a:rPr>
              <a:t>https://www.samhsa.gov/data/</a:t>
            </a:r>
            <a:r>
              <a:rPr lang="en-US" sz="1000" dirty="0"/>
              <a:t>.</a:t>
            </a:r>
          </a:p>
          <a:p>
            <a:r>
              <a:rPr lang="en-US" sz="2000" dirty="0"/>
              <a:t>Statistics paint an interesting picture of what’s happened between 2011 and 2020. </a:t>
            </a:r>
          </a:p>
          <a:p>
            <a:r>
              <a:rPr lang="en-US" sz="2000" dirty="0"/>
              <a:t>8th graders	11.4%</a:t>
            </a:r>
          </a:p>
          <a:p>
            <a:r>
              <a:rPr lang="en-US" sz="2000" dirty="0"/>
              <a:t>10th graders	28%</a:t>
            </a:r>
          </a:p>
          <a:p>
            <a:r>
              <a:rPr lang="en-US" sz="2000" dirty="0"/>
              <a:t>12th graders	35.2%</a:t>
            </a:r>
            <a:endParaRPr lang="en-US" dirty="0"/>
          </a:p>
        </p:txBody>
      </p:sp>
      <p:sp>
        <p:nvSpPr>
          <p:cNvPr id="4" name="Footer Placeholder 3">
            <a:extLst>
              <a:ext uri="{FF2B5EF4-FFF2-40B4-BE49-F238E27FC236}">
                <a16:creationId xmlns:a16="http://schemas.microsoft.com/office/drawing/2014/main" id="{FD9263DD-F0D6-6D5D-038F-0A8631EEE504}"/>
              </a:ext>
            </a:extLst>
          </p:cNvPr>
          <p:cNvSpPr>
            <a:spLocks noGrp="1"/>
          </p:cNvSpPr>
          <p:nvPr>
            <p:ph type="ftr" sz="quarter" idx="11"/>
          </p:nvPr>
        </p:nvSpPr>
        <p:spPr/>
        <p:txBody>
          <a:bodyPr/>
          <a:lstStyle/>
          <a:p>
            <a:r>
              <a:rPr lang="en-US" dirty="0"/>
              <a:t>NMAEN2023_Fraga, M.A.</a:t>
            </a:r>
          </a:p>
        </p:txBody>
      </p:sp>
    </p:spTree>
    <p:extLst>
      <p:ext uri="{BB962C8B-B14F-4D97-AF65-F5344CB8AC3E}">
        <p14:creationId xmlns:p14="http://schemas.microsoft.com/office/powerpoint/2010/main" val="20628948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0CE9A-9EEA-1651-E2A8-137274E6619F}"/>
              </a:ext>
            </a:extLst>
          </p:cNvPr>
          <p:cNvSpPr>
            <a:spLocks noGrp="1"/>
          </p:cNvSpPr>
          <p:nvPr>
            <p:ph type="title"/>
          </p:nvPr>
        </p:nvSpPr>
        <p:spPr>
          <a:xfrm>
            <a:off x="838200" y="365125"/>
            <a:ext cx="10515600" cy="743239"/>
          </a:xfrm>
        </p:spPr>
        <p:txBody>
          <a:bodyPr/>
          <a:lstStyle/>
          <a:p>
            <a:r>
              <a:rPr lang="en-US" dirty="0"/>
              <a:t>Demographics cont.</a:t>
            </a:r>
          </a:p>
        </p:txBody>
      </p:sp>
      <p:sp>
        <p:nvSpPr>
          <p:cNvPr id="3" name="Content Placeholder 2">
            <a:extLst>
              <a:ext uri="{FF2B5EF4-FFF2-40B4-BE49-F238E27FC236}">
                <a16:creationId xmlns:a16="http://schemas.microsoft.com/office/drawing/2014/main" id="{1087BAAE-095B-503D-7A25-0A1EE9081F95}"/>
              </a:ext>
            </a:extLst>
          </p:cNvPr>
          <p:cNvSpPr>
            <a:spLocks noGrp="1"/>
          </p:cNvSpPr>
          <p:nvPr>
            <p:ph idx="1"/>
          </p:nvPr>
        </p:nvSpPr>
        <p:spPr>
          <a:xfrm>
            <a:off x="838200" y="1343891"/>
            <a:ext cx="10515600" cy="4833072"/>
          </a:xfrm>
        </p:spPr>
        <p:txBody>
          <a:bodyPr>
            <a:normAutofit/>
          </a:bodyPr>
          <a:lstStyle/>
          <a:p>
            <a:r>
              <a:rPr lang="en-US" sz="2400" dirty="0"/>
              <a:t>Age breakdown for cannabis users (based on the New Frontier data) shows a clear peak between 25 and 44, with less use in other age brackets. Specifically, around 4% of users are 18 to 20, 7% are 21 to 24, </a:t>
            </a:r>
            <a:r>
              <a:rPr lang="en-US" sz="2400" b="1" dirty="0"/>
              <a:t>26% are between 25 and 34 </a:t>
            </a:r>
            <a:r>
              <a:rPr lang="en-US" sz="2400" dirty="0"/>
              <a:t>and </a:t>
            </a:r>
            <a:r>
              <a:rPr lang="en-US" sz="2400" b="1" dirty="0"/>
              <a:t>22% are between 35 and 44 (25-44yo/48%)</a:t>
            </a:r>
            <a:r>
              <a:rPr lang="en-US" sz="2400" dirty="0"/>
              <a:t>. For older people, 32% are between 45 and 64. The remaining 10% are 65 or older.</a:t>
            </a:r>
          </a:p>
          <a:p>
            <a:r>
              <a:rPr lang="en-US" sz="2400" dirty="0"/>
              <a:t>Based on New Frontier’s survey of 4,601 cannabis consumers in September 2020, there is a roughly even split of cannabis use by gender, with 51% male and 49% female consumers. Traditionally, there was a gender imbalance in which men used more cannabis than women overall, and in some other data this does appear to persist.</a:t>
            </a:r>
          </a:p>
        </p:txBody>
      </p:sp>
      <p:sp>
        <p:nvSpPr>
          <p:cNvPr id="4" name="Footer Placeholder 3">
            <a:extLst>
              <a:ext uri="{FF2B5EF4-FFF2-40B4-BE49-F238E27FC236}">
                <a16:creationId xmlns:a16="http://schemas.microsoft.com/office/drawing/2014/main" id="{C870D757-56CA-62AD-6A86-7632C1F411A0}"/>
              </a:ext>
            </a:extLst>
          </p:cNvPr>
          <p:cNvSpPr>
            <a:spLocks noGrp="1"/>
          </p:cNvSpPr>
          <p:nvPr>
            <p:ph type="ftr" sz="quarter" idx="11"/>
          </p:nvPr>
        </p:nvSpPr>
        <p:spPr/>
        <p:txBody>
          <a:bodyPr/>
          <a:lstStyle/>
          <a:p>
            <a:r>
              <a:rPr lang="en-US" dirty="0"/>
              <a:t>NMAEN2023_Fraga, M.A.</a:t>
            </a:r>
          </a:p>
        </p:txBody>
      </p:sp>
    </p:spTree>
    <p:extLst>
      <p:ext uri="{BB962C8B-B14F-4D97-AF65-F5344CB8AC3E}">
        <p14:creationId xmlns:p14="http://schemas.microsoft.com/office/powerpoint/2010/main" val="28899832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C7C1D-7817-1D3D-BCFA-F807BE7FB899}"/>
              </a:ext>
            </a:extLst>
          </p:cNvPr>
          <p:cNvSpPr>
            <a:spLocks noGrp="1"/>
          </p:cNvSpPr>
          <p:nvPr>
            <p:ph type="title"/>
          </p:nvPr>
        </p:nvSpPr>
        <p:spPr>
          <a:xfrm>
            <a:off x="838200" y="365126"/>
            <a:ext cx="10515600" cy="867930"/>
          </a:xfrm>
        </p:spPr>
        <p:txBody>
          <a:bodyPr/>
          <a:lstStyle/>
          <a:p>
            <a:r>
              <a:rPr lang="en-US" dirty="0"/>
              <a:t>Cont.</a:t>
            </a:r>
          </a:p>
        </p:txBody>
      </p:sp>
      <p:sp>
        <p:nvSpPr>
          <p:cNvPr id="3" name="Content Placeholder 2">
            <a:extLst>
              <a:ext uri="{FF2B5EF4-FFF2-40B4-BE49-F238E27FC236}">
                <a16:creationId xmlns:a16="http://schemas.microsoft.com/office/drawing/2014/main" id="{3417D53F-249E-5204-59B7-8BFC5638EA78}"/>
              </a:ext>
            </a:extLst>
          </p:cNvPr>
          <p:cNvSpPr>
            <a:spLocks noGrp="1"/>
          </p:cNvSpPr>
          <p:nvPr>
            <p:ph idx="1"/>
          </p:nvPr>
        </p:nvSpPr>
        <p:spPr>
          <a:xfrm>
            <a:off x="838200" y="1233056"/>
            <a:ext cx="10515600" cy="4943907"/>
          </a:xfrm>
        </p:spPr>
        <p:txBody>
          <a:bodyPr>
            <a:noAutofit/>
          </a:bodyPr>
          <a:lstStyle/>
          <a:p>
            <a:r>
              <a:rPr lang="en-US" sz="2400" b="1" u="sng" dirty="0"/>
              <a:t>72% of cannabis consumers are white</a:t>
            </a:r>
            <a:r>
              <a:rPr lang="en-US" sz="2400" dirty="0"/>
              <a:t>, while in the overall population white (not including dual heritage, Hispanic or Latino) people make up </a:t>
            </a:r>
            <a:r>
              <a:rPr lang="en-US" sz="2400" b="1" dirty="0"/>
              <a:t>60.1%</a:t>
            </a:r>
            <a:r>
              <a:rPr lang="en-US" sz="2400" dirty="0"/>
              <a:t> of the population. </a:t>
            </a:r>
            <a:r>
              <a:rPr lang="en-US" sz="2400" u="sng" dirty="0"/>
              <a:t>Black Americans </a:t>
            </a:r>
            <a:r>
              <a:rPr lang="en-US" sz="2400" dirty="0"/>
              <a:t>account for </a:t>
            </a:r>
            <a:r>
              <a:rPr lang="en-US" sz="2400" u="sng" dirty="0"/>
              <a:t>11% </a:t>
            </a:r>
            <a:r>
              <a:rPr lang="en-US" sz="2400" dirty="0"/>
              <a:t>of cannabis users, while making up </a:t>
            </a:r>
            <a:r>
              <a:rPr lang="en-US" sz="2400" u="sng" dirty="0"/>
              <a:t>13.4% of the population overall</a:t>
            </a:r>
            <a:r>
              <a:rPr lang="en-US" sz="2400" dirty="0"/>
              <a:t>. </a:t>
            </a:r>
            <a:r>
              <a:rPr lang="en-US" sz="2400" u="sng" dirty="0"/>
              <a:t>Hispanic or Latino people make up 11% </a:t>
            </a:r>
            <a:r>
              <a:rPr lang="en-US" sz="2400" dirty="0"/>
              <a:t>of cannabis users but </a:t>
            </a:r>
            <a:r>
              <a:rPr lang="en-US" sz="2400" u="sng" dirty="0"/>
              <a:t>18.5% of the US population</a:t>
            </a:r>
            <a:r>
              <a:rPr lang="en-US" sz="2400" dirty="0"/>
              <a:t> (31.9% combined). Asian people make up 3% of cannabis users and 5.9% of the population. Other races, including natives of America, Alaska, Hawaii and Pacific Islands, account for 3% of cannabis users and 1.5% of the population (</a:t>
            </a:r>
            <a:r>
              <a:rPr lang="en-US" sz="2400" b="1" i="1" dirty="0"/>
              <a:t>39.4% of the pop overall</a:t>
            </a:r>
            <a:r>
              <a:rPr lang="en-US" sz="2400" dirty="0"/>
              <a:t>).</a:t>
            </a:r>
          </a:p>
          <a:p>
            <a:r>
              <a:rPr lang="en-US" sz="2400" dirty="0"/>
              <a:t>People of two or more races are the most likely to use cannabis, with 30.5% of people in this group using pot, compared to 20.4% for American or Alaskan Natives, 20% for Black or African Americans and 18.9% for non-Hispanic white people. </a:t>
            </a:r>
          </a:p>
        </p:txBody>
      </p:sp>
      <p:sp>
        <p:nvSpPr>
          <p:cNvPr id="4" name="Footer Placeholder 3">
            <a:extLst>
              <a:ext uri="{FF2B5EF4-FFF2-40B4-BE49-F238E27FC236}">
                <a16:creationId xmlns:a16="http://schemas.microsoft.com/office/drawing/2014/main" id="{09B1B3E4-23AE-58A8-5D2D-AADD4E515F7B}"/>
              </a:ext>
            </a:extLst>
          </p:cNvPr>
          <p:cNvSpPr>
            <a:spLocks noGrp="1"/>
          </p:cNvSpPr>
          <p:nvPr>
            <p:ph type="ftr" sz="quarter" idx="11"/>
          </p:nvPr>
        </p:nvSpPr>
        <p:spPr/>
        <p:txBody>
          <a:bodyPr/>
          <a:lstStyle/>
          <a:p>
            <a:r>
              <a:rPr lang="en-US" dirty="0"/>
              <a:t>NMAEN2023_Fraga, M.A.</a:t>
            </a:r>
          </a:p>
        </p:txBody>
      </p:sp>
    </p:spTree>
    <p:extLst>
      <p:ext uri="{BB962C8B-B14F-4D97-AF65-F5344CB8AC3E}">
        <p14:creationId xmlns:p14="http://schemas.microsoft.com/office/powerpoint/2010/main" val="210474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5C77C-E6F8-09C1-08C9-8519E7C3A9F8}"/>
              </a:ext>
            </a:extLst>
          </p:cNvPr>
          <p:cNvSpPr>
            <a:spLocks noGrp="1"/>
          </p:cNvSpPr>
          <p:nvPr>
            <p:ph type="title"/>
          </p:nvPr>
        </p:nvSpPr>
        <p:spPr>
          <a:xfrm>
            <a:off x="677334" y="609600"/>
            <a:ext cx="8596668" cy="609600"/>
          </a:xfrm>
        </p:spPr>
        <p:txBody>
          <a:bodyPr>
            <a:normAutofit/>
          </a:bodyPr>
          <a:lstStyle/>
          <a:p>
            <a:r>
              <a:rPr lang="en-US" sz="2800" dirty="0"/>
              <a:t>‘Demon Weed’, cont.;</a:t>
            </a:r>
          </a:p>
        </p:txBody>
      </p:sp>
      <p:sp>
        <p:nvSpPr>
          <p:cNvPr id="3" name="Content Placeholder 2">
            <a:extLst>
              <a:ext uri="{FF2B5EF4-FFF2-40B4-BE49-F238E27FC236}">
                <a16:creationId xmlns:a16="http://schemas.microsoft.com/office/drawing/2014/main" id="{25796D4E-CC4D-F5BC-0945-BF4A1FD474E0}"/>
              </a:ext>
            </a:extLst>
          </p:cNvPr>
          <p:cNvSpPr>
            <a:spLocks noGrp="1"/>
          </p:cNvSpPr>
          <p:nvPr>
            <p:ph idx="1"/>
          </p:nvPr>
        </p:nvSpPr>
        <p:spPr>
          <a:xfrm>
            <a:off x="677334" y="1371600"/>
            <a:ext cx="8596668" cy="4669763"/>
          </a:xfrm>
        </p:spPr>
        <p:txBody>
          <a:bodyPr>
            <a:normAutofit fontScale="92500"/>
          </a:bodyPr>
          <a:lstStyle/>
          <a:p>
            <a:r>
              <a:rPr lang="en-US" dirty="0"/>
              <a:t>As the drug grew more popular, it was negatively associated with Mexican immigrants. Anti-drug campaigners began to warn against the encroaching "Marijuana Menace," describing the terrible crimes attributed to the drug and the Mexicans who used it.</a:t>
            </a:r>
          </a:p>
          <a:p>
            <a:r>
              <a:rPr lang="en-US" dirty="0"/>
              <a:t>1911: "Within the last year we in California have been getting a large influx of </a:t>
            </a:r>
            <a:r>
              <a:rPr lang="en-US" b="1" u="sng" dirty="0"/>
              <a:t>Hindoos</a:t>
            </a:r>
            <a:r>
              <a:rPr lang="en-US" dirty="0"/>
              <a:t> and they have in turn started quite a demand for cannabis indica," wrote Finger in a 1911 letter (page 18). "They are a very undesirable lot and the habit is growing in California very fast; the fear is now that it is not being confined to the Hindoos alone but that they are initiating our whites into this habit.“</a:t>
            </a:r>
          </a:p>
          <a:p>
            <a:r>
              <a:rPr lang="en-US" dirty="0"/>
              <a:t>"It was only referred to as marijuana "because anti-cannabis factions wanted to underscore the drug's 'Mexican-ness,'  meant to play off of anti-immigrant sentiments," noted Matt Thompson from NPR's Code Switch blog. Rumors quickly spread of Mexicans distributing this "demon weed," or "locoweed," to unsuspecting American schoolchildren. In port cities along the Gulf Coast, the drug also became associated with West Indian immigrants, a connection broadly extended to </a:t>
            </a:r>
            <a:r>
              <a:rPr lang="en-US" b="1" i="1" dirty="0"/>
              <a:t>African-Americans, jazz musicians, prostitutes and lower-class whites.</a:t>
            </a:r>
          </a:p>
          <a:p>
            <a:endParaRPr lang="en-US" dirty="0"/>
          </a:p>
        </p:txBody>
      </p:sp>
      <p:sp>
        <p:nvSpPr>
          <p:cNvPr id="4" name="Footer Placeholder 3">
            <a:extLst>
              <a:ext uri="{FF2B5EF4-FFF2-40B4-BE49-F238E27FC236}">
                <a16:creationId xmlns:a16="http://schemas.microsoft.com/office/drawing/2014/main" id="{7D42AE7B-FFE4-872C-D11E-539AAB634ABF}"/>
              </a:ext>
            </a:extLst>
          </p:cNvPr>
          <p:cNvSpPr>
            <a:spLocks noGrp="1"/>
          </p:cNvSpPr>
          <p:nvPr>
            <p:ph type="ftr" sz="quarter" idx="11"/>
          </p:nvPr>
        </p:nvSpPr>
        <p:spPr/>
        <p:txBody>
          <a:bodyPr/>
          <a:lstStyle/>
          <a:p>
            <a:r>
              <a:rPr lang="en-US" dirty="0"/>
              <a:t>NMAEN2023_Fraga, M.A.</a:t>
            </a:r>
          </a:p>
        </p:txBody>
      </p:sp>
    </p:spTree>
    <p:extLst>
      <p:ext uri="{BB962C8B-B14F-4D97-AF65-F5344CB8AC3E}">
        <p14:creationId xmlns:p14="http://schemas.microsoft.com/office/powerpoint/2010/main" val="6303912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46804-B759-A0AE-045C-3F82F6AC14FF}"/>
              </a:ext>
            </a:extLst>
          </p:cNvPr>
          <p:cNvSpPr>
            <a:spLocks noGrp="1"/>
          </p:cNvSpPr>
          <p:nvPr>
            <p:ph type="title"/>
          </p:nvPr>
        </p:nvSpPr>
        <p:spPr>
          <a:xfrm>
            <a:off x="838200" y="365126"/>
            <a:ext cx="10515600" cy="715530"/>
          </a:xfrm>
        </p:spPr>
        <p:txBody>
          <a:bodyPr>
            <a:normAutofit/>
          </a:bodyPr>
          <a:lstStyle/>
          <a:p>
            <a:r>
              <a:rPr lang="en-US" dirty="0"/>
              <a:t>Demographics cont./income/education levels. </a:t>
            </a:r>
          </a:p>
        </p:txBody>
      </p:sp>
      <p:sp>
        <p:nvSpPr>
          <p:cNvPr id="3" name="Content Placeholder 2">
            <a:extLst>
              <a:ext uri="{FF2B5EF4-FFF2-40B4-BE49-F238E27FC236}">
                <a16:creationId xmlns:a16="http://schemas.microsoft.com/office/drawing/2014/main" id="{A05F29DF-B5D6-C322-F112-21E7F13C62D9}"/>
              </a:ext>
            </a:extLst>
          </p:cNvPr>
          <p:cNvSpPr>
            <a:spLocks noGrp="1"/>
          </p:cNvSpPr>
          <p:nvPr>
            <p:ph idx="1"/>
          </p:nvPr>
        </p:nvSpPr>
        <p:spPr>
          <a:xfrm>
            <a:off x="838200" y="1080656"/>
            <a:ext cx="10515600" cy="5096307"/>
          </a:xfrm>
        </p:spPr>
        <p:txBody>
          <a:bodyPr>
            <a:noAutofit/>
          </a:bodyPr>
          <a:lstStyle/>
          <a:p>
            <a:r>
              <a:rPr lang="en-US" sz="2400" dirty="0"/>
              <a:t>Cannabis users tend to cluster around lower income levels, with people making between $25k and $50k per year accounting for a quarter of all users. People earning under $25k account for 19%, and those earning between $50k and $75k are another 19%. Around 12% earn from $75k to $100k and another 12% earn from $100k to $150k. Higher earners are much rarer, with 7% earning between $150k and $200k and 5% earning more than this.</a:t>
            </a:r>
          </a:p>
          <a:p>
            <a:r>
              <a:rPr lang="en-US" sz="2400" dirty="0"/>
              <a:t>People who’ve completed some college account for the majority of cannabis users, at </a:t>
            </a:r>
            <a:r>
              <a:rPr lang="en-US" sz="2400" b="1" dirty="0"/>
              <a:t>36%</a:t>
            </a:r>
            <a:r>
              <a:rPr lang="en-US" sz="2400" dirty="0"/>
              <a:t> of users. The next most represented group is people with a </a:t>
            </a:r>
            <a:r>
              <a:rPr lang="en-US" sz="2400" b="1" dirty="0"/>
              <a:t>bachelor’s degree</a:t>
            </a:r>
            <a:r>
              <a:rPr lang="en-US" sz="2400" dirty="0"/>
              <a:t>, who make up </a:t>
            </a:r>
            <a:r>
              <a:rPr lang="en-US" sz="2400" b="1" dirty="0"/>
              <a:t>28%</a:t>
            </a:r>
            <a:r>
              <a:rPr lang="en-US" sz="2400" dirty="0"/>
              <a:t> of users. Those with graduate degrees account for </a:t>
            </a:r>
            <a:r>
              <a:rPr lang="en-US" sz="2400" b="1" dirty="0"/>
              <a:t>18%</a:t>
            </a:r>
            <a:r>
              <a:rPr lang="en-US" sz="2400" dirty="0"/>
              <a:t> of cannabis users, and finally those who finished education with high school are the remaining 16%.</a:t>
            </a:r>
          </a:p>
          <a:p>
            <a:r>
              <a:rPr lang="en-US" sz="2400" dirty="0"/>
              <a:t>84% of users have a higher education. </a:t>
            </a:r>
          </a:p>
        </p:txBody>
      </p:sp>
      <p:sp>
        <p:nvSpPr>
          <p:cNvPr id="4" name="Footer Placeholder 3">
            <a:extLst>
              <a:ext uri="{FF2B5EF4-FFF2-40B4-BE49-F238E27FC236}">
                <a16:creationId xmlns:a16="http://schemas.microsoft.com/office/drawing/2014/main" id="{7207A401-52D5-A31F-9425-7FA9DA2D3E8F}"/>
              </a:ext>
            </a:extLst>
          </p:cNvPr>
          <p:cNvSpPr>
            <a:spLocks noGrp="1"/>
          </p:cNvSpPr>
          <p:nvPr>
            <p:ph type="ftr" sz="quarter" idx="11"/>
          </p:nvPr>
        </p:nvSpPr>
        <p:spPr/>
        <p:txBody>
          <a:bodyPr/>
          <a:lstStyle/>
          <a:p>
            <a:r>
              <a:rPr lang="en-US" dirty="0"/>
              <a:t>NMAEN2023_Fraga, M.A.</a:t>
            </a:r>
          </a:p>
        </p:txBody>
      </p:sp>
    </p:spTree>
    <p:extLst>
      <p:ext uri="{BB962C8B-B14F-4D97-AF65-F5344CB8AC3E}">
        <p14:creationId xmlns:p14="http://schemas.microsoft.com/office/powerpoint/2010/main" val="35510769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9BB31-DD7A-0994-D9E5-0C25D9EECCB9}"/>
              </a:ext>
            </a:extLst>
          </p:cNvPr>
          <p:cNvSpPr>
            <a:spLocks noGrp="1"/>
          </p:cNvSpPr>
          <p:nvPr>
            <p:ph type="title"/>
          </p:nvPr>
        </p:nvSpPr>
        <p:spPr>
          <a:xfrm>
            <a:off x="838200" y="365126"/>
            <a:ext cx="10515600" cy="770948"/>
          </a:xfrm>
        </p:spPr>
        <p:txBody>
          <a:bodyPr/>
          <a:lstStyle/>
          <a:p>
            <a:r>
              <a:rPr lang="en-US" dirty="0"/>
              <a:t>Cont.</a:t>
            </a:r>
          </a:p>
        </p:txBody>
      </p:sp>
      <p:sp>
        <p:nvSpPr>
          <p:cNvPr id="3" name="Content Placeholder 2">
            <a:extLst>
              <a:ext uri="{FF2B5EF4-FFF2-40B4-BE49-F238E27FC236}">
                <a16:creationId xmlns:a16="http://schemas.microsoft.com/office/drawing/2014/main" id="{223FE6AC-C398-CCCC-EB06-2275B4975238}"/>
              </a:ext>
            </a:extLst>
          </p:cNvPr>
          <p:cNvSpPr>
            <a:spLocks noGrp="1"/>
          </p:cNvSpPr>
          <p:nvPr>
            <p:ph idx="1"/>
          </p:nvPr>
        </p:nvSpPr>
        <p:spPr>
          <a:xfrm>
            <a:off x="838200" y="1357745"/>
            <a:ext cx="10515600" cy="4819218"/>
          </a:xfrm>
        </p:spPr>
        <p:txBody>
          <a:bodyPr>
            <a:normAutofit lnSpcReduction="10000"/>
          </a:bodyPr>
          <a:lstStyle/>
          <a:p>
            <a:r>
              <a:rPr lang="en-US" sz="2400" dirty="0"/>
              <a:t>This clearly shows the impact of legalization, and the breakdown in terms of the laws of the individuals’ home states underlines the key point. For tokers in legal states, 67% use dispensaries, making it the most popular source by far (with just 16% using dealers), whereas in states with a completely illicit supply, 52% get weed from friends and 36% use a dealer.</a:t>
            </a:r>
          </a:p>
          <a:p>
            <a:r>
              <a:rPr lang="en-US" sz="2400" dirty="0"/>
              <a:t>A majority of this growth comes from recreational sales.  Especially so as legalization comes ‘of age’ in more states, defined medical usage has declined. In 2019, the medical market was at $5.9 billion and the recreational market was at $7.4 billion, while by 2025 it’s projected to be $15.5 billion medical and $27.4 billion for recreational. The compound annual growth rates are 11% for legal medical sales and 20% for legal adult use sales, working out to 16% overall for legal sales.</a:t>
            </a:r>
          </a:p>
        </p:txBody>
      </p:sp>
      <p:sp>
        <p:nvSpPr>
          <p:cNvPr id="4" name="Footer Placeholder 3">
            <a:extLst>
              <a:ext uri="{FF2B5EF4-FFF2-40B4-BE49-F238E27FC236}">
                <a16:creationId xmlns:a16="http://schemas.microsoft.com/office/drawing/2014/main" id="{AA4836F6-FDB4-6561-1904-84AB9C2A0A85}"/>
              </a:ext>
            </a:extLst>
          </p:cNvPr>
          <p:cNvSpPr>
            <a:spLocks noGrp="1"/>
          </p:cNvSpPr>
          <p:nvPr>
            <p:ph type="ftr" sz="quarter" idx="11"/>
          </p:nvPr>
        </p:nvSpPr>
        <p:spPr/>
        <p:txBody>
          <a:bodyPr/>
          <a:lstStyle/>
          <a:p>
            <a:r>
              <a:rPr lang="en-US" dirty="0"/>
              <a:t>NMAEN2023_Fraga, M.A.</a:t>
            </a:r>
          </a:p>
        </p:txBody>
      </p:sp>
    </p:spTree>
    <p:extLst>
      <p:ext uri="{BB962C8B-B14F-4D97-AF65-F5344CB8AC3E}">
        <p14:creationId xmlns:p14="http://schemas.microsoft.com/office/powerpoint/2010/main" val="40419271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403F563-F321-E93A-6CBA-27A059E1B075}"/>
              </a:ext>
            </a:extLst>
          </p:cNvPr>
          <p:cNvSpPr>
            <a:spLocks noGrp="1"/>
          </p:cNvSpPr>
          <p:nvPr>
            <p:ph type="ftr" sz="quarter" idx="11"/>
          </p:nvPr>
        </p:nvSpPr>
        <p:spPr/>
        <p:txBody>
          <a:bodyPr/>
          <a:lstStyle/>
          <a:p>
            <a:r>
              <a:rPr lang="en-US" dirty="0"/>
              <a:t>NMAEN2023_Fraga, M.A.</a:t>
            </a:r>
          </a:p>
        </p:txBody>
      </p:sp>
      <p:pic>
        <p:nvPicPr>
          <p:cNvPr id="3" name="Picture 2">
            <a:extLst>
              <a:ext uri="{FF2B5EF4-FFF2-40B4-BE49-F238E27FC236}">
                <a16:creationId xmlns:a16="http://schemas.microsoft.com/office/drawing/2014/main" id="{AE8CC06E-9763-8F16-AC16-E5B593A55FE7}"/>
              </a:ext>
            </a:extLst>
          </p:cNvPr>
          <p:cNvPicPr>
            <a:picLocks noChangeAspect="1"/>
          </p:cNvPicPr>
          <p:nvPr/>
        </p:nvPicPr>
        <p:blipFill>
          <a:blip r:embed="rId2"/>
          <a:stretch>
            <a:fillRect/>
          </a:stretch>
        </p:blipFill>
        <p:spPr>
          <a:xfrm>
            <a:off x="473529" y="171450"/>
            <a:ext cx="11593285" cy="6515100"/>
          </a:xfrm>
          <a:prstGeom prst="rect">
            <a:avLst/>
          </a:prstGeom>
        </p:spPr>
      </p:pic>
    </p:spTree>
    <p:extLst>
      <p:ext uri="{BB962C8B-B14F-4D97-AF65-F5344CB8AC3E}">
        <p14:creationId xmlns:p14="http://schemas.microsoft.com/office/powerpoint/2010/main" val="3580881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BE21C-606B-A4A0-9018-9638BB32ABF3}"/>
              </a:ext>
            </a:extLst>
          </p:cNvPr>
          <p:cNvSpPr>
            <a:spLocks noGrp="1"/>
          </p:cNvSpPr>
          <p:nvPr>
            <p:ph type="title"/>
          </p:nvPr>
        </p:nvSpPr>
        <p:spPr>
          <a:xfrm>
            <a:off x="838200" y="365125"/>
            <a:ext cx="10515600" cy="909493"/>
          </a:xfrm>
        </p:spPr>
        <p:txBody>
          <a:bodyPr/>
          <a:lstStyle/>
          <a:p>
            <a:r>
              <a:rPr lang="en-US" dirty="0"/>
              <a:t>Perceptions and future process…</a:t>
            </a:r>
          </a:p>
        </p:txBody>
      </p:sp>
      <p:sp>
        <p:nvSpPr>
          <p:cNvPr id="3" name="Content Placeholder 2">
            <a:extLst>
              <a:ext uri="{FF2B5EF4-FFF2-40B4-BE49-F238E27FC236}">
                <a16:creationId xmlns:a16="http://schemas.microsoft.com/office/drawing/2014/main" id="{D6454E2D-703B-E9CE-0034-07FA1C2D90D7}"/>
              </a:ext>
            </a:extLst>
          </p:cNvPr>
          <p:cNvSpPr>
            <a:spLocks noGrp="1"/>
          </p:cNvSpPr>
          <p:nvPr>
            <p:ph idx="1"/>
          </p:nvPr>
        </p:nvSpPr>
        <p:spPr>
          <a:xfrm>
            <a:off x="838200" y="1385455"/>
            <a:ext cx="10515600" cy="4791508"/>
          </a:xfrm>
        </p:spPr>
        <p:txBody>
          <a:bodyPr>
            <a:normAutofit/>
          </a:bodyPr>
          <a:lstStyle/>
          <a:p>
            <a:r>
              <a:rPr lang="en-US" sz="2000" dirty="0"/>
              <a:t>Despite some disagreement on the legal and moral issues surrounding cannabis, people generally don’t see it as especially dangerous, particularly in comparison to things like cigarettes or alcohol. The data (from a Politico/Harvard P.H. Chan School of Public Health survey) shows that 81% say that cigarettes are very harmful, </a:t>
            </a:r>
            <a:r>
              <a:rPr lang="en-US" sz="2000" b="1" dirty="0"/>
              <a:t>51% say alcohol </a:t>
            </a:r>
            <a:r>
              <a:rPr lang="en-US" sz="2000" dirty="0"/>
              <a:t>is, 47% say e-cigarettes are and just </a:t>
            </a:r>
            <a:r>
              <a:rPr lang="en-US" sz="2000" b="1" dirty="0"/>
              <a:t>26% say the same about cannabis</a:t>
            </a:r>
            <a:r>
              <a:rPr lang="en-US" sz="2000" dirty="0"/>
              <a:t>. </a:t>
            </a:r>
          </a:p>
          <a:p>
            <a:endParaRPr lang="en-US" sz="2000" dirty="0"/>
          </a:p>
          <a:p>
            <a:r>
              <a:rPr lang="en-US" sz="2000" dirty="0"/>
              <a:t>There isn’t much variation based on political viewpoint, either, with the only major difference being that Republicans are less likely than Democrats to say alcohol is very harmful, although 46% still say that it is.</a:t>
            </a:r>
          </a:p>
          <a:p>
            <a:endParaRPr lang="en-US" sz="2000" dirty="0"/>
          </a:p>
          <a:p>
            <a:r>
              <a:rPr lang="en-US" sz="2000" dirty="0"/>
              <a:t>Overall, 30% of cannabis users said they prefer alcohol, 26% like both equally and 44% prefer cannabis.</a:t>
            </a:r>
          </a:p>
        </p:txBody>
      </p:sp>
      <p:sp>
        <p:nvSpPr>
          <p:cNvPr id="4" name="Footer Placeholder 3">
            <a:extLst>
              <a:ext uri="{FF2B5EF4-FFF2-40B4-BE49-F238E27FC236}">
                <a16:creationId xmlns:a16="http://schemas.microsoft.com/office/drawing/2014/main" id="{2C95EABA-11D5-5CF1-6963-BE723037A586}"/>
              </a:ext>
            </a:extLst>
          </p:cNvPr>
          <p:cNvSpPr>
            <a:spLocks noGrp="1"/>
          </p:cNvSpPr>
          <p:nvPr>
            <p:ph type="ftr" sz="quarter" idx="11"/>
          </p:nvPr>
        </p:nvSpPr>
        <p:spPr/>
        <p:txBody>
          <a:bodyPr/>
          <a:lstStyle/>
          <a:p>
            <a:r>
              <a:rPr lang="en-US" dirty="0"/>
              <a:t>NMAEN2023_Fraga, M.A.</a:t>
            </a:r>
          </a:p>
        </p:txBody>
      </p:sp>
    </p:spTree>
    <p:extLst>
      <p:ext uri="{BB962C8B-B14F-4D97-AF65-F5344CB8AC3E}">
        <p14:creationId xmlns:p14="http://schemas.microsoft.com/office/powerpoint/2010/main" val="28182613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51B66-3FB9-83B8-3D9F-EF1D149D5586}"/>
              </a:ext>
            </a:extLst>
          </p:cNvPr>
          <p:cNvSpPr>
            <a:spLocks noGrp="1"/>
          </p:cNvSpPr>
          <p:nvPr>
            <p:ph type="title"/>
          </p:nvPr>
        </p:nvSpPr>
        <p:spPr>
          <a:xfrm>
            <a:off x="838200" y="365126"/>
            <a:ext cx="10515600" cy="867930"/>
          </a:xfrm>
        </p:spPr>
        <p:txBody>
          <a:bodyPr/>
          <a:lstStyle/>
          <a:p>
            <a:r>
              <a:rPr lang="en-US" dirty="0"/>
              <a:t>A Call to Action…</a:t>
            </a:r>
          </a:p>
        </p:txBody>
      </p:sp>
      <p:sp>
        <p:nvSpPr>
          <p:cNvPr id="3" name="Content Placeholder 2">
            <a:extLst>
              <a:ext uri="{FF2B5EF4-FFF2-40B4-BE49-F238E27FC236}">
                <a16:creationId xmlns:a16="http://schemas.microsoft.com/office/drawing/2014/main" id="{EB4B08A8-B15D-44A0-1951-8F87D8583142}"/>
              </a:ext>
            </a:extLst>
          </p:cNvPr>
          <p:cNvSpPr>
            <a:spLocks noGrp="1"/>
          </p:cNvSpPr>
          <p:nvPr>
            <p:ph idx="1"/>
          </p:nvPr>
        </p:nvSpPr>
        <p:spPr>
          <a:xfrm>
            <a:off x="838200" y="1357745"/>
            <a:ext cx="10515600" cy="4819218"/>
          </a:xfrm>
        </p:spPr>
        <p:txBody>
          <a:bodyPr>
            <a:normAutofit/>
          </a:bodyPr>
          <a:lstStyle/>
          <a:p>
            <a:r>
              <a:rPr lang="en-US" sz="2000" dirty="0"/>
              <a:t>As the data across various surveys detailing usage, ethnicity, SES and political utility and profit indicate, the </a:t>
            </a:r>
            <a:r>
              <a:rPr lang="en-US" sz="2000" b="1" i="1" u="sng" dirty="0"/>
              <a:t>legalization of cannabis use on a federal level is inevitable.</a:t>
            </a:r>
          </a:p>
          <a:p>
            <a:endParaRPr lang="en-US" sz="2000" dirty="0"/>
          </a:p>
          <a:p>
            <a:r>
              <a:rPr lang="en-US" sz="2000" dirty="0"/>
              <a:t>What is missing from the plethora of the cannabis discourse is the </a:t>
            </a:r>
            <a:r>
              <a:rPr lang="en-US" sz="2000" b="1" u="sng" dirty="0"/>
              <a:t>impact on the individual, developmentally, socially and functionally.</a:t>
            </a:r>
          </a:p>
          <a:p>
            <a:endParaRPr lang="en-US" sz="2000" dirty="0"/>
          </a:p>
          <a:p>
            <a:r>
              <a:rPr lang="en-US" sz="2000" b="1" dirty="0"/>
              <a:t>As such, it behooves the Addiction Community to develop a stronger voice in the growing movement towards the blanket adoption of cannabis.</a:t>
            </a:r>
          </a:p>
          <a:p>
            <a:endParaRPr lang="en-US" sz="2000" dirty="0"/>
          </a:p>
          <a:p>
            <a:r>
              <a:rPr lang="en-US" sz="2000" dirty="0"/>
              <a:t>The long-term effects/consequences are notably lacking expression, validation, and accountability in the developing rules and regulations concerning the global validation of the legalization of cannabis.</a:t>
            </a:r>
          </a:p>
        </p:txBody>
      </p:sp>
      <p:sp>
        <p:nvSpPr>
          <p:cNvPr id="4" name="Footer Placeholder 3">
            <a:extLst>
              <a:ext uri="{FF2B5EF4-FFF2-40B4-BE49-F238E27FC236}">
                <a16:creationId xmlns:a16="http://schemas.microsoft.com/office/drawing/2014/main" id="{162C85AD-386E-F2E2-5EE3-D2F3BFA3110D}"/>
              </a:ext>
            </a:extLst>
          </p:cNvPr>
          <p:cNvSpPr>
            <a:spLocks noGrp="1"/>
          </p:cNvSpPr>
          <p:nvPr>
            <p:ph type="ftr" sz="quarter" idx="11"/>
          </p:nvPr>
        </p:nvSpPr>
        <p:spPr/>
        <p:txBody>
          <a:bodyPr/>
          <a:lstStyle/>
          <a:p>
            <a:r>
              <a:rPr lang="en-US" dirty="0"/>
              <a:t>NMAEN2023_Fraga, M.A.</a:t>
            </a:r>
          </a:p>
        </p:txBody>
      </p:sp>
    </p:spTree>
    <p:extLst>
      <p:ext uri="{BB962C8B-B14F-4D97-AF65-F5344CB8AC3E}">
        <p14:creationId xmlns:p14="http://schemas.microsoft.com/office/powerpoint/2010/main" val="6561996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C35F4-9455-E577-7531-961F71318CC1}"/>
              </a:ext>
            </a:extLst>
          </p:cNvPr>
          <p:cNvSpPr>
            <a:spLocks noGrp="1"/>
          </p:cNvSpPr>
          <p:nvPr>
            <p:ph type="title"/>
          </p:nvPr>
        </p:nvSpPr>
        <p:spPr>
          <a:xfrm>
            <a:off x="838200" y="365126"/>
            <a:ext cx="10515600" cy="770948"/>
          </a:xfrm>
        </p:spPr>
        <p:txBody>
          <a:bodyPr/>
          <a:lstStyle/>
          <a:p>
            <a:r>
              <a:rPr lang="en-US" dirty="0"/>
              <a:t>Call to Action cont.</a:t>
            </a:r>
          </a:p>
        </p:txBody>
      </p:sp>
      <p:sp>
        <p:nvSpPr>
          <p:cNvPr id="3" name="Content Placeholder 2">
            <a:extLst>
              <a:ext uri="{FF2B5EF4-FFF2-40B4-BE49-F238E27FC236}">
                <a16:creationId xmlns:a16="http://schemas.microsoft.com/office/drawing/2014/main" id="{6A7C282E-3D7D-5381-8A43-265961906641}"/>
              </a:ext>
            </a:extLst>
          </p:cNvPr>
          <p:cNvSpPr>
            <a:spLocks noGrp="1"/>
          </p:cNvSpPr>
          <p:nvPr>
            <p:ph idx="1"/>
          </p:nvPr>
        </p:nvSpPr>
        <p:spPr>
          <a:xfrm>
            <a:off x="838200" y="1343891"/>
            <a:ext cx="10515600" cy="4833072"/>
          </a:xfrm>
        </p:spPr>
        <p:txBody>
          <a:bodyPr/>
          <a:lstStyle/>
          <a:p>
            <a:r>
              <a:rPr lang="en-US" sz="2000" dirty="0"/>
              <a:t>Unlike alcohol, cannabis exposure/use clearly evidences an </a:t>
            </a:r>
            <a:r>
              <a:rPr lang="en-US" sz="2000" b="1" u="sng" dirty="0"/>
              <a:t>earlier onset w/negative impacts on the neurobiological development of adolescent consumers.</a:t>
            </a:r>
          </a:p>
          <a:p>
            <a:endParaRPr lang="en-US" sz="2000" b="1" u="sng" dirty="0"/>
          </a:p>
          <a:p>
            <a:r>
              <a:rPr lang="en-US" sz="2000" dirty="0"/>
              <a:t>New Mexico touts its’ programs as being cutting edge. However, its’ stated primary concerns are on supply side shortages and the approval of legislation that will negatively impact the small ‘mom and pop’ producers in favor of the corporate behemoths. (Read TAXES!!!)</a:t>
            </a:r>
          </a:p>
          <a:p>
            <a:endParaRPr lang="en-US" sz="2000" dirty="0"/>
          </a:p>
          <a:p>
            <a:r>
              <a:rPr lang="en-US" sz="2000" dirty="0"/>
              <a:t>What is painfully lacking in plain sight or verbiage, are concerns for the consumer, beyond supply and demand. The social, psychological and medical impacts of this process are nowhere in sight.</a:t>
            </a:r>
          </a:p>
          <a:p>
            <a:endParaRPr lang="en-US" dirty="0"/>
          </a:p>
        </p:txBody>
      </p:sp>
      <p:sp>
        <p:nvSpPr>
          <p:cNvPr id="4" name="Footer Placeholder 3">
            <a:extLst>
              <a:ext uri="{FF2B5EF4-FFF2-40B4-BE49-F238E27FC236}">
                <a16:creationId xmlns:a16="http://schemas.microsoft.com/office/drawing/2014/main" id="{5C526035-2A82-C573-DBAC-9C3D5A3A710A}"/>
              </a:ext>
            </a:extLst>
          </p:cNvPr>
          <p:cNvSpPr>
            <a:spLocks noGrp="1"/>
          </p:cNvSpPr>
          <p:nvPr>
            <p:ph type="ftr" sz="quarter" idx="11"/>
          </p:nvPr>
        </p:nvSpPr>
        <p:spPr/>
        <p:txBody>
          <a:bodyPr/>
          <a:lstStyle/>
          <a:p>
            <a:r>
              <a:rPr lang="en-US" dirty="0"/>
              <a:t>NMAEN2023_Fraga, M.A.</a:t>
            </a:r>
          </a:p>
        </p:txBody>
      </p:sp>
    </p:spTree>
    <p:extLst>
      <p:ext uri="{BB962C8B-B14F-4D97-AF65-F5344CB8AC3E}">
        <p14:creationId xmlns:p14="http://schemas.microsoft.com/office/powerpoint/2010/main" val="3758321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D6329-279C-4D4A-9D8C-901147C5C625}"/>
              </a:ext>
            </a:extLst>
          </p:cNvPr>
          <p:cNvSpPr>
            <a:spLocks noGrp="1"/>
          </p:cNvSpPr>
          <p:nvPr>
            <p:ph type="title"/>
          </p:nvPr>
        </p:nvSpPr>
        <p:spPr>
          <a:xfrm>
            <a:off x="677334" y="609600"/>
            <a:ext cx="8596668" cy="810986"/>
          </a:xfrm>
        </p:spPr>
        <p:txBody>
          <a:bodyPr/>
          <a:lstStyle/>
          <a:p>
            <a:r>
              <a:rPr lang="en-US" dirty="0"/>
              <a:t>Terminology ‘Smoke Screens…</a:t>
            </a:r>
          </a:p>
        </p:txBody>
      </p:sp>
      <p:sp>
        <p:nvSpPr>
          <p:cNvPr id="3" name="Content Placeholder 2">
            <a:extLst>
              <a:ext uri="{FF2B5EF4-FFF2-40B4-BE49-F238E27FC236}">
                <a16:creationId xmlns:a16="http://schemas.microsoft.com/office/drawing/2014/main" id="{156F335F-A961-6485-FE24-10E7E7D853CB}"/>
              </a:ext>
            </a:extLst>
          </p:cNvPr>
          <p:cNvSpPr>
            <a:spLocks noGrp="1"/>
          </p:cNvSpPr>
          <p:nvPr>
            <p:ph idx="1"/>
          </p:nvPr>
        </p:nvSpPr>
        <p:spPr>
          <a:xfrm>
            <a:off x="677334" y="1632857"/>
            <a:ext cx="8596668" cy="4408505"/>
          </a:xfrm>
        </p:spPr>
        <p:txBody>
          <a:bodyPr>
            <a:noAutofit/>
          </a:bodyPr>
          <a:lstStyle/>
          <a:p>
            <a:r>
              <a:rPr lang="en-US" sz="2000" dirty="0"/>
              <a:t>Medical and adult use are legal categories, not different kinds of cannabis plants or products.</a:t>
            </a:r>
          </a:p>
          <a:p>
            <a:r>
              <a:rPr lang="en-US" sz="2000" dirty="0"/>
              <a:t>Adult-use cannabis is often consumed for its enjoyable mind-altering effects. </a:t>
            </a:r>
          </a:p>
          <a:p>
            <a:r>
              <a:rPr lang="en-US" sz="2000" dirty="0"/>
              <a:t>Most adult-use cannabis products contain a chemical called tetrahydrocannabinol (THC). THC has mood-altering effects and can cause impaired thinking and body coordination. THC has important medical uses. But people also consume it for the “high” feeling it gives them.</a:t>
            </a:r>
          </a:p>
          <a:p>
            <a:r>
              <a:rPr lang="en-US" sz="2000" dirty="0"/>
              <a:t>To make matters somewhat confusing, many medical patients buy their cannabis at adult-use dispensaries. So not every customer at a recreational cannabis store is using the substance for non-medical reasons.</a:t>
            </a:r>
          </a:p>
        </p:txBody>
      </p:sp>
      <p:sp>
        <p:nvSpPr>
          <p:cNvPr id="4" name="Footer Placeholder 3">
            <a:extLst>
              <a:ext uri="{FF2B5EF4-FFF2-40B4-BE49-F238E27FC236}">
                <a16:creationId xmlns:a16="http://schemas.microsoft.com/office/drawing/2014/main" id="{77D72AD7-3329-D0CF-114C-D00014564169}"/>
              </a:ext>
            </a:extLst>
          </p:cNvPr>
          <p:cNvSpPr>
            <a:spLocks noGrp="1"/>
          </p:cNvSpPr>
          <p:nvPr>
            <p:ph type="ftr" sz="quarter" idx="11"/>
          </p:nvPr>
        </p:nvSpPr>
        <p:spPr/>
        <p:txBody>
          <a:bodyPr/>
          <a:lstStyle/>
          <a:p>
            <a:r>
              <a:rPr lang="en-US" dirty="0"/>
              <a:t>NMAEN2023_Fraga, M.A.</a:t>
            </a:r>
          </a:p>
        </p:txBody>
      </p:sp>
    </p:spTree>
    <p:extLst>
      <p:ext uri="{BB962C8B-B14F-4D97-AF65-F5344CB8AC3E}">
        <p14:creationId xmlns:p14="http://schemas.microsoft.com/office/powerpoint/2010/main" val="4181890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FE684-0EEA-C2B2-FB9D-0E44DE29439D}"/>
              </a:ext>
            </a:extLst>
          </p:cNvPr>
          <p:cNvSpPr>
            <a:spLocks noGrp="1"/>
          </p:cNvSpPr>
          <p:nvPr>
            <p:ph type="title"/>
          </p:nvPr>
        </p:nvSpPr>
        <p:spPr>
          <a:xfrm>
            <a:off x="677334" y="609600"/>
            <a:ext cx="8596668" cy="1006929"/>
          </a:xfrm>
        </p:spPr>
        <p:txBody>
          <a:bodyPr/>
          <a:lstStyle/>
          <a:p>
            <a:r>
              <a:rPr lang="en-US" dirty="0"/>
              <a:t>‘Smoke Screens’ cont.</a:t>
            </a:r>
          </a:p>
        </p:txBody>
      </p:sp>
      <p:sp>
        <p:nvSpPr>
          <p:cNvPr id="3" name="Content Placeholder 2">
            <a:extLst>
              <a:ext uri="{FF2B5EF4-FFF2-40B4-BE49-F238E27FC236}">
                <a16:creationId xmlns:a16="http://schemas.microsoft.com/office/drawing/2014/main" id="{D64B7546-6FDD-FDE1-E317-8C4FF85E4BE8}"/>
              </a:ext>
            </a:extLst>
          </p:cNvPr>
          <p:cNvSpPr>
            <a:spLocks noGrp="1"/>
          </p:cNvSpPr>
          <p:nvPr>
            <p:ph idx="1"/>
          </p:nvPr>
        </p:nvSpPr>
        <p:spPr>
          <a:xfrm>
            <a:off x="677334" y="1616529"/>
            <a:ext cx="8596668" cy="4424833"/>
          </a:xfrm>
        </p:spPr>
        <p:txBody>
          <a:bodyPr>
            <a:normAutofit/>
          </a:bodyPr>
          <a:lstStyle/>
          <a:p>
            <a:r>
              <a:rPr lang="en-US" sz="2000" dirty="0"/>
              <a:t>While medical and recreational marijuana costs are typically the same for quality and type, they can be drastically different when it comes to taxes. Recreational marijuana consumers in some states can end up paying sales tax, local tax, and excise tax in addition to the price of their product.</a:t>
            </a:r>
          </a:p>
          <a:p>
            <a:r>
              <a:rPr lang="en-US" sz="2000" dirty="0"/>
              <a:t>It all goes back to the intent of use. Recreational cannabis is mainly used for enjoyment purposes, while medicinal cannabis is a legitimate form of treating health issues. Medical cannabis manages symptoms from various conditions such as chronic pain, neuropathic pain, anxiety, insomnia, and epilepsy. More severe ailments are also treated, such as cancer-related pain and chemotherapy-induced side effects such as vomiting, nausea, poor appetite, sleeping difficulty, and depression.</a:t>
            </a:r>
          </a:p>
        </p:txBody>
      </p:sp>
      <p:sp>
        <p:nvSpPr>
          <p:cNvPr id="4" name="Footer Placeholder 3">
            <a:extLst>
              <a:ext uri="{FF2B5EF4-FFF2-40B4-BE49-F238E27FC236}">
                <a16:creationId xmlns:a16="http://schemas.microsoft.com/office/drawing/2014/main" id="{2A6D5E24-C139-F984-4095-55317727D2AD}"/>
              </a:ext>
            </a:extLst>
          </p:cNvPr>
          <p:cNvSpPr>
            <a:spLocks noGrp="1"/>
          </p:cNvSpPr>
          <p:nvPr>
            <p:ph type="ftr" sz="quarter" idx="11"/>
          </p:nvPr>
        </p:nvSpPr>
        <p:spPr/>
        <p:txBody>
          <a:bodyPr/>
          <a:lstStyle/>
          <a:p>
            <a:r>
              <a:rPr lang="en-US" dirty="0"/>
              <a:t>NMAEN2023_Fraga, M.A.</a:t>
            </a:r>
          </a:p>
        </p:txBody>
      </p:sp>
    </p:spTree>
    <p:extLst>
      <p:ext uri="{BB962C8B-B14F-4D97-AF65-F5344CB8AC3E}">
        <p14:creationId xmlns:p14="http://schemas.microsoft.com/office/powerpoint/2010/main" val="29142905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6E187-B935-1F20-9C8E-2D87FDB27336}"/>
              </a:ext>
            </a:extLst>
          </p:cNvPr>
          <p:cNvSpPr>
            <a:spLocks noGrp="1"/>
          </p:cNvSpPr>
          <p:nvPr>
            <p:ph type="title"/>
          </p:nvPr>
        </p:nvSpPr>
        <p:spPr>
          <a:xfrm>
            <a:off x="677334" y="609600"/>
            <a:ext cx="8596668" cy="908957"/>
          </a:xfrm>
        </p:spPr>
        <p:txBody>
          <a:bodyPr/>
          <a:lstStyle/>
          <a:p>
            <a:r>
              <a:rPr lang="en-US" dirty="0"/>
              <a:t>‘Screens’ cont. </a:t>
            </a:r>
          </a:p>
        </p:txBody>
      </p:sp>
      <p:sp>
        <p:nvSpPr>
          <p:cNvPr id="3" name="Content Placeholder 2">
            <a:extLst>
              <a:ext uri="{FF2B5EF4-FFF2-40B4-BE49-F238E27FC236}">
                <a16:creationId xmlns:a16="http://schemas.microsoft.com/office/drawing/2014/main" id="{09D704AE-CDDB-2DA3-ECCE-9DF93943C02F}"/>
              </a:ext>
            </a:extLst>
          </p:cNvPr>
          <p:cNvSpPr>
            <a:spLocks noGrp="1"/>
          </p:cNvSpPr>
          <p:nvPr>
            <p:ph idx="1"/>
          </p:nvPr>
        </p:nvSpPr>
        <p:spPr>
          <a:xfrm>
            <a:off x="677334" y="1518557"/>
            <a:ext cx="8596668" cy="4522805"/>
          </a:xfrm>
        </p:spPr>
        <p:txBody>
          <a:bodyPr>
            <a:normAutofit/>
          </a:bodyPr>
          <a:lstStyle/>
          <a:p>
            <a:r>
              <a:rPr lang="en-US" sz="2400" dirty="0"/>
              <a:t>Medical – less retail markup: medical cannabis isn’t subject to the volatile price fluctuations that arise from uncertain market conditions, supply, and purchase price from producers.</a:t>
            </a:r>
          </a:p>
          <a:p>
            <a:r>
              <a:rPr lang="en-US" sz="2400" dirty="0"/>
              <a:t>Medical cannabis patients enjoy more freedom and flexibility regarding where they can responsibly consume their medication.</a:t>
            </a:r>
          </a:p>
          <a:p>
            <a:r>
              <a:rPr lang="en-US" sz="2400" dirty="0"/>
              <a:t>Recreational users may only carry up to 30 grams on their person at any given moment. However, medical cannabis patients are permitted to carry 150 grams. </a:t>
            </a:r>
          </a:p>
        </p:txBody>
      </p:sp>
      <p:sp>
        <p:nvSpPr>
          <p:cNvPr id="4" name="Footer Placeholder 3">
            <a:extLst>
              <a:ext uri="{FF2B5EF4-FFF2-40B4-BE49-F238E27FC236}">
                <a16:creationId xmlns:a16="http://schemas.microsoft.com/office/drawing/2014/main" id="{9E493EDB-AC29-46F2-E5B5-9C0490040DC9}"/>
              </a:ext>
            </a:extLst>
          </p:cNvPr>
          <p:cNvSpPr>
            <a:spLocks noGrp="1"/>
          </p:cNvSpPr>
          <p:nvPr>
            <p:ph type="ftr" sz="quarter" idx="11"/>
          </p:nvPr>
        </p:nvSpPr>
        <p:spPr/>
        <p:txBody>
          <a:bodyPr/>
          <a:lstStyle/>
          <a:p>
            <a:r>
              <a:rPr lang="en-US" dirty="0"/>
              <a:t>NMAEN2023_Fraga, M.A.</a:t>
            </a:r>
          </a:p>
        </p:txBody>
      </p:sp>
    </p:spTree>
    <p:extLst>
      <p:ext uri="{BB962C8B-B14F-4D97-AF65-F5344CB8AC3E}">
        <p14:creationId xmlns:p14="http://schemas.microsoft.com/office/powerpoint/2010/main" val="41388086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A5B560-BD17-5B04-457F-EF4EEDBDFCDA}"/>
              </a:ext>
            </a:extLst>
          </p:cNvPr>
          <p:cNvSpPr>
            <a:spLocks noGrp="1"/>
          </p:cNvSpPr>
          <p:nvPr>
            <p:ph type="title"/>
          </p:nvPr>
        </p:nvSpPr>
        <p:spPr>
          <a:xfrm>
            <a:off x="677334" y="609600"/>
            <a:ext cx="8596668" cy="778329"/>
          </a:xfrm>
        </p:spPr>
        <p:txBody>
          <a:bodyPr/>
          <a:lstStyle/>
          <a:p>
            <a:r>
              <a:rPr lang="en-US" dirty="0"/>
              <a:t>Negative Impacts…</a:t>
            </a:r>
          </a:p>
        </p:txBody>
      </p:sp>
      <p:sp>
        <p:nvSpPr>
          <p:cNvPr id="4" name="Content Placeholder 3">
            <a:extLst>
              <a:ext uri="{FF2B5EF4-FFF2-40B4-BE49-F238E27FC236}">
                <a16:creationId xmlns:a16="http://schemas.microsoft.com/office/drawing/2014/main" id="{D0EEF112-E2CD-86FD-3D5B-B9F9BCD39558}"/>
              </a:ext>
            </a:extLst>
          </p:cNvPr>
          <p:cNvSpPr>
            <a:spLocks noGrp="1"/>
          </p:cNvSpPr>
          <p:nvPr>
            <p:ph idx="1"/>
          </p:nvPr>
        </p:nvSpPr>
        <p:spPr>
          <a:xfrm>
            <a:off x="677334" y="1518557"/>
            <a:ext cx="8596668" cy="4522805"/>
          </a:xfrm>
        </p:spPr>
        <p:txBody>
          <a:bodyPr>
            <a:normAutofit/>
          </a:bodyPr>
          <a:lstStyle/>
          <a:p>
            <a:r>
              <a:rPr lang="en-US" sz="2000" dirty="0"/>
              <a:t>Today's marijuana has three times the concentration of THC compared to 25 years ago.</a:t>
            </a:r>
          </a:p>
          <a:p>
            <a:r>
              <a:rPr lang="en-US" sz="2000" dirty="0"/>
              <a:t>Marijuana is linked to problems in school. Marijuana dulls your attention, memory, and learning skills. </a:t>
            </a:r>
          </a:p>
          <a:p>
            <a:r>
              <a:rPr lang="en-US" sz="2000" dirty="0"/>
              <a:t>Students who use marijuana are more likely not to finish high school or get a college degree. Marijuana also affects timing, movement, and coordination, which can harm athletic performance.</a:t>
            </a:r>
          </a:p>
          <a:p>
            <a:r>
              <a:rPr lang="en-US" sz="2000" dirty="0"/>
              <a:t>n addition to addiction, marijuana use is linked with a higher risk for schizophrenia, depression, and anxiety. It’s not clear if marijuana use actually causes these conditions, but research shows a connection. The amount of drug used, the age at first use, and a person’s genes influence this relationship.</a:t>
            </a:r>
          </a:p>
        </p:txBody>
      </p:sp>
      <p:sp>
        <p:nvSpPr>
          <p:cNvPr id="2" name="Footer Placeholder 1">
            <a:extLst>
              <a:ext uri="{FF2B5EF4-FFF2-40B4-BE49-F238E27FC236}">
                <a16:creationId xmlns:a16="http://schemas.microsoft.com/office/drawing/2014/main" id="{F24AB054-9830-E60E-5A9E-7CD1BBBCF799}"/>
              </a:ext>
            </a:extLst>
          </p:cNvPr>
          <p:cNvSpPr>
            <a:spLocks noGrp="1"/>
          </p:cNvSpPr>
          <p:nvPr>
            <p:ph type="ftr" sz="quarter" idx="11"/>
          </p:nvPr>
        </p:nvSpPr>
        <p:spPr/>
        <p:txBody>
          <a:bodyPr/>
          <a:lstStyle/>
          <a:p>
            <a:r>
              <a:rPr lang="en-US" dirty="0"/>
              <a:t>NMAEN2023_Fraga, M.A.</a:t>
            </a:r>
          </a:p>
        </p:txBody>
      </p:sp>
    </p:spTree>
    <p:extLst>
      <p:ext uri="{BB962C8B-B14F-4D97-AF65-F5344CB8AC3E}">
        <p14:creationId xmlns:p14="http://schemas.microsoft.com/office/powerpoint/2010/main" val="2859757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71803-B7C3-95A8-D213-5B23E618B4EF}"/>
              </a:ext>
            </a:extLst>
          </p:cNvPr>
          <p:cNvSpPr>
            <a:spLocks noGrp="1"/>
          </p:cNvSpPr>
          <p:nvPr>
            <p:ph type="title"/>
          </p:nvPr>
        </p:nvSpPr>
        <p:spPr>
          <a:xfrm>
            <a:off x="677334" y="609600"/>
            <a:ext cx="8596668" cy="815977"/>
          </a:xfrm>
        </p:spPr>
        <p:txBody>
          <a:bodyPr/>
          <a:lstStyle/>
          <a:p>
            <a:r>
              <a:rPr lang="en-US" dirty="0"/>
              <a:t>Alice!, Where are we (ed)?!?!?</a:t>
            </a:r>
          </a:p>
        </p:txBody>
      </p:sp>
      <p:sp>
        <p:nvSpPr>
          <p:cNvPr id="3" name="Content Placeholder 2">
            <a:extLst>
              <a:ext uri="{FF2B5EF4-FFF2-40B4-BE49-F238E27FC236}">
                <a16:creationId xmlns:a16="http://schemas.microsoft.com/office/drawing/2014/main" id="{B1B8322F-E50C-8AD9-ABE4-9DB346694A85}"/>
              </a:ext>
            </a:extLst>
          </p:cNvPr>
          <p:cNvSpPr>
            <a:spLocks noGrp="1"/>
          </p:cNvSpPr>
          <p:nvPr>
            <p:ph idx="1"/>
          </p:nvPr>
        </p:nvSpPr>
        <p:spPr>
          <a:xfrm>
            <a:off x="677334" y="1600200"/>
            <a:ext cx="8596668" cy="4441163"/>
          </a:xfrm>
        </p:spPr>
        <p:txBody>
          <a:bodyPr>
            <a:normAutofit/>
          </a:bodyPr>
          <a:lstStyle/>
          <a:p>
            <a:r>
              <a:rPr lang="en-US" sz="2000" dirty="0"/>
              <a:t>1913: California (of all places) passed the first state cannabis prohibition law. The effort was sponsored by the state Board of Pharmacy as part of a larger anti-narcotics campaign (even though there was at the time still little public concern about cannabis). Proposed by Henry Finger, a powerful member of the board, the law was intended to supposedly prevent the spread of the drug's use by “Hindoo” immigrants.</a:t>
            </a:r>
          </a:p>
          <a:p>
            <a:r>
              <a:rPr lang="en-US" sz="2000" dirty="0"/>
              <a:t>1931: Harry J. Anslinger, the first commissioner of the newly created Federal Bureau of Narcotics, insisted that marijuana led to “insanity, criminality, and death." By 1931, 29 states had outlawed it.</a:t>
            </a:r>
          </a:p>
          <a:p>
            <a:r>
              <a:rPr lang="en-US" sz="2000" dirty="0"/>
              <a:t>1936: The film </a:t>
            </a:r>
            <a:r>
              <a:rPr lang="en-US" sz="2000" b="1" u="sng" dirty="0"/>
              <a:t>Reefer Madness </a:t>
            </a:r>
            <a:r>
              <a:rPr lang="en-US" sz="2000" dirty="0"/>
              <a:t>was released, demonizing cannabis as a highly addictive drug that caused mental disorder and violence (as told by a concerned school principal, Joseph </a:t>
            </a:r>
            <a:r>
              <a:rPr lang="en-US" sz="2000" dirty="0" err="1"/>
              <a:t>Forte,to</a:t>
            </a:r>
            <a:r>
              <a:rPr lang="en-US" sz="2000" dirty="0"/>
              <a:t> a PTA meeting. </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90673325-E418-C783-858C-646C7F538264}"/>
              </a:ext>
            </a:extLst>
          </p:cNvPr>
          <p:cNvSpPr>
            <a:spLocks noGrp="1"/>
          </p:cNvSpPr>
          <p:nvPr>
            <p:ph type="ftr" sz="quarter" idx="11"/>
          </p:nvPr>
        </p:nvSpPr>
        <p:spPr/>
        <p:txBody>
          <a:bodyPr/>
          <a:lstStyle/>
          <a:p>
            <a:r>
              <a:rPr lang="en-US" dirty="0"/>
              <a:t>NMAEN2023_Fraga, M.A.</a:t>
            </a:r>
          </a:p>
        </p:txBody>
      </p:sp>
    </p:spTree>
    <p:extLst>
      <p:ext uri="{BB962C8B-B14F-4D97-AF65-F5344CB8AC3E}">
        <p14:creationId xmlns:p14="http://schemas.microsoft.com/office/powerpoint/2010/main" val="25083159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72F7C-7F08-6BB6-7D7A-DFDB1F5FE9E2}"/>
              </a:ext>
            </a:extLst>
          </p:cNvPr>
          <p:cNvSpPr>
            <a:spLocks noGrp="1"/>
          </p:cNvSpPr>
          <p:nvPr>
            <p:ph type="title"/>
          </p:nvPr>
        </p:nvSpPr>
        <p:spPr>
          <a:xfrm>
            <a:off x="677334" y="609600"/>
            <a:ext cx="8596668" cy="843643"/>
          </a:xfrm>
        </p:spPr>
        <p:txBody>
          <a:bodyPr/>
          <a:lstStyle/>
          <a:p>
            <a:r>
              <a:rPr lang="en-US" dirty="0"/>
              <a:t>No rabbits in here…</a:t>
            </a:r>
          </a:p>
        </p:txBody>
      </p:sp>
      <p:sp>
        <p:nvSpPr>
          <p:cNvPr id="5" name="Text Placeholder 4">
            <a:extLst>
              <a:ext uri="{FF2B5EF4-FFF2-40B4-BE49-F238E27FC236}">
                <a16:creationId xmlns:a16="http://schemas.microsoft.com/office/drawing/2014/main" id="{EAB3D67E-CA7A-E2AF-03AA-B7FD0C20B4B5}"/>
              </a:ext>
            </a:extLst>
          </p:cNvPr>
          <p:cNvSpPr>
            <a:spLocks noGrp="1"/>
          </p:cNvSpPr>
          <p:nvPr>
            <p:ph type="body" idx="1"/>
          </p:nvPr>
        </p:nvSpPr>
        <p:spPr>
          <a:xfrm>
            <a:off x="675745" y="1453243"/>
            <a:ext cx="4185623" cy="522514"/>
          </a:xfrm>
        </p:spPr>
        <p:txBody>
          <a:bodyPr/>
          <a:lstStyle/>
          <a:p>
            <a:r>
              <a:rPr lang="en-US" dirty="0"/>
              <a:t>Short-term effects:</a:t>
            </a:r>
          </a:p>
        </p:txBody>
      </p:sp>
      <p:sp>
        <p:nvSpPr>
          <p:cNvPr id="3" name="Content Placeholder 2">
            <a:extLst>
              <a:ext uri="{FF2B5EF4-FFF2-40B4-BE49-F238E27FC236}">
                <a16:creationId xmlns:a16="http://schemas.microsoft.com/office/drawing/2014/main" id="{E2729A8A-71A7-2298-4CE7-24C20ACB5691}"/>
              </a:ext>
            </a:extLst>
          </p:cNvPr>
          <p:cNvSpPr>
            <a:spLocks noGrp="1"/>
          </p:cNvSpPr>
          <p:nvPr>
            <p:ph sz="half" idx="2"/>
          </p:nvPr>
        </p:nvSpPr>
        <p:spPr>
          <a:xfrm>
            <a:off x="675745" y="2318657"/>
            <a:ext cx="4185623" cy="3722705"/>
          </a:xfrm>
        </p:spPr>
        <p:txBody>
          <a:bodyPr>
            <a:normAutofit lnSpcReduction="10000"/>
          </a:bodyPr>
          <a:lstStyle/>
          <a:p>
            <a:r>
              <a:rPr lang="en-US" dirty="0"/>
              <a:t>learning, attention, and memory problems</a:t>
            </a:r>
          </a:p>
          <a:p>
            <a:r>
              <a:rPr lang="en-US" dirty="0"/>
              <a:t>distorted perception (sights, sounds, time, touch)</a:t>
            </a:r>
          </a:p>
          <a:p>
            <a:r>
              <a:rPr lang="en-US" dirty="0"/>
              <a:t>poor coordination</a:t>
            </a:r>
          </a:p>
          <a:p>
            <a:r>
              <a:rPr lang="en-US" dirty="0"/>
              <a:t>increased heart rate</a:t>
            </a:r>
          </a:p>
          <a:p>
            <a:r>
              <a:rPr lang="en-US" dirty="0"/>
              <a:t>anxiety, paranoia</a:t>
            </a:r>
          </a:p>
          <a:p>
            <a:r>
              <a:rPr lang="en-US" dirty="0"/>
              <a:t>psychosis (not common)Short-term effects:</a:t>
            </a:r>
          </a:p>
        </p:txBody>
      </p:sp>
      <p:sp>
        <p:nvSpPr>
          <p:cNvPr id="6" name="Text Placeholder 5">
            <a:extLst>
              <a:ext uri="{FF2B5EF4-FFF2-40B4-BE49-F238E27FC236}">
                <a16:creationId xmlns:a16="http://schemas.microsoft.com/office/drawing/2014/main" id="{BCCE0498-AD31-630A-1E40-F537BC945982}"/>
              </a:ext>
            </a:extLst>
          </p:cNvPr>
          <p:cNvSpPr>
            <a:spLocks noGrp="1"/>
          </p:cNvSpPr>
          <p:nvPr>
            <p:ph type="body" sz="quarter" idx="3"/>
          </p:nvPr>
        </p:nvSpPr>
        <p:spPr>
          <a:xfrm>
            <a:off x="5022967" y="1518982"/>
            <a:ext cx="4185618" cy="576262"/>
          </a:xfrm>
        </p:spPr>
        <p:txBody>
          <a:bodyPr/>
          <a:lstStyle/>
          <a:p>
            <a:r>
              <a:rPr lang="en-US" dirty="0"/>
              <a:t>Long-term/repeated use:</a:t>
            </a:r>
          </a:p>
        </p:txBody>
      </p:sp>
      <p:sp>
        <p:nvSpPr>
          <p:cNvPr id="7" name="Content Placeholder 6">
            <a:extLst>
              <a:ext uri="{FF2B5EF4-FFF2-40B4-BE49-F238E27FC236}">
                <a16:creationId xmlns:a16="http://schemas.microsoft.com/office/drawing/2014/main" id="{B5AFF0DA-3008-9C6B-FE55-DC74A2940F0F}"/>
              </a:ext>
            </a:extLst>
          </p:cNvPr>
          <p:cNvSpPr>
            <a:spLocks noGrp="1"/>
          </p:cNvSpPr>
          <p:nvPr>
            <p:ph sz="quarter" idx="4"/>
          </p:nvPr>
        </p:nvSpPr>
        <p:spPr>
          <a:xfrm>
            <a:off x="5088384" y="2318657"/>
            <a:ext cx="4185617" cy="3722705"/>
          </a:xfrm>
        </p:spPr>
        <p:txBody>
          <a:bodyPr>
            <a:normAutofit lnSpcReduction="10000"/>
          </a:bodyPr>
          <a:lstStyle/>
          <a:p>
            <a:r>
              <a:rPr lang="en-US" dirty="0"/>
              <a:t>risk of marijuana addiction</a:t>
            </a:r>
          </a:p>
          <a:p>
            <a:r>
              <a:rPr lang="en-US" dirty="0"/>
              <a:t>long-term learning and memory problems if heavy use begins during youth</a:t>
            </a:r>
          </a:p>
          <a:p>
            <a:r>
              <a:rPr lang="en-US" dirty="0"/>
              <a:t>risk for chronic cough, bronchitis</a:t>
            </a:r>
          </a:p>
          <a:p>
            <a:r>
              <a:rPr lang="en-US" dirty="0"/>
              <a:t>risk of schizophrenia in some people with higher genetic risk</a:t>
            </a:r>
          </a:p>
          <a:p>
            <a:r>
              <a:rPr lang="en-US" dirty="0"/>
              <a:t>in rare cases, risk of recurrent episodes of severe nausea and vomiting</a:t>
            </a:r>
          </a:p>
          <a:p>
            <a:r>
              <a:rPr lang="en-US" dirty="0"/>
              <a:t>aging confounds…</a:t>
            </a:r>
          </a:p>
        </p:txBody>
      </p:sp>
      <p:sp>
        <p:nvSpPr>
          <p:cNvPr id="4" name="Footer Placeholder 3">
            <a:extLst>
              <a:ext uri="{FF2B5EF4-FFF2-40B4-BE49-F238E27FC236}">
                <a16:creationId xmlns:a16="http://schemas.microsoft.com/office/drawing/2014/main" id="{20DDE6AD-4E54-BF74-0BD7-C8D89F23405C}"/>
              </a:ext>
            </a:extLst>
          </p:cNvPr>
          <p:cNvSpPr>
            <a:spLocks noGrp="1"/>
          </p:cNvSpPr>
          <p:nvPr>
            <p:ph type="ftr" sz="quarter" idx="11"/>
          </p:nvPr>
        </p:nvSpPr>
        <p:spPr/>
        <p:txBody>
          <a:bodyPr/>
          <a:lstStyle/>
          <a:p>
            <a:r>
              <a:rPr lang="en-US" dirty="0"/>
              <a:t>NMAEN2023_Fraga, M.A.</a:t>
            </a:r>
          </a:p>
        </p:txBody>
      </p:sp>
    </p:spTree>
    <p:extLst>
      <p:ext uri="{BB962C8B-B14F-4D97-AF65-F5344CB8AC3E}">
        <p14:creationId xmlns:p14="http://schemas.microsoft.com/office/powerpoint/2010/main" val="39353028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E16FCBE-297B-F415-BFE8-176D1DB49FD2}"/>
              </a:ext>
            </a:extLst>
          </p:cNvPr>
          <p:cNvSpPr>
            <a:spLocks noGrp="1"/>
          </p:cNvSpPr>
          <p:nvPr>
            <p:ph type="title"/>
          </p:nvPr>
        </p:nvSpPr>
        <p:spPr>
          <a:xfrm>
            <a:off x="677334" y="609600"/>
            <a:ext cx="8596668" cy="713014"/>
          </a:xfrm>
        </p:spPr>
        <p:txBody>
          <a:bodyPr/>
          <a:lstStyle/>
          <a:p>
            <a:r>
              <a:rPr lang="en-US" dirty="0"/>
              <a:t>Say What?!?</a:t>
            </a:r>
          </a:p>
        </p:txBody>
      </p:sp>
      <p:sp>
        <p:nvSpPr>
          <p:cNvPr id="9" name="Content Placeholder 8">
            <a:extLst>
              <a:ext uri="{FF2B5EF4-FFF2-40B4-BE49-F238E27FC236}">
                <a16:creationId xmlns:a16="http://schemas.microsoft.com/office/drawing/2014/main" id="{14400D9E-BF09-278B-8A8E-C35AE6DCC21D}"/>
              </a:ext>
            </a:extLst>
          </p:cNvPr>
          <p:cNvSpPr>
            <a:spLocks noGrp="1"/>
          </p:cNvSpPr>
          <p:nvPr>
            <p:ph idx="1"/>
          </p:nvPr>
        </p:nvSpPr>
        <p:spPr>
          <a:xfrm>
            <a:off x="677334" y="1616529"/>
            <a:ext cx="8596668" cy="4424833"/>
          </a:xfrm>
        </p:spPr>
        <p:txBody>
          <a:bodyPr/>
          <a:lstStyle/>
          <a:p>
            <a:r>
              <a:rPr lang="en-US" dirty="0"/>
              <a:t>Some people think that vaping is a safer way to use marijuana because you're not inhaling smoke. But you're still inhaling various chemicals when using a vaporizer. A study of some vaporizer products found the vapor contains toxic chemicals and possibly toxic metal particles from the device itself. </a:t>
            </a:r>
            <a:r>
              <a:rPr lang="en-US" sz="800" dirty="0"/>
              <a:t>Hess CA, Olmedo P, Navas-Acien A, Goessler W, Cohen JE, Rule AM. E-cigarettes as a source of toxic and potentially carcinogenic metals. Environ Res. 2017;152:221-225. doi:10.1016/j.envres.2016.09.026</a:t>
            </a:r>
          </a:p>
          <a:p>
            <a:r>
              <a:rPr lang="en-US" dirty="0"/>
              <a:t>K2 or Spice refers to plant materials that have been coated with chemicals similar to the chemicals found in marijuana. Some people mistakenly think K2/Spice and marijuana are the same thing, but they're not. Sellers advertise K2/Spice as both a "safe" and "legal" substitute for marijuana. Neither is true. Although labels on K2/Spice products often say that they contain "natural" material from plants, their active ingredients are made in labs. These chemicals act on the same brain areas as THC. However, some chemicals in K2/Spice may produce much more powerful, unpleasant, and unpredictable effects, such as extreme anxiety, paranoia, and hallucinations.</a:t>
            </a:r>
          </a:p>
        </p:txBody>
      </p:sp>
      <p:sp>
        <p:nvSpPr>
          <p:cNvPr id="7" name="Footer Placeholder 6">
            <a:extLst>
              <a:ext uri="{FF2B5EF4-FFF2-40B4-BE49-F238E27FC236}">
                <a16:creationId xmlns:a16="http://schemas.microsoft.com/office/drawing/2014/main" id="{3F35786C-1ED7-AB2C-E44D-7DC4F19985D9}"/>
              </a:ext>
            </a:extLst>
          </p:cNvPr>
          <p:cNvSpPr>
            <a:spLocks noGrp="1"/>
          </p:cNvSpPr>
          <p:nvPr>
            <p:ph type="ftr" sz="quarter" idx="11"/>
          </p:nvPr>
        </p:nvSpPr>
        <p:spPr/>
        <p:txBody>
          <a:bodyPr/>
          <a:lstStyle/>
          <a:p>
            <a:r>
              <a:rPr lang="en-US" dirty="0"/>
              <a:t>NMAEN2023_Fraga, M.A.</a:t>
            </a:r>
          </a:p>
        </p:txBody>
      </p:sp>
    </p:spTree>
    <p:extLst>
      <p:ext uri="{BB962C8B-B14F-4D97-AF65-F5344CB8AC3E}">
        <p14:creationId xmlns:p14="http://schemas.microsoft.com/office/powerpoint/2010/main" val="23787949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B70F16-A1D9-99CD-5A2E-F1718E2A9A53}"/>
              </a:ext>
            </a:extLst>
          </p:cNvPr>
          <p:cNvSpPr txBox="1"/>
          <p:nvPr/>
        </p:nvSpPr>
        <p:spPr>
          <a:xfrm>
            <a:off x="207818" y="544123"/>
            <a:ext cx="11776363" cy="5355312"/>
          </a:xfrm>
          <a:prstGeom prst="rect">
            <a:avLst/>
          </a:prstGeom>
          <a:noFill/>
        </p:spPr>
        <p:txBody>
          <a:bodyPr wrap="square">
            <a:spAutoFit/>
          </a:bodyPr>
          <a:lstStyle/>
          <a:p>
            <a:r>
              <a:rPr lang="en-US" dirty="0"/>
              <a:t>Cannabis consumption is for adults only. Many things and activities are suitable for young people, but others absolutely are not. Children do not drive cars, enter into contracts or marry, and they must not use drugs.</a:t>
            </a:r>
          </a:p>
          <a:p>
            <a:endParaRPr lang="en-US" dirty="0"/>
          </a:p>
          <a:p>
            <a:r>
              <a:rPr lang="en-US" dirty="0"/>
              <a:t>The responsible cannabis user does not operate a motor vehicle or other dangerous machinery impaired by cannabis. Although cannabis is said by most experts to be safer than alcohol and many prescription drugs with motorists, public safety demands that impaired drivers be taken off the road and that objective measures of impairment be developed and used, rather than chemical testing.</a:t>
            </a:r>
          </a:p>
          <a:p>
            <a:endParaRPr lang="en-US" dirty="0"/>
          </a:p>
          <a:p>
            <a:r>
              <a:rPr lang="en-US" dirty="0"/>
              <a:t>The responsible cannabis user will carefully consider his/her setting and regulate use accordingly. The responsible cannabis consumer will be vigilant as to conditions -- time, place, mood, etc. -- and does not hesitate to say "no" when those conditions are not conducive to a safe, pleasant and/or productive experience.</a:t>
            </a:r>
          </a:p>
          <a:p>
            <a:endParaRPr lang="en-US" dirty="0"/>
          </a:p>
          <a:p>
            <a:r>
              <a:rPr lang="en-US" dirty="0"/>
              <a:t>Use of cannabis, to the extent that it impairs health, personal development or achievement, is abuse and should be resisted by responsible cannabis users. Abuse means harm. Some cannabis use is harmful; most is not. That which is harmful should be discouraged; that which is not need not be.</a:t>
            </a:r>
          </a:p>
          <a:p>
            <a:endParaRPr lang="en-US" dirty="0"/>
          </a:p>
          <a:p>
            <a:r>
              <a:rPr lang="en-US" dirty="0"/>
              <a:t>The responsible cannabis user does not violate the rights of others, observes accepted standards of courtesy and public propriety, and respects the preferences of those who wish to avoid cannabis entirely. Regardless of the legal status of cannabis, responsible users will adhere to emerging tobacco smoking protocols in public and private places.</a:t>
            </a:r>
          </a:p>
        </p:txBody>
      </p:sp>
      <p:sp>
        <p:nvSpPr>
          <p:cNvPr id="4" name="Footer Placeholder 3">
            <a:extLst>
              <a:ext uri="{FF2B5EF4-FFF2-40B4-BE49-F238E27FC236}">
                <a16:creationId xmlns:a16="http://schemas.microsoft.com/office/drawing/2014/main" id="{F772C68F-FB6D-C01A-A519-B37607425733}"/>
              </a:ext>
            </a:extLst>
          </p:cNvPr>
          <p:cNvSpPr>
            <a:spLocks noGrp="1"/>
          </p:cNvSpPr>
          <p:nvPr>
            <p:ph type="ftr" sz="quarter" idx="11"/>
          </p:nvPr>
        </p:nvSpPr>
        <p:spPr/>
        <p:txBody>
          <a:bodyPr/>
          <a:lstStyle/>
          <a:p>
            <a:r>
              <a:rPr lang="en-US" dirty="0"/>
              <a:t>NMAEN2023_Fraga, M.A.</a:t>
            </a:r>
          </a:p>
        </p:txBody>
      </p:sp>
    </p:spTree>
    <p:extLst>
      <p:ext uri="{BB962C8B-B14F-4D97-AF65-F5344CB8AC3E}">
        <p14:creationId xmlns:p14="http://schemas.microsoft.com/office/powerpoint/2010/main" val="31316219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5D730-C04C-602C-FD80-6273F689BE41}"/>
              </a:ext>
            </a:extLst>
          </p:cNvPr>
          <p:cNvSpPr>
            <a:spLocks noGrp="1"/>
          </p:cNvSpPr>
          <p:nvPr>
            <p:ph type="title"/>
          </p:nvPr>
        </p:nvSpPr>
        <p:spPr>
          <a:xfrm>
            <a:off x="838200" y="365126"/>
            <a:ext cx="10515600" cy="535420"/>
          </a:xfrm>
        </p:spPr>
        <p:txBody>
          <a:bodyPr>
            <a:normAutofit fontScale="90000"/>
          </a:bodyPr>
          <a:lstStyle/>
          <a:p>
            <a:r>
              <a:rPr lang="en-US" dirty="0"/>
              <a:t>Contact Information:</a:t>
            </a:r>
          </a:p>
        </p:txBody>
      </p:sp>
      <p:sp>
        <p:nvSpPr>
          <p:cNvPr id="3" name="Content Placeholder 2">
            <a:extLst>
              <a:ext uri="{FF2B5EF4-FFF2-40B4-BE49-F238E27FC236}">
                <a16:creationId xmlns:a16="http://schemas.microsoft.com/office/drawing/2014/main" id="{33814E3A-C055-7E54-EFBC-E1FF4C195D10}"/>
              </a:ext>
            </a:extLst>
          </p:cNvPr>
          <p:cNvSpPr>
            <a:spLocks noGrp="1"/>
          </p:cNvSpPr>
          <p:nvPr>
            <p:ph idx="1"/>
          </p:nvPr>
        </p:nvSpPr>
        <p:spPr>
          <a:xfrm>
            <a:off x="838200" y="1094509"/>
            <a:ext cx="10515600" cy="5082454"/>
          </a:xfrm>
        </p:spPr>
        <p:txBody>
          <a:bodyPr>
            <a:normAutofit/>
          </a:bodyPr>
          <a:lstStyle/>
          <a:p>
            <a:pPr algn="ctr"/>
            <a:r>
              <a:rPr lang="en-US" sz="4400" dirty="0"/>
              <a:t>Michael A. Fraga, Psy.D., MSCP</a:t>
            </a:r>
          </a:p>
          <a:p>
            <a:pPr algn="ctr"/>
            <a:r>
              <a:rPr lang="en-US" sz="4400" dirty="0"/>
              <a:t>Integrated Health Management, Clinical and Consulting Services</a:t>
            </a:r>
          </a:p>
          <a:p>
            <a:pPr algn="ctr"/>
            <a:r>
              <a:rPr lang="en-US" sz="4400" dirty="0">
                <a:hlinkClick r:id="rId2"/>
              </a:rPr>
              <a:t>nyrodoc@gmail.com</a:t>
            </a:r>
            <a:endParaRPr lang="en-US" sz="4400" dirty="0"/>
          </a:p>
          <a:p>
            <a:pPr algn="ctr"/>
            <a:r>
              <a:rPr lang="en-US" sz="4400" dirty="0"/>
              <a:t>707.494.1303</a:t>
            </a:r>
          </a:p>
        </p:txBody>
      </p:sp>
      <p:sp>
        <p:nvSpPr>
          <p:cNvPr id="4" name="Footer Placeholder 3">
            <a:extLst>
              <a:ext uri="{FF2B5EF4-FFF2-40B4-BE49-F238E27FC236}">
                <a16:creationId xmlns:a16="http://schemas.microsoft.com/office/drawing/2014/main" id="{FEEAD091-BA9A-E82C-392D-A902711C08B0}"/>
              </a:ext>
            </a:extLst>
          </p:cNvPr>
          <p:cNvSpPr>
            <a:spLocks noGrp="1"/>
          </p:cNvSpPr>
          <p:nvPr>
            <p:ph type="ftr" sz="quarter" idx="11"/>
          </p:nvPr>
        </p:nvSpPr>
        <p:spPr/>
        <p:txBody>
          <a:bodyPr/>
          <a:lstStyle/>
          <a:p>
            <a:r>
              <a:rPr lang="en-US" dirty="0"/>
              <a:t>NMAEN2023_Fraga, M.A.</a:t>
            </a:r>
          </a:p>
        </p:txBody>
      </p:sp>
    </p:spTree>
    <p:extLst>
      <p:ext uri="{BB962C8B-B14F-4D97-AF65-F5344CB8AC3E}">
        <p14:creationId xmlns:p14="http://schemas.microsoft.com/office/powerpoint/2010/main" val="2477568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3BF62-27D9-5F53-E6B8-7E8BCBBB2760}"/>
              </a:ext>
            </a:extLst>
          </p:cNvPr>
          <p:cNvSpPr>
            <a:spLocks noGrp="1"/>
          </p:cNvSpPr>
          <p:nvPr>
            <p:ph type="title"/>
          </p:nvPr>
        </p:nvSpPr>
        <p:spPr>
          <a:xfrm>
            <a:off x="838200" y="365126"/>
            <a:ext cx="10515600" cy="650874"/>
          </a:xfrm>
        </p:spPr>
        <p:txBody>
          <a:bodyPr>
            <a:normAutofit/>
          </a:bodyPr>
          <a:lstStyle/>
          <a:p>
            <a:r>
              <a:rPr lang="en-US" dirty="0"/>
              <a:t>Where???</a:t>
            </a:r>
          </a:p>
        </p:txBody>
      </p:sp>
      <p:sp>
        <p:nvSpPr>
          <p:cNvPr id="3" name="Content Placeholder 2">
            <a:extLst>
              <a:ext uri="{FF2B5EF4-FFF2-40B4-BE49-F238E27FC236}">
                <a16:creationId xmlns:a16="http://schemas.microsoft.com/office/drawing/2014/main" id="{4BF92360-EBAC-D94A-4FC2-2BE3276E9E29}"/>
              </a:ext>
            </a:extLst>
          </p:cNvPr>
          <p:cNvSpPr>
            <a:spLocks noGrp="1"/>
          </p:cNvSpPr>
          <p:nvPr>
            <p:ph idx="1"/>
          </p:nvPr>
        </p:nvSpPr>
        <p:spPr>
          <a:xfrm>
            <a:off x="838200" y="1181100"/>
            <a:ext cx="10515600" cy="4995863"/>
          </a:xfrm>
        </p:spPr>
        <p:txBody>
          <a:bodyPr>
            <a:normAutofit/>
          </a:bodyPr>
          <a:lstStyle/>
          <a:p>
            <a:r>
              <a:rPr lang="en-US" sz="2400" dirty="0"/>
              <a:t>Originally titled "Tell Your Children," the film centers on a series of hyperbolic events that ensue when innocent high school students are lured into trying marijuana — from a hit-and-run accident to manslaughter, suicide, attempted rape, hallucinations and a </a:t>
            </a:r>
            <a:r>
              <a:rPr lang="en-US" sz="2400" b="1" u="sng" dirty="0"/>
              <a:t>rapid descent into madness</a:t>
            </a:r>
            <a:r>
              <a:rPr lang="en-US" sz="2400" dirty="0"/>
              <a:t>. (</a:t>
            </a:r>
            <a:r>
              <a:rPr lang="en-US" sz="2400" b="1" i="1" dirty="0"/>
              <a:t>Alice!!!! Are we there yet?!?!?</a:t>
            </a:r>
            <a:r>
              <a:rPr lang="en-US" sz="2400" dirty="0"/>
              <a:t>) </a:t>
            </a:r>
          </a:p>
          <a:p>
            <a:r>
              <a:rPr lang="en-US" sz="2400" u="sng" dirty="0"/>
              <a:t>1937: Marijuana Tax Act / </a:t>
            </a:r>
            <a:r>
              <a:rPr lang="en-US" sz="2400" dirty="0"/>
              <a:t>The uses of cannabis (“evil weed”) for medicinal and recreational purposes were effectively taxed out of existence in the USA by the Marijuana Tax Act. 1</a:t>
            </a:r>
            <a:r>
              <a:rPr lang="en-US" sz="2400" baseline="30000" dirty="0"/>
              <a:t>st</a:t>
            </a:r>
            <a:r>
              <a:rPr lang="en-US" sz="2400" dirty="0"/>
              <a:t> time the drug  was REGULATED and TAXED!!!  </a:t>
            </a:r>
            <a:r>
              <a:rPr lang="en-US" sz="2400" b="1" dirty="0"/>
              <a:t>Read</a:t>
            </a:r>
            <a:r>
              <a:rPr lang="en-US" sz="2400" dirty="0"/>
              <a:t>,  criminalized; restricting it to individuals who </a:t>
            </a:r>
            <a:r>
              <a:rPr lang="en-US" sz="2400" b="1" u="sng" dirty="0"/>
              <a:t>paid an excise tax</a:t>
            </a:r>
            <a:r>
              <a:rPr lang="en-US" sz="2400" dirty="0"/>
              <a:t> for certain authorized medical and industrial uses. (</a:t>
            </a:r>
            <a:r>
              <a:rPr lang="en-US" sz="2400" b="1" i="1" dirty="0"/>
              <a:t>Oh, Oh! We have a problem here Alice!!!</a:t>
            </a:r>
            <a:r>
              <a:rPr lang="en-US" sz="2400" dirty="0"/>
              <a:t>)</a:t>
            </a:r>
          </a:p>
          <a:p>
            <a:endParaRPr lang="en-US" sz="2400" dirty="0"/>
          </a:p>
        </p:txBody>
      </p:sp>
      <p:sp>
        <p:nvSpPr>
          <p:cNvPr id="4" name="Footer Placeholder 3">
            <a:extLst>
              <a:ext uri="{FF2B5EF4-FFF2-40B4-BE49-F238E27FC236}">
                <a16:creationId xmlns:a16="http://schemas.microsoft.com/office/drawing/2014/main" id="{E0CE6514-3C5C-EF72-92C0-A045D47CC7C6}"/>
              </a:ext>
            </a:extLst>
          </p:cNvPr>
          <p:cNvSpPr>
            <a:spLocks noGrp="1"/>
          </p:cNvSpPr>
          <p:nvPr>
            <p:ph type="ftr" sz="quarter" idx="11"/>
          </p:nvPr>
        </p:nvSpPr>
        <p:spPr/>
        <p:txBody>
          <a:bodyPr/>
          <a:lstStyle/>
          <a:p>
            <a:r>
              <a:rPr lang="en-US" dirty="0"/>
              <a:t>NMAEN2023_Fraga, M.A.</a:t>
            </a:r>
          </a:p>
        </p:txBody>
      </p:sp>
    </p:spTree>
    <p:extLst>
      <p:ext uri="{BB962C8B-B14F-4D97-AF65-F5344CB8AC3E}">
        <p14:creationId xmlns:p14="http://schemas.microsoft.com/office/powerpoint/2010/main" val="4111697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A25BDAA-0300-4976-6E63-1D0D5C6ABAB0}"/>
              </a:ext>
            </a:extLst>
          </p:cNvPr>
          <p:cNvSpPr>
            <a:spLocks noGrp="1"/>
          </p:cNvSpPr>
          <p:nvPr>
            <p:ph type="ftr" sz="quarter" idx="11"/>
          </p:nvPr>
        </p:nvSpPr>
        <p:spPr/>
        <p:txBody>
          <a:bodyPr/>
          <a:lstStyle/>
          <a:p>
            <a:r>
              <a:rPr lang="en-US" dirty="0"/>
              <a:t>NMAEN2023_Fraga, M.A.</a:t>
            </a:r>
          </a:p>
        </p:txBody>
      </p:sp>
      <p:pic>
        <p:nvPicPr>
          <p:cNvPr id="3" name="Picture 2">
            <a:extLst>
              <a:ext uri="{FF2B5EF4-FFF2-40B4-BE49-F238E27FC236}">
                <a16:creationId xmlns:a16="http://schemas.microsoft.com/office/drawing/2014/main" id="{D0D99969-EC5A-C3D5-86B1-62DD52770533}"/>
              </a:ext>
            </a:extLst>
          </p:cNvPr>
          <p:cNvPicPr>
            <a:picLocks noChangeAspect="1"/>
          </p:cNvPicPr>
          <p:nvPr/>
        </p:nvPicPr>
        <p:blipFill>
          <a:blip r:embed="rId2"/>
          <a:stretch>
            <a:fillRect/>
          </a:stretch>
        </p:blipFill>
        <p:spPr>
          <a:xfrm>
            <a:off x="1511300" y="0"/>
            <a:ext cx="9448799" cy="6642100"/>
          </a:xfrm>
          <a:prstGeom prst="rect">
            <a:avLst/>
          </a:prstGeom>
        </p:spPr>
      </p:pic>
      <p:cxnSp>
        <p:nvCxnSpPr>
          <p:cNvPr id="8" name="Straight Connector 7">
            <a:extLst>
              <a:ext uri="{FF2B5EF4-FFF2-40B4-BE49-F238E27FC236}">
                <a16:creationId xmlns:a16="http://schemas.microsoft.com/office/drawing/2014/main" id="{06E4A6A4-FC45-2B58-6E60-45A080B61136}"/>
              </a:ext>
            </a:extLst>
          </p:cNvPr>
          <p:cNvCxnSpPr/>
          <p:nvPr/>
        </p:nvCxnSpPr>
        <p:spPr>
          <a:xfrm>
            <a:off x="1943100" y="2413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52B9F8B-FDD1-6158-016B-8BE8C9F78EF8}"/>
              </a:ext>
            </a:extLst>
          </p:cNvPr>
          <p:cNvCxnSpPr/>
          <p:nvPr/>
        </p:nvCxnSpPr>
        <p:spPr>
          <a:xfrm>
            <a:off x="1727200" y="177800"/>
            <a:ext cx="9232899" cy="6464300"/>
          </a:xfrm>
          <a:prstGeom prst="line">
            <a:avLst/>
          </a:prstGeom>
          <a:ln w="76200">
            <a:solidFill>
              <a:schemeClr val="accent5"/>
            </a:solidFill>
          </a:ln>
          <a:effectLst>
            <a:glow rad="139700">
              <a:schemeClr val="accent4">
                <a:satMod val="175000"/>
                <a:alpha val="40000"/>
              </a:schemeClr>
            </a:glo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91621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11477-09BF-27A8-5F67-C95DD37A8EFC}"/>
              </a:ext>
            </a:extLst>
          </p:cNvPr>
          <p:cNvSpPr>
            <a:spLocks noGrp="1"/>
          </p:cNvSpPr>
          <p:nvPr>
            <p:ph type="title"/>
          </p:nvPr>
        </p:nvSpPr>
        <p:spPr>
          <a:xfrm>
            <a:off x="677334" y="609600"/>
            <a:ext cx="8596668" cy="1003300"/>
          </a:xfrm>
        </p:spPr>
        <p:txBody>
          <a:bodyPr>
            <a:normAutofit/>
          </a:bodyPr>
          <a:lstStyle/>
          <a:p>
            <a:r>
              <a:rPr lang="en-US" sz="2400" dirty="0"/>
              <a:t>Adoption of marijuana by both </a:t>
            </a:r>
            <a:r>
              <a:rPr lang="en-US" sz="2400" b="1" u="sng" dirty="0"/>
              <a:t>young hippies </a:t>
            </a:r>
            <a:r>
              <a:rPr lang="en-US" sz="2400" dirty="0"/>
              <a:t>in the anti-war movement and the </a:t>
            </a:r>
            <a:r>
              <a:rPr lang="en-US" sz="2400" b="1" u="sng" dirty="0"/>
              <a:t>WHITE MIDDLE CLASS (oh maybe not…)</a:t>
            </a:r>
          </a:p>
        </p:txBody>
      </p:sp>
      <p:sp>
        <p:nvSpPr>
          <p:cNvPr id="3" name="Content Placeholder 2">
            <a:extLst>
              <a:ext uri="{FF2B5EF4-FFF2-40B4-BE49-F238E27FC236}">
                <a16:creationId xmlns:a16="http://schemas.microsoft.com/office/drawing/2014/main" id="{EB719DA9-5F41-9E5C-EEF3-87D95C9A14B4}"/>
              </a:ext>
            </a:extLst>
          </p:cNvPr>
          <p:cNvSpPr>
            <a:spLocks noGrp="1"/>
          </p:cNvSpPr>
          <p:nvPr>
            <p:ph idx="1"/>
          </p:nvPr>
        </p:nvSpPr>
        <p:spPr>
          <a:xfrm>
            <a:off x="677334" y="1739900"/>
            <a:ext cx="8596668" cy="4301463"/>
          </a:xfrm>
        </p:spPr>
        <p:txBody>
          <a:bodyPr>
            <a:normAutofit/>
          </a:bodyPr>
          <a:lstStyle/>
          <a:p>
            <a:r>
              <a:rPr lang="en-US" sz="2000" u="sng" dirty="0"/>
              <a:t>1970: Controlled Substances Act</a:t>
            </a:r>
          </a:p>
          <a:p>
            <a:r>
              <a:rPr lang="en-US" sz="2000" dirty="0"/>
              <a:t>US introduced the Controlled Substance Act that lists cannabis as having ‘</a:t>
            </a:r>
            <a:r>
              <a:rPr lang="en-US" sz="2000" b="1" i="1" u="sng" dirty="0"/>
              <a:t>no accepted medical use and a high potential for abuse</a:t>
            </a:r>
            <a:r>
              <a:rPr lang="en-US" sz="2000" dirty="0"/>
              <a:t>’. Including cannabis in this category was more a reflection of "Nixon’s animus toward the counterculture with which he associated marijuana than scientific, medical, or legal opinion." </a:t>
            </a:r>
            <a:r>
              <a:rPr lang="en-US" sz="1400" dirty="0"/>
              <a:t>(Martin, Bowling Green State University)</a:t>
            </a:r>
          </a:p>
          <a:p>
            <a:r>
              <a:rPr lang="en-US" sz="2000" dirty="0"/>
              <a:t>Congress in 1970 passed the Controlled Substances Act. It created various legal categories, or schedules, for different types of drugs, depending on their perceived public threat. </a:t>
            </a:r>
            <a:r>
              <a:rPr lang="en-US" sz="2000" b="1" dirty="0"/>
              <a:t>Cannabis was placed alongside heroin and LSD into Schedule 1</a:t>
            </a:r>
            <a:r>
              <a:rPr lang="en-US" sz="2000" dirty="0"/>
              <a:t>, the most restrictive category.</a:t>
            </a:r>
          </a:p>
          <a:p>
            <a:pPr marL="0" indent="0">
              <a:buNone/>
            </a:pPr>
            <a:endParaRPr lang="en-US" dirty="0"/>
          </a:p>
        </p:txBody>
      </p:sp>
      <p:sp>
        <p:nvSpPr>
          <p:cNvPr id="4" name="Footer Placeholder 3">
            <a:extLst>
              <a:ext uri="{FF2B5EF4-FFF2-40B4-BE49-F238E27FC236}">
                <a16:creationId xmlns:a16="http://schemas.microsoft.com/office/drawing/2014/main" id="{2FB47C49-D627-18A2-6C05-BB3C0A611092}"/>
              </a:ext>
            </a:extLst>
          </p:cNvPr>
          <p:cNvSpPr>
            <a:spLocks noGrp="1"/>
          </p:cNvSpPr>
          <p:nvPr>
            <p:ph type="ftr" sz="quarter" idx="11"/>
          </p:nvPr>
        </p:nvSpPr>
        <p:spPr/>
        <p:txBody>
          <a:bodyPr/>
          <a:lstStyle/>
          <a:p>
            <a:r>
              <a:rPr lang="en-US" dirty="0"/>
              <a:t>NMAEN2023_Fraga, M.A.</a:t>
            </a:r>
          </a:p>
        </p:txBody>
      </p:sp>
    </p:spTree>
    <p:extLst>
      <p:ext uri="{BB962C8B-B14F-4D97-AF65-F5344CB8AC3E}">
        <p14:creationId xmlns:p14="http://schemas.microsoft.com/office/powerpoint/2010/main" val="998682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1543C4-7BEE-EB8D-1DCC-BAF42B61D397}"/>
              </a:ext>
            </a:extLst>
          </p:cNvPr>
          <p:cNvSpPr>
            <a:spLocks noGrp="1"/>
          </p:cNvSpPr>
          <p:nvPr>
            <p:ph type="title"/>
          </p:nvPr>
        </p:nvSpPr>
        <p:spPr>
          <a:xfrm flipV="1">
            <a:off x="677334" y="5529430"/>
            <a:ext cx="8596667" cy="718969"/>
          </a:xfrm>
        </p:spPr>
        <p:txBody>
          <a:bodyPr>
            <a:normAutofit/>
          </a:bodyPr>
          <a:lstStyle/>
          <a:p>
            <a:endParaRPr lang="en-US" dirty="0"/>
          </a:p>
        </p:txBody>
      </p:sp>
      <p:pic>
        <p:nvPicPr>
          <p:cNvPr id="9" name="Picture Placeholder 8">
            <a:extLst>
              <a:ext uri="{FF2B5EF4-FFF2-40B4-BE49-F238E27FC236}">
                <a16:creationId xmlns:a16="http://schemas.microsoft.com/office/drawing/2014/main" id="{D060B385-E3BC-08E2-6490-E2C51667B7F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7636" b="27636"/>
          <a:stretch>
            <a:fillRect/>
          </a:stretch>
        </p:blipFill>
        <p:spPr>
          <a:xfrm>
            <a:off x="677334" y="609599"/>
            <a:ext cx="8596668" cy="4919832"/>
          </a:xfrm>
        </p:spPr>
      </p:pic>
      <p:sp>
        <p:nvSpPr>
          <p:cNvPr id="7" name="Text Placeholder 6">
            <a:extLst>
              <a:ext uri="{FF2B5EF4-FFF2-40B4-BE49-F238E27FC236}">
                <a16:creationId xmlns:a16="http://schemas.microsoft.com/office/drawing/2014/main" id="{528B03B3-8E8B-312D-A2A1-1D065828DAFC}"/>
              </a:ext>
            </a:extLst>
          </p:cNvPr>
          <p:cNvSpPr>
            <a:spLocks noGrp="1"/>
          </p:cNvSpPr>
          <p:nvPr>
            <p:ph type="body" sz="half" idx="2"/>
          </p:nvPr>
        </p:nvSpPr>
        <p:spPr>
          <a:xfrm>
            <a:off x="677334" y="5413056"/>
            <a:ext cx="8596667" cy="628306"/>
          </a:xfrm>
        </p:spPr>
        <p:txBody>
          <a:bodyPr>
            <a:noAutofit/>
          </a:bodyPr>
          <a:lstStyle/>
          <a:p>
            <a:r>
              <a:rPr lang="en-US" sz="4400" dirty="0"/>
              <a:t>What?!?!?!?!?!</a:t>
            </a:r>
          </a:p>
        </p:txBody>
      </p:sp>
      <p:sp>
        <p:nvSpPr>
          <p:cNvPr id="4" name="Footer Placeholder 3">
            <a:extLst>
              <a:ext uri="{FF2B5EF4-FFF2-40B4-BE49-F238E27FC236}">
                <a16:creationId xmlns:a16="http://schemas.microsoft.com/office/drawing/2014/main" id="{FCC82C71-7809-5BAD-74B5-240C030737E9}"/>
              </a:ext>
            </a:extLst>
          </p:cNvPr>
          <p:cNvSpPr>
            <a:spLocks noGrp="1"/>
          </p:cNvSpPr>
          <p:nvPr>
            <p:ph type="ftr" sz="quarter" idx="11"/>
          </p:nvPr>
        </p:nvSpPr>
        <p:spPr/>
        <p:txBody>
          <a:bodyPr/>
          <a:lstStyle/>
          <a:p>
            <a:r>
              <a:rPr lang="en-US" dirty="0"/>
              <a:t>NMAEN2023_Fraga, M.A.</a:t>
            </a:r>
          </a:p>
        </p:txBody>
      </p:sp>
    </p:spTree>
    <p:extLst>
      <p:ext uri="{BB962C8B-B14F-4D97-AF65-F5344CB8AC3E}">
        <p14:creationId xmlns:p14="http://schemas.microsoft.com/office/powerpoint/2010/main" val="420017815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9048</TotalTime>
  <Words>6489</Words>
  <Application>Microsoft Office PowerPoint</Application>
  <PresentationFormat>Widescreen</PresentationFormat>
  <Paragraphs>268</Paragraphs>
  <Slides>53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Trebuchet MS</vt:lpstr>
      <vt:lpstr>Wingdings 3</vt:lpstr>
      <vt:lpstr>Facet</vt:lpstr>
      <vt:lpstr>Legalized Cannabis, ‘A Brave New World’ or ‘Cannatopia v The ‘Rabbit Hole…’v worm hole… v … </vt:lpstr>
      <vt:lpstr>From Where…</vt:lpstr>
      <vt:lpstr> Where?</vt:lpstr>
      <vt:lpstr>‘Demon Weed’, cont.;</vt:lpstr>
      <vt:lpstr>Alice!, Where are we (ed)?!?!?</vt:lpstr>
      <vt:lpstr>Where???</vt:lpstr>
      <vt:lpstr>PowerPoint Presentation</vt:lpstr>
      <vt:lpstr>Adoption of marijuana by both young hippies in the anti-war movement and the WHITE MIDDLE CLASS (oh maybe not…)</vt:lpstr>
      <vt:lpstr>PowerPoint Presentation</vt:lpstr>
      <vt:lpstr>I'm lost…</vt:lpstr>
      <vt:lpstr>I’m not sure…</vt:lpstr>
      <vt:lpstr>GPS Time…</vt:lpstr>
      <vt:lpstr>Mandatory Sentencing… the “Fix”</vt:lpstr>
      <vt:lpstr>Does anybody have a map here?!?</vt:lpstr>
      <vt:lpstr>PowerPoint Presentation</vt:lpstr>
      <vt:lpstr>Fast Forward…</vt:lpstr>
      <vt:lpstr>And…</vt:lpstr>
      <vt:lpstr>Parallel Process or?</vt:lpstr>
      <vt:lpstr>Use or Abuse? Consumption Trends…</vt:lpstr>
      <vt:lpstr>PowerPoint Presentation</vt:lpstr>
      <vt:lpstr>Impacts cont.</vt:lpstr>
      <vt:lpstr>Trends cont.</vt:lpstr>
      <vt:lpstr>Parallel Process? Social and/or biological…</vt:lpstr>
      <vt:lpstr>Cannabis, Brave New World or?</vt:lpstr>
      <vt:lpstr>Or ?</vt:lpstr>
      <vt:lpstr>Revenues drives regulations…</vt:lpstr>
      <vt:lpstr>$$$ cont.</vt:lpstr>
      <vt:lpstr>$$$ v Social Impacts cont. </vt:lpstr>
      <vt:lpstr>Economic Benefits v Social Impacts</vt:lpstr>
      <vt:lpstr>Social Impacts…</vt:lpstr>
      <vt:lpstr>Impacts cont.</vt:lpstr>
      <vt:lpstr>Hmmm…</vt:lpstr>
      <vt:lpstr>Net Outcomes… XXX</vt:lpstr>
      <vt:lpstr>Outcomes cont.</vt:lpstr>
      <vt:lpstr>PowerPoint Presentation</vt:lpstr>
      <vt:lpstr>PowerPoint Presentation</vt:lpstr>
      <vt:lpstr>Consumer Demographics.</vt:lpstr>
      <vt:lpstr>Demographics cont.</vt:lpstr>
      <vt:lpstr>Cont.</vt:lpstr>
      <vt:lpstr>Demographics cont./income/education levels. </vt:lpstr>
      <vt:lpstr>Cont.</vt:lpstr>
      <vt:lpstr>PowerPoint Presentation</vt:lpstr>
      <vt:lpstr>Perceptions and future process…</vt:lpstr>
      <vt:lpstr>A Call to Action…</vt:lpstr>
      <vt:lpstr>Call to Action cont.</vt:lpstr>
      <vt:lpstr>Terminology ‘Smoke Screens…</vt:lpstr>
      <vt:lpstr>‘Smoke Screens’ cont.</vt:lpstr>
      <vt:lpstr>‘Screens’ cont. </vt:lpstr>
      <vt:lpstr>Negative Impacts…</vt:lpstr>
      <vt:lpstr>No rabbits in here…</vt:lpstr>
      <vt:lpstr>Say What?!?</vt:lpstr>
      <vt:lpstr>PowerPoint Presentation</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Legalized Cannabis, ‘A Brave New World’ NMAEN 2022</dc:title>
  <dc:creator>Michael Fraga</dc:creator>
  <cp:lastModifiedBy>Bob Phillips</cp:lastModifiedBy>
  <cp:revision>95</cp:revision>
  <dcterms:created xsi:type="dcterms:W3CDTF">2022-07-31T16:29:25Z</dcterms:created>
  <dcterms:modified xsi:type="dcterms:W3CDTF">2023-08-03T21:37:20Z</dcterms:modified>
</cp:coreProperties>
</file>