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99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99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59196" y="0"/>
            <a:ext cx="6433185" cy="6858000"/>
          </a:xfrm>
          <a:custGeom>
            <a:avLst/>
            <a:gdLst/>
            <a:ahLst/>
            <a:cxnLst/>
            <a:rect l="l" t="t" r="r" b="b"/>
            <a:pathLst>
              <a:path w="6433184" h="6858000">
                <a:moveTo>
                  <a:pt x="6432804" y="0"/>
                </a:moveTo>
                <a:lnTo>
                  <a:pt x="0" y="0"/>
                </a:lnTo>
                <a:lnTo>
                  <a:pt x="0" y="6858000"/>
                </a:lnTo>
                <a:lnTo>
                  <a:pt x="6432804" y="6858000"/>
                </a:lnTo>
                <a:lnTo>
                  <a:pt x="6432804" y="0"/>
                </a:lnTo>
                <a:close/>
              </a:path>
            </a:pathLst>
          </a:custGeom>
          <a:solidFill>
            <a:srgbClr val="2E4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99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5304" y="1455242"/>
            <a:ext cx="4971415" cy="425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99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5628" y="1437258"/>
            <a:ext cx="4330065" cy="4668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99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304" y="407619"/>
            <a:ext cx="363727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99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0534" y="2751073"/>
            <a:ext cx="10269855" cy="271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idealoption.netor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wells@idealoption.net" TargetMode="External"/><Relationship Id="rId2" Type="http://schemas.openxmlformats.org/officeDocument/2006/relationships/hyperlink" Target="mailto:AthenaHuckaby@idealoption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007" y="250951"/>
            <a:ext cx="9535160" cy="12134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1106170">
              <a:lnSpc>
                <a:spcPts val="4430"/>
              </a:lnSpc>
              <a:spcBef>
                <a:spcPts val="660"/>
              </a:spcBef>
            </a:pP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41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spc="-20" dirty="0">
                <a:solidFill>
                  <a:srgbClr val="000000"/>
                </a:solidFill>
                <a:latin typeface="Calibri"/>
                <a:cs typeface="Calibri"/>
              </a:rPr>
              <a:t>Fentanyl</a:t>
            </a:r>
            <a:r>
              <a:rPr sz="41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Crisis</a:t>
            </a:r>
            <a:r>
              <a:rPr sz="41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41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41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spc="-10" dirty="0">
                <a:solidFill>
                  <a:srgbClr val="000000"/>
                </a:solidFill>
                <a:latin typeface="Calibri"/>
                <a:cs typeface="Calibri"/>
              </a:rPr>
              <a:t>Mexico: </a:t>
            </a: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Data,</a:t>
            </a:r>
            <a:r>
              <a:rPr sz="41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Facts,</a:t>
            </a:r>
            <a:r>
              <a:rPr sz="41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Myths,</a:t>
            </a:r>
            <a:r>
              <a:rPr sz="4100" b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41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spc="-35" dirty="0">
                <a:solidFill>
                  <a:srgbClr val="000000"/>
                </a:solidFill>
                <a:latin typeface="Calibri"/>
                <a:cs typeface="Calibri"/>
              </a:rPr>
              <a:t>Treatment</a:t>
            </a:r>
            <a:r>
              <a:rPr sz="4100" b="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100" b="0" spc="-10" dirty="0">
                <a:solidFill>
                  <a:srgbClr val="000000"/>
                </a:solidFill>
                <a:latin typeface="Calibri"/>
                <a:cs typeface="Calibri"/>
              </a:rPr>
              <a:t>Outcomes</a:t>
            </a:r>
            <a:endParaRPr sz="4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86822" y="1699720"/>
            <a:ext cx="4614545" cy="95885"/>
            <a:chOff x="3786822" y="1699720"/>
            <a:chExt cx="4614545" cy="95885"/>
          </a:xfrm>
        </p:grpSpPr>
        <p:sp>
          <p:nvSpPr>
            <p:cNvPr id="4" name="object 4"/>
            <p:cNvSpPr/>
            <p:nvPr/>
          </p:nvSpPr>
          <p:spPr>
            <a:xfrm>
              <a:off x="3807205" y="1719791"/>
              <a:ext cx="4572635" cy="48260"/>
            </a:xfrm>
            <a:custGeom>
              <a:avLst/>
              <a:gdLst/>
              <a:ahLst/>
              <a:cxnLst/>
              <a:rect l="l" t="t" r="r" b="b"/>
              <a:pathLst>
                <a:path w="4572634" h="48260">
                  <a:moveTo>
                    <a:pt x="1921998" y="0"/>
                  </a:moveTo>
                  <a:lnTo>
                    <a:pt x="1873880" y="58"/>
                  </a:lnTo>
                  <a:lnTo>
                    <a:pt x="1826444" y="891"/>
                  </a:lnTo>
                  <a:lnTo>
                    <a:pt x="1779512" y="2588"/>
                  </a:lnTo>
                  <a:lnTo>
                    <a:pt x="1732905" y="5239"/>
                  </a:lnTo>
                  <a:lnTo>
                    <a:pt x="1686444" y="8932"/>
                  </a:lnTo>
                  <a:lnTo>
                    <a:pt x="1639951" y="13758"/>
                  </a:lnTo>
                  <a:lnTo>
                    <a:pt x="1586750" y="18642"/>
                  </a:lnTo>
                  <a:lnTo>
                    <a:pt x="1536688" y="20853"/>
                  </a:lnTo>
                  <a:lnTo>
                    <a:pt x="1488861" y="20958"/>
                  </a:lnTo>
                  <a:lnTo>
                    <a:pt x="1442365" y="19521"/>
                  </a:lnTo>
                  <a:lnTo>
                    <a:pt x="1396296" y="17107"/>
                  </a:lnTo>
                  <a:lnTo>
                    <a:pt x="1301824" y="11610"/>
                  </a:lnTo>
                  <a:lnTo>
                    <a:pt x="1251613" y="9657"/>
                  </a:lnTo>
                  <a:lnTo>
                    <a:pt x="1198212" y="8987"/>
                  </a:lnTo>
                  <a:lnTo>
                    <a:pt x="1140719" y="10166"/>
                  </a:lnTo>
                  <a:lnTo>
                    <a:pt x="1078230" y="13758"/>
                  </a:lnTo>
                  <a:lnTo>
                    <a:pt x="1011887" y="18514"/>
                  </a:lnTo>
                  <a:lnTo>
                    <a:pt x="955022" y="21890"/>
                  </a:lnTo>
                  <a:lnTo>
                    <a:pt x="905310" y="24007"/>
                  </a:lnTo>
                  <a:lnTo>
                    <a:pt x="860423" y="24987"/>
                  </a:lnTo>
                  <a:lnTo>
                    <a:pt x="818038" y="24950"/>
                  </a:lnTo>
                  <a:lnTo>
                    <a:pt x="775828" y="24018"/>
                  </a:lnTo>
                  <a:lnTo>
                    <a:pt x="731468" y="22311"/>
                  </a:lnTo>
                  <a:lnTo>
                    <a:pt x="562229" y="13758"/>
                  </a:lnTo>
                  <a:lnTo>
                    <a:pt x="499676" y="10939"/>
                  </a:lnTo>
                  <a:lnTo>
                    <a:pt x="439525" y="8765"/>
                  </a:lnTo>
                  <a:lnTo>
                    <a:pt x="381742" y="7211"/>
                  </a:lnTo>
                  <a:lnTo>
                    <a:pt x="326291" y="6248"/>
                  </a:lnTo>
                  <a:lnTo>
                    <a:pt x="273137" y="5849"/>
                  </a:lnTo>
                  <a:lnTo>
                    <a:pt x="222247" y="5986"/>
                  </a:lnTo>
                  <a:lnTo>
                    <a:pt x="173583" y="6633"/>
                  </a:lnTo>
                  <a:lnTo>
                    <a:pt x="127113" y="7761"/>
                  </a:lnTo>
                  <a:lnTo>
                    <a:pt x="82800" y="9342"/>
                  </a:lnTo>
                  <a:lnTo>
                    <a:pt x="40610" y="11351"/>
                  </a:lnTo>
                  <a:lnTo>
                    <a:pt x="508" y="13758"/>
                  </a:lnTo>
                  <a:lnTo>
                    <a:pt x="0" y="21886"/>
                  </a:lnTo>
                  <a:lnTo>
                    <a:pt x="1270" y="24553"/>
                  </a:lnTo>
                  <a:lnTo>
                    <a:pt x="508" y="32046"/>
                  </a:lnTo>
                  <a:lnTo>
                    <a:pt x="58145" y="27772"/>
                  </a:lnTo>
                  <a:lnTo>
                    <a:pt x="111072" y="25219"/>
                  </a:lnTo>
                  <a:lnTo>
                    <a:pt x="160418" y="24098"/>
                  </a:lnTo>
                  <a:lnTo>
                    <a:pt x="207318" y="24119"/>
                  </a:lnTo>
                  <a:lnTo>
                    <a:pt x="252904" y="24996"/>
                  </a:lnTo>
                  <a:lnTo>
                    <a:pt x="298308" y="26439"/>
                  </a:lnTo>
                  <a:lnTo>
                    <a:pt x="393098" y="29868"/>
                  </a:lnTo>
                  <a:lnTo>
                    <a:pt x="444750" y="31278"/>
                  </a:lnTo>
                  <a:lnTo>
                    <a:pt x="500749" y="32101"/>
                  </a:lnTo>
                  <a:lnTo>
                    <a:pt x="562229" y="32046"/>
                  </a:lnTo>
                  <a:lnTo>
                    <a:pt x="619171" y="31319"/>
                  </a:lnTo>
                  <a:lnTo>
                    <a:pt x="672135" y="30300"/>
                  </a:lnTo>
                  <a:lnTo>
                    <a:pt x="861187" y="25855"/>
                  </a:lnTo>
                  <a:lnTo>
                    <a:pt x="906990" y="25286"/>
                  </a:lnTo>
                  <a:lnTo>
                    <a:pt x="953906" y="25188"/>
                  </a:lnTo>
                  <a:lnTo>
                    <a:pt x="1002784" y="25688"/>
                  </a:lnTo>
                  <a:lnTo>
                    <a:pt x="1054471" y="26913"/>
                  </a:lnTo>
                  <a:lnTo>
                    <a:pt x="1109817" y="28990"/>
                  </a:lnTo>
                  <a:lnTo>
                    <a:pt x="1223815" y="34893"/>
                  </a:lnTo>
                  <a:lnTo>
                    <a:pt x="1279016" y="37331"/>
                  </a:lnTo>
                  <a:lnTo>
                    <a:pt x="1334845" y="39354"/>
                  </a:lnTo>
                  <a:lnTo>
                    <a:pt x="1390877" y="40955"/>
                  </a:lnTo>
                  <a:lnTo>
                    <a:pt x="1446685" y="42124"/>
                  </a:lnTo>
                  <a:lnTo>
                    <a:pt x="1501843" y="42856"/>
                  </a:lnTo>
                  <a:lnTo>
                    <a:pt x="1555924" y="43143"/>
                  </a:lnTo>
                  <a:lnTo>
                    <a:pt x="1608503" y="42976"/>
                  </a:lnTo>
                  <a:lnTo>
                    <a:pt x="1659153" y="42349"/>
                  </a:lnTo>
                  <a:lnTo>
                    <a:pt x="1707448" y="41255"/>
                  </a:lnTo>
                  <a:lnTo>
                    <a:pt x="1752961" y="39684"/>
                  </a:lnTo>
                  <a:lnTo>
                    <a:pt x="1795267" y="37631"/>
                  </a:lnTo>
                  <a:lnTo>
                    <a:pt x="1833939" y="35088"/>
                  </a:lnTo>
                  <a:lnTo>
                    <a:pt x="1868551" y="32046"/>
                  </a:lnTo>
                  <a:lnTo>
                    <a:pt x="1906726" y="29395"/>
                  </a:lnTo>
                  <a:lnTo>
                    <a:pt x="1940185" y="29362"/>
                  </a:lnTo>
                  <a:lnTo>
                    <a:pt x="1971080" y="31249"/>
                  </a:lnTo>
                  <a:lnTo>
                    <a:pt x="2001567" y="34363"/>
                  </a:lnTo>
                  <a:lnTo>
                    <a:pt x="2033797" y="38006"/>
                  </a:lnTo>
                  <a:lnTo>
                    <a:pt x="2069926" y="41484"/>
                  </a:lnTo>
                  <a:lnTo>
                    <a:pt x="2112107" y="44101"/>
                  </a:lnTo>
                  <a:lnTo>
                    <a:pt x="2162494" y="45161"/>
                  </a:lnTo>
                  <a:lnTo>
                    <a:pt x="2223239" y="43969"/>
                  </a:lnTo>
                  <a:lnTo>
                    <a:pt x="2296499" y="39829"/>
                  </a:lnTo>
                  <a:lnTo>
                    <a:pt x="2384425" y="32046"/>
                  </a:lnTo>
                  <a:lnTo>
                    <a:pt x="2450948" y="25781"/>
                  </a:lnTo>
                  <a:lnTo>
                    <a:pt x="2510459" y="21280"/>
                  </a:lnTo>
                  <a:lnTo>
                    <a:pt x="2564020" y="18342"/>
                  </a:lnTo>
                  <a:lnTo>
                    <a:pt x="2612691" y="16767"/>
                  </a:lnTo>
                  <a:lnTo>
                    <a:pt x="2657536" y="16355"/>
                  </a:lnTo>
                  <a:lnTo>
                    <a:pt x="2699614" y="16904"/>
                  </a:lnTo>
                  <a:lnTo>
                    <a:pt x="2739988" y="18214"/>
                  </a:lnTo>
                  <a:lnTo>
                    <a:pt x="2779720" y="20085"/>
                  </a:lnTo>
                  <a:lnTo>
                    <a:pt x="2905676" y="27059"/>
                  </a:lnTo>
                  <a:lnTo>
                    <a:pt x="2953454" y="29169"/>
                  </a:lnTo>
                  <a:lnTo>
                    <a:pt x="3005897" y="30837"/>
                  </a:lnTo>
                  <a:lnTo>
                    <a:pt x="3064067" y="31863"/>
                  </a:lnTo>
                  <a:lnTo>
                    <a:pt x="3129026" y="32046"/>
                  </a:lnTo>
                  <a:lnTo>
                    <a:pt x="3194321" y="31479"/>
                  </a:lnTo>
                  <a:lnTo>
                    <a:pt x="3253361" y="30467"/>
                  </a:lnTo>
                  <a:lnTo>
                    <a:pt x="3307072" y="29132"/>
                  </a:lnTo>
                  <a:lnTo>
                    <a:pt x="3356383" y="27596"/>
                  </a:lnTo>
                  <a:lnTo>
                    <a:pt x="3487188" y="22987"/>
                  </a:lnTo>
                  <a:lnTo>
                    <a:pt x="3528171" y="21855"/>
                  </a:lnTo>
                  <a:lnTo>
                    <a:pt x="3569391" y="21128"/>
                  </a:lnTo>
                  <a:lnTo>
                    <a:pt x="3611776" y="20927"/>
                  </a:lnTo>
                  <a:lnTo>
                    <a:pt x="3656252" y="21372"/>
                  </a:lnTo>
                  <a:lnTo>
                    <a:pt x="3703748" y="22585"/>
                  </a:lnTo>
                  <a:lnTo>
                    <a:pt x="3755191" y="24688"/>
                  </a:lnTo>
                  <a:lnTo>
                    <a:pt x="3811508" y="27801"/>
                  </a:lnTo>
                  <a:lnTo>
                    <a:pt x="3939279" y="36786"/>
                  </a:lnTo>
                  <a:lnTo>
                    <a:pt x="3997142" y="40637"/>
                  </a:lnTo>
                  <a:lnTo>
                    <a:pt x="4048557" y="43639"/>
                  </a:lnTo>
                  <a:lnTo>
                    <a:pt x="4094867" y="45831"/>
                  </a:lnTo>
                  <a:lnTo>
                    <a:pt x="4137414" y="47254"/>
                  </a:lnTo>
                  <a:lnTo>
                    <a:pt x="4177541" y="47948"/>
                  </a:lnTo>
                  <a:lnTo>
                    <a:pt x="4216590" y="47953"/>
                  </a:lnTo>
                  <a:lnTo>
                    <a:pt x="4255903" y="47308"/>
                  </a:lnTo>
                  <a:lnTo>
                    <a:pt x="4296823" y="46055"/>
                  </a:lnTo>
                  <a:lnTo>
                    <a:pt x="4340692" y="44231"/>
                  </a:lnTo>
                  <a:lnTo>
                    <a:pt x="4388853" y="41879"/>
                  </a:lnTo>
                  <a:lnTo>
                    <a:pt x="4572508" y="32046"/>
                  </a:lnTo>
                  <a:lnTo>
                    <a:pt x="4572381" y="25569"/>
                  </a:lnTo>
                  <a:lnTo>
                    <a:pt x="4572000" y="19981"/>
                  </a:lnTo>
                  <a:lnTo>
                    <a:pt x="4572508" y="13758"/>
                  </a:lnTo>
                  <a:lnTo>
                    <a:pt x="4502018" y="19209"/>
                  </a:lnTo>
                  <a:lnTo>
                    <a:pt x="4435275" y="23599"/>
                  </a:lnTo>
                  <a:lnTo>
                    <a:pt x="4372062" y="27005"/>
                  </a:lnTo>
                  <a:lnTo>
                    <a:pt x="4312162" y="29501"/>
                  </a:lnTo>
                  <a:lnTo>
                    <a:pt x="4255359" y="31165"/>
                  </a:lnTo>
                  <a:lnTo>
                    <a:pt x="4201437" y="32071"/>
                  </a:lnTo>
                  <a:lnTo>
                    <a:pt x="4150178" y="32296"/>
                  </a:lnTo>
                  <a:lnTo>
                    <a:pt x="4101366" y="31916"/>
                  </a:lnTo>
                  <a:lnTo>
                    <a:pt x="4054786" y="31006"/>
                  </a:lnTo>
                  <a:lnTo>
                    <a:pt x="4010219" y="29642"/>
                  </a:lnTo>
                  <a:lnTo>
                    <a:pt x="3967451" y="27900"/>
                  </a:lnTo>
                  <a:lnTo>
                    <a:pt x="3926263" y="25856"/>
                  </a:lnTo>
                  <a:lnTo>
                    <a:pt x="3886441" y="23586"/>
                  </a:lnTo>
                  <a:lnTo>
                    <a:pt x="3736467" y="13758"/>
                  </a:lnTo>
                  <a:lnTo>
                    <a:pt x="3693343" y="11688"/>
                  </a:lnTo>
                  <a:lnTo>
                    <a:pt x="3646760" y="10691"/>
                  </a:lnTo>
                  <a:lnTo>
                    <a:pt x="3597300" y="10588"/>
                  </a:lnTo>
                  <a:lnTo>
                    <a:pt x="3545547" y="11200"/>
                  </a:lnTo>
                  <a:lnTo>
                    <a:pt x="3492086" y="12347"/>
                  </a:lnTo>
                  <a:lnTo>
                    <a:pt x="3272820" y="18696"/>
                  </a:lnTo>
                  <a:lnTo>
                    <a:pt x="3219567" y="19826"/>
                  </a:lnTo>
                  <a:lnTo>
                    <a:pt x="3168107" y="20414"/>
                  </a:lnTo>
                  <a:lnTo>
                    <a:pt x="3119023" y="20281"/>
                  </a:lnTo>
                  <a:lnTo>
                    <a:pt x="3072899" y="19247"/>
                  </a:lnTo>
                  <a:lnTo>
                    <a:pt x="3030319" y="17132"/>
                  </a:lnTo>
                  <a:lnTo>
                    <a:pt x="2951869" y="10182"/>
                  </a:lnTo>
                  <a:lnTo>
                    <a:pt x="2909571" y="8020"/>
                  </a:lnTo>
                  <a:lnTo>
                    <a:pt x="2865165" y="7055"/>
                  </a:lnTo>
                  <a:lnTo>
                    <a:pt x="2818844" y="7071"/>
                  </a:lnTo>
                  <a:lnTo>
                    <a:pt x="2770803" y="7854"/>
                  </a:lnTo>
                  <a:lnTo>
                    <a:pt x="2721234" y="9186"/>
                  </a:lnTo>
                  <a:lnTo>
                    <a:pt x="2565307" y="14327"/>
                  </a:lnTo>
                  <a:lnTo>
                    <a:pt x="2511570" y="15702"/>
                  </a:lnTo>
                  <a:lnTo>
                    <a:pt x="2457276" y="16549"/>
                  </a:lnTo>
                  <a:lnTo>
                    <a:pt x="2402617" y="16651"/>
                  </a:lnTo>
                  <a:lnTo>
                    <a:pt x="2347789" y="15792"/>
                  </a:lnTo>
                  <a:lnTo>
                    <a:pt x="2292985" y="13758"/>
                  </a:lnTo>
                  <a:lnTo>
                    <a:pt x="2124882" y="5720"/>
                  </a:lnTo>
                  <a:lnTo>
                    <a:pt x="2072242" y="3576"/>
                  </a:lnTo>
                  <a:lnTo>
                    <a:pt x="2021000" y="1848"/>
                  </a:lnTo>
                  <a:lnTo>
                    <a:pt x="1970979" y="626"/>
                  </a:lnTo>
                  <a:lnTo>
                    <a:pt x="192199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7459" y="1720357"/>
              <a:ext cx="4573270" cy="54610"/>
            </a:xfrm>
            <a:custGeom>
              <a:avLst/>
              <a:gdLst/>
              <a:ahLst/>
              <a:cxnLst/>
              <a:rect l="l" t="t" r="r" b="b"/>
              <a:pathLst>
                <a:path w="4573270" h="54610">
                  <a:moveTo>
                    <a:pt x="253" y="13192"/>
                  </a:moveTo>
                  <a:lnTo>
                    <a:pt x="35516" y="8120"/>
                  </a:lnTo>
                  <a:lnTo>
                    <a:pt x="77448" y="5218"/>
                  </a:lnTo>
                  <a:lnTo>
                    <a:pt x="124911" y="4094"/>
                  </a:lnTo>
                  <a:lnTo>
                    <a:pt x="176765" y="4359"/>
                  </a:lnTo>
                  <a:lnTo>
                    <a:pt x="231870" y="5619"/>
                  </a:lnTo>
                  <a:lnTo>
                    <a:pt x="289085" y="7486"/>
                  </a:lnTo>
                  <a:lnTo>
                    <a:pt x="347271" y="9567"/>
                  </a:lnTo>
                  <a:lnTo>
                    <a:pt x="405288" y="11473"/>
                  </a:lnTo>
                  <a:lnTo>
                    <a:pt x="461996" y="12811"/>
                  </a:lnTo>
                  <a:lnTo>
                    <a:pt x="516254" y="13192"/>
                  </a:lnTo>
                  <a:lnTo>
                    <a:pt x="568456" y="13452"/>
                  </a:lnTo>
                  <a:lnTo>
                    <a:pt x="619906" y="14484"/>
                  </a:lnTo>
                  <a:lnTo>
                    <a:pt x="670836" y="15976"/>
                  </a:lnTo>
                  <a:lnTo>
                    <a:pt x="721478" y="17617"/>
                  </a:lnTo>
                  <a:lnTo>
                    <a:pt x="772064" y="19097"/>
                  </a:lnTo>
                  <a:lnTo>
                    <a:pt x="822825" y="20104"/>
                  </a:lnTo>
                  <a:lnTo>
                    <a:pt x="873993" y="20329"/>
                  </a:lnTo>
                  <a:lnTo>
                    <a:pt x="925800" y="19458"/>
                  </a:lnTo>
                  <a:lnTo>
                    <a:pt x="978477" y="17183"/>
                  </a:lnTo>
                  <a:lnTo>
                    <a:pt x="1032255" y="13192"/>
                  </a:lnTo>
                  <a:lnTo>
                    <a:pt x="1078538" y="9367"/>
                  </a:lnTo>
                  <a:lnTo>
                    <a:pt x="1126578" y="6163"/>
                  </a:lnTo>
                  <a:lnTo>
                    <a:pt x="1176085" y="3601"/>
                  </a:lnTo>
                  <a:lnTo>
                    <a:pt x="1226768" y="1705"/>
                  </a:lnTo>
                  <a:lnTo>
                    <a:pt x="1278336" y="497"/>
                  </a:lnTo>
                  <a:lnTo>
                    <a:pt x="1330499" y="0"/>
                  </a:lnTo>
                  <a:lnTo>
                    <a:pt x="1382967" y="235"/>
                  </a:lnTo>
                  <a:lnTo>
                    <a:pt x="1435448" y="1225"/>
                  </a:lnTo>
                  <a:lnTo>
                    <a:pt x="1487652" y="2994"/>
                  </a:lnTo>
                  <a:lnTo>
                    <a:pt x="1539288" y="5563"/>
                  </a:lnTo>
                  <a:lnTo>
                    <a:pt x="1590067" y="8955"/>
                  </a:lnTo>
                  <a:lnTo>
                    <a:pt x="1639697" y="13192"/>
                  </a:lnTo>
                  <a:lnTo>
                    <a:pt x="1680492" y="16675"/>
                  </a:lnTo>
                  <a:lnTo>
                    <a:pt x="1724322" y="19658"/>
                  </a:lnTo>
                  <a:lnTo>
                    <a:pt x="1770779" y="22141"/>
                  </a:lnTo>
                  <a:lnTo>
                    <a:pt x="1819452" y="24124"/>
                  </a:lnTo>
                  <a:lnTo>
                    <a:pt x="1869933" y="25609"/>
                  </a:lnTo>
                  <a:lnTo>
                    <a:pt x="1921813" y="26597"/>
                  </a:lnTo>
                  <a:lnTo>
                    <a:pt x="1974683" y="27087"/>
                  </a:lnTo>
                  <a:lnTo>
                    <a:pt x="2028133" y="27081"/>
                  </a:lnTo>
                  <a:lnTo>
                    <a:pt x="2081754" y="26578"/>
                  </a:lnTo>
                  <a:lnTo>
                    <a:pt x="2135138" y="25581"/>
                  </a:lnTo>
                  <a:lnTo>
                    <a:pt x="2187874" y="24089"/>
                  </a:lnTo>
                  <a:lnTo>
                    <a:pt x="2239555" y="22104"/>
                  </a:lnTo>
                  <a:lnTo>
                    <a:pt x="2289771" y="19625"/>
                  </a:lnTo>
                  <a:lnTo>
                    <a:pt x="2338112" y="16654"/>
                  </a:lnTo>
                  <a:lnTo>
                    <a:pt x="2384170" y="13192"/>
                  </a:lnTo>
                  <a:lnTo>
                    <a:pt x="2442641" y="8740"/>
                  </a:lnTo>
                  <a:lnTo>
                    <a:pt x="2496543" y="5442"/>
                  </a:lnTo>
                  <a:lnTo>
                    <a:pt x="2546905" y="3209"/>
                  </a:lnTo>
                  <a:lnTo>
                    <a:pt x="2594757" y="1955"/>
                  </a:lnTo>
                  <a:lnTo>
                    <a:pt x="2641127" y="1590"/>
                  </a:lnTo>
                  <a:lnTo>
                    <a:pt x="2687046" y="2028"/>
                  </a:lnTo>
                  <a:lnTo>
                    <a:pt x="2733542" y="3181"/>
                  </a:lnTo>
                  <a:lnTo>
                    <a:pt x="2781646" y="4961"/>
                  </a:lnTo>
                  <a:lnTo>
                    <a:pt x="2832385" y="7282"/>
                  </a:lnTo>
                  <a:lnTo>
                    <a:pt x="2886791" y="10054"/>
                  </a:lnTo>
                  <a:lnTo>
                    <a:pt x="2945891" y="13192"/>
                  </a:lnTo>
                  <a:lnTo>
                    <a:pt x="3004672" y="16535"/>
                  </a:lnTo>
                  <a:lnTo>
                    <a:pt x="3058243" y="19844"/>
                  </a:lnTo>
                  <a:lnTo>
                    <a:pt x="3107829" y="22906"/>
                  </a:lnTo>
                  <a:lnTo>
                    <a:pt x="3154650" y="25511"/>
                  </a:lnTo>
                  <a:lnTo>
                    <a:pt x="3199928" y="27447"/>
                  </a:lnTo>
                  <a:lnTo>
                    <a:pt x="3244885" y="28503"/>
                  </a:lnTo>
                  <a:lnTo>
                    <a:pt x="3290743" y="28468"/>
                  </a:lnTo>
                  <a:lnTo>
                    <a:pt x="3338722" y="27131"/>
                  </a:lnTo>
                  <a:lnTo>
                    <a:pt x="3390046" y="24280"/>
                  </a:lnTo>
                  <a:lnTo>
                    <a:pt x="3445936" y="19704"/>
                  </a:lnTo>
                  <a:lnTo>
                    <a:pt x="3507613" y="13192"/>
                  </a:lnTo>
                  <a:lnTo>
                    <a:pt x="3542547" y="9725"/>
                  </a:lnTo>
                  <a:lnTo>
                    <a:pt x="3579257" y="7176"/>
                  </a:lnTo>
                  <a:lnTo>
                    <a:pt x="3617712" y="5454"/>
                  </a:lnTo>
                  <a:lnTo>
                    <a:pt x="3657879" y="4469"/>
                  </a:lnTo>
                  <a:lnTo>
                    <a:pt x="3699728" y="4131"/>
                  </a:lnTo>
                  <a:lnTo>
                    <a:pt x="3743227" y="4350"/>
                  </a:lnTo>
                  <a:lnTo>
                    <a:pt x="3788344" y="5035"/>
                  </a:lnTo>
                  <a:lnTo>
                    <a:pt x="3835047" y="6098"/>
                  </a:lnTo>
                  <a:lnTo>
                    <a:pt x="3883306" y="7447"/>
                  </a:lnTo>
                  <a:lnTo>
                    <a:pt x="3933089" y="8992"/>
                  </a:lnTo>
                  <a:lnTo>
                    <a:pt x="3984364" y="10644"/>
                  </a:lnTo>
                  <a:lnTo>
                    <a:pt x="4037100" y="12312"/>
                  </a:lnTo>
                  <a:lnTo>
                    <a:pt x="4091264" y="13906"/>
                  </a:lnTo>
                  <a:lnTo>
                    <a:pt x="4146827" y="15337"/>
                  </a:lnTo>
                  <a:lnTo>
                    <a:pt x="4203756" y="16513"/>
                  </a:lnTo>
                  <a:lnTo>
                    <a:pt x="4262019" y="17345"/>
                  </a:lnTo>
                  <a:lnTo>
                    <a:pt x="4321586" y="17743"/>
                  </a:lnTo>
                  <a:lnTo>
                    <a:pt x="4382424" y="17617"/>
                  </a:lnTo>
                  <a:lnTo>
                    <a:pt x="4444502" y="16876"/>
                  </a:lnTo>
                  <a:lnTo>
                    <a:pt x="4507789" y="15431"/>
                  </a:lnTo>
                  <a:lnTo>
                    <a:pt x="4572254" y="13192"/>
                  </a:lnTo>
                  <a:lnTo>
                    <a:pt x="4573143" y="22209"/>
                  </a:lnTo>
                  <a:lnTo>
                    <a:pt x="4571745" y="22590"/>
                  </a:lnTo>
                  <a:lnTo>
                    <a:pt x="4572254" y="31480"/>
                  </a:lnTo>
                  <a:lnTo>
                    <a:pt x="4528810" y="28411"/>
                  </a:lnTo>
                  <a:lnTo>
                    <a:pt x="4483248" y="25421"/>
                  </a:lnTo>
                  <a:lnTo>
                    <a:pt x="4435848" y="22609"/>
                  </a:lnTo>
                  <a:lnTo>
                    <a:pt x="4386891" y="20072"/>
                  </a:lnTo>
                  <a:lnTo>
                    <a:pt x="4336657" y="17909"/>
                  </a:lnTo>
                  <a:lnTo>
                    <a:pt x="4285427" y="16217"/>
                  </a:lnTo>
                  <a:lnTo>
                    <a:pt x="4233481" y="15097"/>
                  </a:lnTo>
                  <a:lnTo>
                    <a:pt x="4181099" y="14645"/>
                  </a:lnTo>
                  <a:lnTo>
                    <a:pt x="4128563" y="14959"/>
                  </a:lnTo>
                  <a:lnTo>
                    <a:pt x="4076152" y="16140"/>
                  </a:lnTo>
                  <a:lnTo>
                    <a:pt x="4024147" y="18283"/>
                  </a:lnTo>
                  <a:lnTo>
                    <a:pt x="3972828" y="21489"/>
                  </a:lnTo>
                  <a:lnTo>
                    <a:pt x="3922477" y="25855"/>
                  </a:lnTo>
                  <a:lnTo>
                    <a:pt x="3873372" y="31480"/>
                  </a:lnTo>
                  <a:lnTo>
                    <a:pt x="3814057" y="37803"/>
                  </a:lnTo>
                  <a:lnTo>
                    <a:pt x="3758697" y="41151"/>
                  </a:lnTo>
                  <a:lnTo>
                    <a:pt x="3706523" y="42094"/>
                  </a:lnTo>
                  <a:lnTo>
                    <a:pt x="3656767" y="41202"/>
                  </a:lnTo>
                  <a:lnTo>
                    <a:pt x="3608661" y="39045"/>
                  </a:lnTo>
                  <a:lnTo>
                    <a:pt x="3561437" y="36194"/>
                  </a:lnTo>
                  <a:lnTo>
                    <a:pt x="3514327" y="33219"/>
                  </a:lnTo>
                  <a:lnTo>
                    <a:pt x="3466561" y="30690"/>
                  </a:lnTo>
                  <a:lnTo>
                    <a:pt x="3417372" y="29176"/>
                  </a:lnTo>
                  <a:lnTo>
                    <a:pt x="3365992" y="29250"/>
                  </a:lnTo>
                  <a:lnTo>
                    <a:pt x="3311651" y="31480"/>
                  </a:lnTo>
                  <a:lnTo>
                    <a:pt x="3258433" y="34362"/>
                  </a:lnTo>
                  <a:lnTo>
                    <a:pt x="3209970" y="36132"/>
                  </a:lnTo>
                  <a:lnTo>
                    <a:pt x="3164821" y="36969"/>
                  </a:lnTo>
                  <a:lnTo>
                    <a:pt x="3121544" y="37050"/>
                  </a:lnTo>
                  <a:lnTo>
                    <a:pt x="3078697" y="36555"/>
                  </a:lnTo>
                  <a:lnTo>
                    <a:pt x="3034839" y="35662"/>
                  </a:lnTo>
                  <a:lnTo>
                    <a:pt x="2988529" y="34549"/>
                  </a:lnTo>
                  <a:lnTo>
                    <a:pt x="2938325" y="33396"/>
                  </a:lnTo>
                  <a:lnTo>
                    <a:pt x="2882784" y="32381"/>
                  </a:lnTo>
                  <a:lnTo>
                    <a:pt x="2820467" y="31683"/>
                  </a:lnTo>
                  <a:lnTo>
                    <a:pt x="2749931" y="31480"/>
                  </a:lnTo>
                  <a:lnTo>
                    <a:pt x="2692294" y="31088"/>
                  </a:lnTo>
                  <a:lnTo>
                    <a:pt x="2637166" y="29893"/>
                  </a:lnTo>
                  <a:lnTo>
                    <a:pt x="2584215" y="28112"/>
                  </a:lnTo>
                  <a:lnTo>
                    <a:pt x="2533114" y="25959"/>
                  </a:lnTo>
                  <a:lnTo>
                    <a:pt x="2483530" y="23651"/>
                  </a:lnTo>
                  <a:lnTo>
                    <a:pt x="2435136" y="21403"/>
                  </a:lnTo>
                  <a:lnTo>
                    <a:pt x="2387599" y="19431"/>
                  </a:lnTo>
                  <a:lnTo>
                    <a:pt x="2340592" y="17950"/>
                  </a:lnTo>
                  <a:lnTo>
                    <a:pt x="2293784" y="17178"/>
                  </a:lnTo>
                  <a:lnTo>
                    <a:pt x="2246844" y="17328"/>
                  </a:lnTo>
                  <a:lnTo>
                    <a:pt x="2199443" y="18618"/>
                  </a:lnTo>
                  <a:lnTo>
                    <a:pt x="2151252" y="21263"/>
                  </a:lnTo>
                  <a:lnTo>
                    <a:pt x="2101939" y="25478"/>
                  </a:lnTo>
                  <a:lnTo>
                    <a:pt x="2051177" y="31480"/>
                  </a:lnTo>
                  <a:lnTo>
                    <a:pt x="2002627" y="37498"/>
                  </a:lnTo>
                  <a:lnTo>
                    <a:pt x="1953425" y="42563"/>
                  </a:lnTo>
                  <a:lnTo>
                    <a:pt x="1903683" y="46695"/>
                  </a:lnTo>
                  <a:lnTo>
                    <a:pt x="1853517" y="49918"/>
                  </a:lnTo>
                  <a:lnTo>
                    <a:pt x="1803042" y="52251"/>
                  </a:lnTo>
                  <a:lnTo>
                    <a:pt x="1752373" y="53718"/>
                  </a:lnTo>
                  <a:lnTo>
                    <a:pt x="1701625" y="54339"/>
                  </a:lnTo>
                  <a:lnTo>
                    <a:pt x="1650912" y="54137"/>
                  </a:lnTo>
                  <a:lnTo>
                    <a:pt x="1600350" y="53133"/>
                  </a:lnTo>
                  <a:lnTo>
                    <a:pt x="1550053" y="51348"/>
                  </a:lnTo>
                  <a:lnTo>
                    <a:pt x="1500137" y="48805"/>
                  </a:lnTo>
                  <a:lnTo>
                    <a:pt x="1450716" y="45525"/>
                  </a:lnTo>
                  <a:lnTo>
                    <a:pt x="1401906" y="41529"/>
                  </a:lnTo>
                  <a:lnTo>
                    <a:pt x="1353821" y="36840"/>
                  </a:lnTo>
                  <a:lnTo>
                    <a:pt x="1306576" y="31480"/>
                  </a:lnTo>
                  <a:lnTo>
                    <a:pt x="1240168" y="24604"/>
                  </a:lnTo>
                  <a:lnTo>
                    <a:pt x="1180515" y="20690"/>
                  </a:lnTo>
                  <a:lnTo>
                    <a:pt x="1126319" y="19198"/>
                  </a:lnTo>
                  <a:lnTo>
                    <a:pt x="1076279" y="19592"/>
                  </a:lnTo>
                  <a:lnTo>
                    <a:pt x="1029096" y="21335"/>
                  </a:lnTo>
                  <a:lnTo>
                    <a:pt x="983472" y="23890"/>
                  </a:lnTo>
                  <a:lnTo>
                    <a:pt x="938107" y="26719"/>
                  </a:lnTo>
                  <a:lnTo>
                    <a:pt x="891702" y="29285"/>
                  </a:lnTo>
                  <a:lnTo>
                    <a:pt x="842958" y="31051"/>
                  </a:lnTo>
                  <a:lnTo>
                    <a:pt x="790575" y="31480"/>
                  </a:lnTo>
                  <a:lnTo>
                    <a:pt x="753895" y="31139"/>
                  </a:lnTo>
                  <a:lnTo>
                    <a:pt x="712573" y="30667"/>
                  </a:lnTo>
                  <a:lnTo>
                    <a:pt x="667240" y="30101"/>
                  </a:lnTo>
                  <a:lnTo>
                    <a:pt x="618527" y="29479"/>
                  </a:lnTo>
                  <a:lnTo>
                    <a:pt x="567066" y="28840"/>
                  </a:lnTo>
                  <a:lnTo>
                    <a:pt x="513489" y="28220"/>
                  </a:lnTo>
                  <a:lnTo>
                    <a:pt x="458426" y="27659"/>
                  </a:lnTo>
                  <a:lnTo>
                    <a:pt x="402510" y="27193"/>
                  </a:lnTo>
                  <a:lnTo>
                    <a:pt x="346372" y="26862"/>
                  </a:lnTo>
                  <a:lnTo>
                    <a:pt x="290645" y="26702"/>
                  </a:lnTo>
                  <a:lnTo>
                    <a:pt x="235958" y="26752"/>
                  </a:lnTo>
                  <a:lnTo>
                    <a:pt x="182945" y="27050"/>
                  </a:lnTo>
                  <a:lnTo>
                    <a:pt x="132236" y="27634"/>
                  </a:lnTo>
                  <a:lnTo>
                    <a:pt x="84464" y="28542"/>
                  </a:lnTo>
                  <a:lnTo>
                    <a:pt x="40259" y="29811"/>
                  </a:lnTo>
                  <a:lnTo>
                    <a:pt x="253" y="31480"/>
                  </a:lnTo>
                  <a:lnTo>
                    <a:pt x="0" y="27416"/>
                  </a:lnTo>
                  <a:lnTo>
                    <a:pt x="762" y="19034"/>
                  </a:lnTo>
                  <a:lnTo>
                    <a:pt x="253" y="13192"/>
                  </a:lnTo>
                  <a:close/>
                </a:path>
              </a:pathLst>
            </a:custGeom>
            <a:ln w="4127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1822" y="2201291"/>
            <a:ext cx="11264265" cy="0"/>
          </a:xfrm>
          <a:custGeom>
            <a:avLst/>
            <a:gdLst/>
            <a:ahLst/>
            <a:cxnLst/>
            <a:rect l="l" t="t" r="r" b="b"/>
            <a:pathLst>
              <a:path w="11264265">
                <a:moveTo>
                  <a:pt x="0" y="0"/>
                </a:moveTo>
                <a:lnTo>
                  <a:pt x="11263706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822" y="6038659"/>
            <a:ext cx="11264265" cy="0"/>
          </a:xfrm>
          <a:custGeom>
            <a:avLst/>
            <a:gdLst/>
            <a:ahLst/>
            <a:cxnLst/>
            <a:rect l="l" t="t" r="r" b="b"/>
            <a:pathLst>
              <a:path w="11264265">
                <a:moveTo>
                  <a:pt x="0" y="0"/>
                </a:moveTo>
                <a:lnTo>
                  <a:pt x="11263706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00237"/>
              </p:ext>
            </p:extLst>
          </p:nvPr>
        </p:nvGraphicFramePr>
        <p:xfrm>
          <a:off x="608634" y="2751073"/>
          <a:ext cx="10194289" cy="421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marR="198120" algn="ctr">
                        <a:lnSpc>
                          <a:spcPts val="190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Athena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Huckaby,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115" marR="233679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Mexico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Outreach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Coordinator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Ideal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Option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8460" algn="ctr">
                        <a:lnSpc>
                          <a:spcPts val="190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Laura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Wells,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MSN,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BSN,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FNP-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86765" marR="11677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Addiction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Medicine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Provider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Ideal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Option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265" algn="ctr">
                        <a:lnSpc>
                          <a:spcPts val="190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Katie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Olson,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16280" marR="11176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Development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Manager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Ideal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Option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585">
                <a:tc gridSpan="3">
                  <a:txBody>
                    <a:bodyPr/>
                    <a:lstStyle/>
                    <a:p>
                      <a:pPr marL="777240" algn="ctr">
                        <a:lnSpc>
                          <a:spcPct val="100000"/>
                        </a:lnSpc>
                        <a:spcBef>
                          <a:spcPts val="2635"/>
                        </a:spcBef>
                      </a:pPr>
                      <a:r>
                        <a:rPr lang="en-US" sz="2800" spc="-10" dirty="0">
                          <a:latin typeface="Calibri"/>
                          <a:cs typeface="Calibri"/>
                        </a:rPr>
                        <a:t>Athena Huckabee                                                                                            57</a:t>
                      </a:r>
                      <a:r>
                        <a:rPr lang="en-US" sz="2800" spc="-10" baseline="30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lang="en-US" sz="2800" spc="-10" dirty="0">
                          <a:latin typeface="Calibri"/>
                          <a:cs typeface="Calibri"/>
                        </a:rPr>
                        <a:t> Silver City Institute                                                                               August 1, 2023</a:t>
                      </a:r>
                    </a:p>
                    <a:p>
                      <a:pPr marL="777240" algn="ctr">
                        <a:lnSpc>
                          <a:spcPct val="100000"/>
                        </a:lnSpc>
                        <a:spcBef>
                          <a:spcPts val="2635"/>
                        </a:spcBef>
                      </a:pPr>
                      <a:endParaRPr lang="en-US" sz="2800" spc="-10" dirty="0">
                        <a:latin typeface="Calibri"/>
                        <a:cs typeface="Calibri"/>
                      </a:endParaRPr>
                    </a:p>
                    <a:p>
                      <a:pPr marL="777240" algn="ctr">
                        <a:lnSpc>
                          <a:spcPct val="100000"/>
                        </a:lnSpc>
                        <a:spcBef>
                          <a:spcPts val="2635"/>
                        </a:spcBef>
                      </a:pP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3346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8985" y="3696981"/>
            <a:ext cx="5743575" cy="23641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dirty="0">
                <a:solidFill>
                  <a:srgbClr val="FF9933"/>
                </a:solidFill>
                <a:latin typeface="Segoe UI"/>
                <a:cs typeface="Segoe UI"/>
              </a:rPr>
              <a:t>Medications</a:t>
            </a:r>
            <a:r>
              <a:rPr sz="1800" b="1" spc="-60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9933"/>
                </a:solidFill>
                <a:latin typeface="Segoe UI"/>
                <a:cs typeface="Segoe UI"/>
              </a:rPr>
              <a:t>for</a:t>
            </a:r>
            <a:r>
              <a:rPr sz="1800" b="1" spc="-15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9933"/>
                </a:solidFill>
                <a:latin typeface="Segoe UI"/>
                <a:cs typeface="Segoe UI"/>
              </a:rPr>
              <a:t>Opioid</a:t>
            </a:r>
            <a:r>
              <a:rPr sz="1800" b="1" spc="-30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9933"/>
                </a:solidFill>
                <a:latin typeface="Segoe UI"/>
                <a:cs typeface="Segoe UI"/>
              </a:rPr>
              <a:t>Use</a:t>
            </a:r>
            <a:r>
              <a:rPr sz="1800" b="1" spc="-15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FF9933"/>
                </a:solidFill>
                <a:latin typeface="Segoe UI"/>
                <a:cs typeface="Segoe UI"/>
              </a:rPr>
              <a:t>Disorder:</a:t>
            </a:r>
            <a:endParaRPr sz="1800">
              <a:latin typeface="Segoe UI"/>
              <a:cs typeface="Segoe UI"/>
            </a:endParaRPr>
          </a:p>
          <a:p>
            <a:pPr marL="357505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Reduce</a:t>
            </a:r>
            <a:r>
              <a:rPr sz="1800" spc="-6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cravings</a:t>
            </a:r>
            <a:endParaRPr sz="1800">
              <a:latin typeface="Lato"/>
              <a:cs typeface="Lato"/>
            </a:endParaRPr>
          </a:p>
          <a:p>
            <a:pPr marL="357505" marR="60134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Block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the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effects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opioids</a:t>
            </a:r>
            <a:r>
              <a:rPr sz="1800" spc="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if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used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while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on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the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medication</a:t>
            </a:r>
            <a:endParaRPr sz="1800">
              <a:latin typeface="Lato"/>
              <a:cs typeface="Lato"/>
            </a:endParaRPr>
          </a:p>
          <a:p>
            <a:pPr marL="35750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Prevent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withdrawal</a:t>
            </a:r>
            <a:endParaRPr sz="1800">
              <a:latin typeface="Lato"/>
              <a:cs typeface="Lato"/>
            </a:endParaRPr>
          </a:p>
          <a:p>
            <a:pPr marL="357505" marR="508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Help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restore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normal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brain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function,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including</a:t>
            </a:r>
            <a:r>
              <a:rPr sz="1800" spc="50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memory,</a:t>
            </a:r>
            <a:r>
              <a:rPr sz="1800" spc="-6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concentration,</a:t>
            </a:r>
            <a:r>
              <a:rPr sz="1800" spc="-5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decision-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making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thinking</a:t>
            </a:r>
            <a:endParaRPr sz="18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620" y="6414922"/>
            <a:ext cx="9546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Source: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“Medication-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Assisted</a:t>
            </a:r>
            <a:r>
              <a:rPr sz="1200" b="0" i="1" spc="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Treatment</a:t>
            </a:r>
            <a:r>
              <a:rPr sz="1200" b="0" i="1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Improves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Outcomes</a:t>
            </a:r>
            <a:r>
              <a:rPr sz="1200" b="0" i="1" spc="-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for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Patients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with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Opioid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Use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Disorder.”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Pew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Internet</a:t>
            </a:r>
            <a:r>
              <a:rPr sz="1200" b="0" i="1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&amp;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American</a:t>
            </a:r>
            <a:r>
              <a:rPr sz="1200" b="0" i="1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Life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Project,</a:t>
            </a:r>
            <a:r>
              <a:rPr sz="1200" b="0" i="1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Nov.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2016.</a:t>
            </a:r>
            <a:endParaRPr sz="1200">
              <a:latin typeface="Lato Medium"/>
              <a:cs typeface="Lato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4479" y="1348739"/>
            <a:ext cx="5836920" cy="2148840"/>
          </a:xfrm>
          <a:prstGeom prst="rect">
            <a:avLst/>
          </a:prstGeom>
          <a:solidFill>
            <a:srgbClr val="A1B3CE">
              <a:alpha val="35293"/>
            </a:srgbClr>
          </a:solidFill>
        </p:spPr>
        <p:txBody>
          <a:bodyPr vert="horz" wrap="square" lIns="0" tIns="231140" rIns="0" bIns="0" rtlCol="0">
            <a:spAutoFit/>
          </a:bodyPr>
          <a:lstStyle/>
          <a:p>
            <a:pPr marL="342265" marR="325755">
              <a:lnSpc>
                <a:spcPct val="100000"/>
              </a:lnSpc>
              <a:spcBef>
                <a:spcPts val="1820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The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Food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Drug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Administration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(FDA)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has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approved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several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different</a:t>
            </a:r>
            <a:r>
              <a:rPr sz="1800" spc="-6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medications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to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treat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alcohol</a:t>
            </a:r>
            <a:r>
              <a:rPr sz="1800" spc="-5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opioid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use</a:t>
            </a:r>
            <a:r>
              <a:rPr sz="1800" spc="-6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disorders.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Medications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used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for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MAT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are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evidence-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based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treatment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options</a:t>
            </a:r>
            <a:r>
              <a:rPr sz="18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do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not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just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substitute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one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drug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for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another.</a:t>
            </a:r>
            <a:endParaRPr sz="1800">
              <a:latin typeface="Lato"/>
              <a:cs typeface="Lato"/>
            </a:endParaRPr>
          </a:p>
          <a:p>
            <a:pPr marL="342265">
              <a:lnSpc>
                <a:spcPct val="100000"/>
              </a:lnSpc>
              <a:spcBef>
                <a:spcPts val="1440"/>
              </a:spcBef>
            </a:pP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-</a:t>
            </a:r>
            <a:r>
              <a:rPr sz="14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i="1" spc="-10" dirty="0">
                <a:solidFill>
                  <a:srgbClr val="2E4258"/>
                </a:solidFill>
                <a:latin typeface="Lato"/>
                <a:cs typeface="Lato"/>
              </a:rPr>
              <a:t>SAMHSA</a:t>
            </a:r>
            <a:endParaRPr sz="1400">
              <a:latin typeface="Lato"/>
              <a:cs typeface="La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9572" y="4264409"/>
            <a:ext cx="230886" cy="15067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599" y="1525740"/>
            <a:ext cx="3966545" cy="45898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725169"/>
            <a:ext cx="8970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70" dirty="0"/>
              <a:t> </a:t>
            </a:r>
            <a:r>
              <a:rPr dirty="0"/>
              <a:t>opioid</a:t>
            </a:r>
            <a:r>
              <a:rPr spc="-50" dirty="0"/>
              <a:t> </a:t>
            </a:r>
            <a:r>
              <a:rPr dirty="0"/>
              <a:t>treatment</a:t>
            </a:r>
            <a:r>
              <a:rPr spc="-75" dirty="0"/>
              <a:t> </a:t>
            </a:r>
            <a:r>
              <a:rPr dirty="0"/>
              <a:t>medications</a:t>
            </a:r>
            <a:r>
              <a:rPr spc="-35" dirty="0"/>
              <a:t> </a:t>
            </a:r>
            <a:r>
              <a:rPr dirty="0"/>
              <a:t>work</a:t>
            </a:r>
            <a:r>
              <a:rPr spc="-75" dirty="0"/>
              <a:t> </a:t>
            </a:r>
            <a:r>
              <a:rPr dirty="0"/>
              <a:t>on</a:t>
            </a:r>
            <a:r>
              <a:rPr spc="-7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spc="-10" dirty="0"/>
              <a:t>brain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073" y="0"/>
            <a:ext cx="1797316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03646" y="-4762"/>
            <a:ext cx="10179685" cy="6867525"/>
            <a:chOff x="903646" y="-4762"/>
            <a:chExt cx="10179685" cy="68675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46" y="0"/>
              <a:ext cx="1806279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4043" y="0"/>
              <a:ext cx="9964420" cy="6858000"/>
            </a:xfrm>
            <a:custGeom>
              <a:avLst/>
              <a:gdLst/>
              <a:ahLst/>
              <a:cxnLst/>
              <a:rect l="l" t="t" r="r" b="b"/>
              <a:pathLst>
                <a:path w="9964420" h="6858000">
                  <a:moveTo>
                    <a:pt x="8368030" y="0"/>
                  </a:moveTo>
                  <a:lnTo>
                    <a:pt x="1595882" y="0"/>
                  </a:lnTo>
                  <a:lnTo>
                    <a:pt x="1459230" y="130301"/>
                  </a:lnTo>
                  <a:lnTo>
                    <a:pt x="1425158" y="164703"/>
                  </a:lnTo>
                  <a:lnTo>
                    <a:pt x="1391420" y="199433"/>
                  </a:lnTo>
                  <a:lnTo>
                    <a:pt x="1358018" y="234488"/>
                  </a:lnTo>
                  <a:lnTo>
                    <a:pt x="1324955" y="269866"/>
                  </a:lnTo>
                  <a:lnTo>
                    <a:pt x="1292232" y="305564"/>
                  </a:lnTo>
                  <a:lnTo>
                    <a:pt x="1259853" y="341579"/>
                  </a:lnTo>
                  <a:lnTo>
                    <a:pt x="1227820" y="377909"/>
                  </a:lnTo>
                  <a:lnTo>
                    <a:pt x="1196136" y="414552"/>
                  </a:lnTo>
                  <a:lnTo>
                    <a:pt x="1164804" y="451504"/>
                  </a:lnTo>
                  <a:lnTo>
                    <a:pt x="1133825" y="488764"/>
                  </a:lnTo>
                  <a:lnTo>
                    <a:pt x="1103204" y="526328"/>
                  </a:lnTo>
                  <a:lnTo>
                    <a:pt x="1072941" y="564194"/>
                  </a:lnTo>
                  <a:lnTo>
                    <a:pt x="1043040" y="602359"/>
                  </a:lnTo>
                  <a:lnTo>
                    <a:pt x="1013504" y="640821"/>
                  </a:lnTo>
                  <a:lnTo>
                    <a:pt x="984335" y="679577"/>
                  </a:lnTo>
                  <a:lnTo>
                    <a:pt x="955535" y="718625"/>
                  </a:lnTo>
                  <a:lnTo>
                    <a:pt x="927108" y="757961"/>
                  </a:lnTo>
                  <a:lnTo>
                    <a:pt x="899056" y="797584"/>
                  </a:lnTo>
                  <a:lnTo>
                    <a:pt x="871381" y="837491"/>
                  </a:lnTo>
                  <a:lnTo>
                    <a:pt x="844086" y="877679"/>
                  </a:lnTo>
                  <a:lnTo>
                    <a:pt x="817173" y="918146"/>
                  </a:lnTo>
                  <a:lnTo>
                    <a:pt x="790646" y="958888"/>
                  </a:lnTo>
                  <a:lnTo>
                    <a:pt x="764507" y="999904"/>
                  </a:lnTo>
                  <a:lnTo>
                    <a:pt x="738759" y="1041190"/>
                  </a:lnTo>
                  <a:lnTo>
                    <a:pt x="713403" y="1082745"/>
                  </a:lnTo>
                  <a:lnTo>
                    <a:pt x="688443" y="1124565"/>
                  </a:lnTo>
                  <a:lnTo>
                    <a:pt x="663881" y="1166648"/>
                  </a:lnTo>
                  <a:lnTo>
                    <a:pt x="639721" y="1208992"/>
                  </a:lnTo>
                  <a:lnTo>
                    <a:pt x="615963" y="1251593"/>
                  </a:lnTo>
                  <a:lnTo>
                    <a:pt x="592612" y="1294450"/>
                  </a:lnTo>
                  <a:lnTo>
                    <a:pt x="569669" y="1337559"/>
                  </a:lnTo>
                  <a:lnTo>
                    <a:pt x="547138" y="1380918"/>
                  </a:lnTo>
                  <a:lnTo>
                    <a:pt x="525021" y="1424525"/>
                  </a:lnTo>
                  <a:lnTo>
                    <a:pt x="503319" y="1468376"/>
                  </a:lnTo>
                  <a:lnTo>
                    <a:pt x="482038" y="1512469"/>
                  </a:lnTo>
                  <a:lnTo>
                    <a:pt x="461177" y="1556802"/>
                  </a:lnTo>
                  <a:lnTo>
                    <a:pt x="440741" y="1601372"/>
                  </a:lnTo>
                  <a:lnTo>
                    <a:pt x="420732" y="1646177"/>
                  </a:lnTo>
                  <a:lnTo>
                    <a:pt x="401153" y="1691213"/>
                  </a:lnTo>
                  <a:lnTo>
                    <a:pt x="382005" y="1736478"/>
                  </a:lnTo>
                  <a:lnTo>
                    <a:pt x="363292" y="1781970"/>
                  </a:lnTo>
                  <a:lnTo>
                    <a:pt x="345017" y="1827686"/>
                  </a:lnTo>
                  <a:lnTo>
                    <a:pt x="327181" y="1873623"/>
                  </a:lnTo>
                  <a:lnTo>
                    <a:pt x="309788" y="1919779"/>
                  </a:lnTo>
                  <a:lnTo>
                    <a:pt x="292839" y="1966152"/>
                  </a:lnTo>
                  <a:lnTo>
                    <a:pt x="276339" y="2012738"/>
                  </a:lnTo>
                  <a:lnTo>
                    <a:pt x="260289" y="2059535"/>
                  </a:lnTo>
                  <a:lnTo>
                    <a:pt x="244692" y="2106540"/>
                  </a:lnTo>
                  <a:lnTo>
                    <a:pt x="229550" y="2153751"/>
                  </a:lnTo>
                  <a:lnTo>
                    <a:pt x="214866" y="2201165"/>
                  </a:lnTo>
                  <a:lnTo>
                    <a:pt x="200643" y="2248780"/>
                  </a:lnTo>
                  <a:lnTo>
                    <a:pt x="186883" y="2296593"/>
                  </a:lnTo>
                  <a:lnTo>
                    <a:pt x="173589" y="2344602"/>
                  </a:lnTo>
                  <a:lnTo>
                    <a:pt x="160764" y="2392803"/>
                  </a:lnTo>
                  <a:lnTo>
                    <a:pt x="148410" y="2441194"/>
                  </a:lnTo>
                  <a:lnTo>
                    <a:pt x="136529" y="2489774"/>
                  </a:lnTo>
                  <a:lnTo>
                    <a:pt x="125125" y="2538538"/>
                  </a:lnTo>
                  <a:lnTo>
                    <a:pt x="114200" y="2587484"/>
                  </a:lnTo>
                  <a:lnTo>
                    <a:pt x="103756" y="2636610"/>
                  </a:lnTo>
                  <a:lnTo>
                    <a:pt x="93796" y="2685914"/>
                  </a:lnTo>
                  <a:lnTo>
                    <a:pt x="84323" y="2735392"/>
                  </a:lnTo>
                  <a:lnTo>
                    <a:pt x="75339" y="2785043"/>
                  </a:lnTo>
                  <a:lnTo>
                    <a:pt x="66848" y="2834862"/>
                  </a:lnTo>
                  <a:lnTo>
                    <a:pt x="58850" y="2884849"/>
                  </a:lnTo>
                  <a:lnTo>
                    <a:pt x="51350" y="2934999"/>
                  </a:lnTo>
                  <a:lnTo>
                    <a:pt x="44349" y="2985312"/>
                  </a:lnTo>
                  <a:lnTo>
                    <a:pt x="37851" y="3035783"/>
                  </a:lnTo>
                  <a:lnTo>
                    <a:pt x="31858" y="3086411"/>
                  </a:lnTo>
                  <a:lnTo>
                    <a:pt x="26372" y="3137193"/>
                  </a:lnTo>
                  <a:lnTo>
                    <a:pt x="21396" y="3188126"/>
                  </a:lnTo>
                  <a:lnTo>
                    <a:pt x="16933" y="3239208"/>
                  </a:lnTo>
                  <a:lnTo>
                    <a:pt x="12986" y="3290435"/>
                  </a:lnTo>
                  <a:lnTo>
                    <a:pt x="9556" y="3341806"/>
                  </a:lnTo>
                  <a:lnTo>
                    <a:pt x="6647" y="3393318"/>
                  </a:lnTo>
                  <a:lnTo>
                    <a:pt x="4261" y="3444969"/>
                  </a:lnTo>
                  <a:lnTo>
                    <a:pt x="2400" y="3496755"/>
                  </a:lnTo>
                  <a:lnTo>
                    <a:pt x="1068" y="3548674"/>
                  </a:lnTo>
                  <a:lnTo>
                    <a:pt x="267" y="3600723"/>
                  </a:lnTo>
                  <a:lnTo>
                    <a:pt x="0" y="3652901"/>
                  </a:lnTo>
                  <a:lnTo>
                    <a:pt x="268" y="3705167"/>
                  </a:lnTo>
                  <a:lnTo>
                    <a:pt x="1072" y="3757305"/>
                  </a:lnTo>
                  <a:lnTo>
                    <a:pt x="2409" y="3809313"/>
                  </a:lnTo>
                  <a:lnTo>
                    <a:pt x="4276" y="3861187"/>
                  </a:lnTo>
                  <a:lnTo>
                    <a:pt x="6671" y="3912925"/>
                  </a:lnTo>
                  <a:lnTo>
                    <a:pt x="9591" y="3964524"/>
                  </a:lnTo>
                  <a:lnTo>
                    <a:pt x="13033" y="4015983"/>
                  </a:lnTo>
                  <a:lnTo>
                    <a:pt x="16995" y="4067297"/>
                  </a:lnTo>
                  <a:lnTo>
                    <a:pt x="21474" y="4118466"/>
                  </a:lnTo>
                  <a:lnTo>
                    <a:pt x="26468" y="4169485"/>
                  </a:lnTo>
                  <a:lnTo>
                    <a:pt x="31973" y="4220352"/>
                  </a:lnTo>
                  <a:lnTo>
                    <a:pt x="37988" y="4271065"/>
                  </a:lnTo>
                  <a:lnTo>
                    <a:pt x="44510" y="4321621"/>
                  </a:lnTo>
                  <a:lnTo>
                    <a:pt x="51536" y="4372018"/>
                  </a:lnTo>
                  <a:lnTo>
                    <a:pt x="59063" y="4422253"/>
                  </a:lnTo>
                  <a:lnTo>
                    <a:pt x="67089" y="4472323"/>
                  </a:lnTo>
                  <a:lnTo>
                    <a:pt x="75611" y="4522225"/>
                  </a:lnTo>
                  <a:lnTo>
                    <a:pt x="84627" y="4571957"/>
                  </a:lnTo>
                  <a:lnTo>
                    <a:pt x="94134" y="4621517"/>
                  </a:lnTo>
                  <a:lnTo>
                    <a:pt x="104129" y="4670902"/>
                  </a:lnTo>
                  <a:lnTo>
                    <a:pt x="114610" y="4720109"/>
                  </a:lnTo>
                  <a:lnTo>
                    <a:pt x="125574" y="4769135"/>
                  </a:lnTo>
                  <a:lnTo>
                    <a:pt x="137018" y="4817978"/>
                  </a:lnTo>
                  <a:lnTo>
                    <a:pt x="148941" y="4866636"/>
                  </a:lnTo>
                  <a:lnTo>
                    <a:pt x="161339" y="4915105"/>
                  </a:lnTo>
                  <a:lnTo>
                    <a:pt x="174209" y="4963383"/>
                  </a:lnTo>
                  <a:lnTo>
                    <a:pt x="187550" y="5011468"/>
                  </a:lnTo>
                  <a:lnTo>
                    <a:pt x="201358" y="5059356"/>
                  </a:lnTo>
                  <a:lnTo>
                    <a:pt x="215631" y="5107046"/>
                  </a:lnTo>
                  <a:lnTo>
                    <a:pt x="230366" y="5154534"/>
                  </a:lnTo>
                  <a:lnTo>
                    <a:pt x="245560" y="5201819"/>
                  </a:lnTo>
                  <a:lnTo>
                    <a:pt x="261212" y="5248896"/>
                  </a:lnTo>
                  <a:lnTo>
                    <a:pt x="277318" y="5295765"/>
                  </a:lnTo>
                  <a:lnTo>
                    <a:pt x="293876" y="5342421"/>
                  </a:lnTo>
                  <a:lnTo>
                    <a:pt x="310882" y="5388863"/>
                  </a:lnTo>
                  <a:lnTo>
                    <a:pt x="328336" y="5435088"/>
                  </a:lnTo>
                  <a:lnTo>
                    <a:pt x="346233" y="5481094"/>
                  </a:lnTo>
                  <a:lnTo>
                    <a:pt x="364572" y="5526876"/>
                  </a:lnTo>
                  <a:lnTo>
                    <a:pt x="383349" y="5572434"/>
                  </a:lnTo>
                  <a:lnTo>
                    <a:pt x="402562" y="5617765"/>
                  </a:lnTo>
                  <a:lnTo>
                    <a:pt x="422209" y="5662865"/>
                  </a:lnTo>
                  <a:lnTo>
                    <a:pt x="442286" y="5707732"/>
                  </a:lnTo>
                  <a:lnTo>
                    <a:pt x="462792" y="5752364"/>
                  </a:lnTo>
                  <a:lnTo>
                    <a:pt x="483723" y="5796758"/>
                  </a:lnTo>
                  <a:lnTo>
                    <a:pt x="505077" y="5840911"/>
                  </a:lnTo>
                  <a:lnTo>
                    <a:pt x="526852" y="5884821"/>
                  </a:lnTo>
                  <a:lnTo>
                    <a:pt x="549044" y="5928485"/>
                  </a:lnTo>
                  <a:lnTo>
                    <a:pt x="571652" y="5971901"/>
                  </a:lnTo>
                  <a:lnTo>
                    <a:pt x="594672" y="6015065"/>
                  </a:lnTo>
                  <a:lnTo>
                    <a:pt x="618101" y="6057976"/>
                  </a:lnTo>
                  <a:lnTo>
                    <a:pt x="641938" y="6100630"/>
                  </a:lnTo>
                  <a:lnTo>
                    <a:pt x="666180" y="6143025"/>
                  </a:lnTo>
                  <a:lnTo>
                    <a:pt x="690824" y="6185159"/>
                  </a:lnTo>
                  <a:lnTo>
                    <a:pt x="715867" y="6227028"/>
                  </a:lnTo>
                  <a:lnTo>
                    <a:pt x="741307" y="6268631"/>
                  </a:lnTo>
                  <a:lnTo>
                    <a:pt x="767141" y="6309964"/>
                  </a:lnTo>
                  <a:lnTo>
                    <a:pt x="793367" y="6351025"/>
                  </a:lnTo>
                  <a:lnTo>
                    <a:pt x="819982" y="6391811"/>
                  </a:lnTo>
                  <a:lnTo>
                    <a:pt x="846983" y="6432320"/>
                  </a:lnTo>
                  <a:lnTo>
                    <a:pt x="874367" y="6472549"/>
                  </a:lnTo>
                  <a:lnTo>
                    <a:pt x="902133" y="6512496"/>
                  </a:lnTo>
                  <a:lnTo>
                    <a:pt x="930278" y="6552157"/>
                  </a:lnTo>
                  <a:lnTo>
                    <a:pt x="958798" y="6591531"/>
                  </a:lnTo>
                  <a:lnTo>
                    <a:pt x="987691" y="6630614"/>
                  </a:lnTo>
                  <a:lnTo>
                    <a:pt x="1016955" y="6669404"/>
                  </a:lnTo>
                  <a:lnTo>
                    <a:pt x="1046587" y="6707899"/>
                  </a:lnTo>
                  <a:lnTo>
                    <a:pt x="1076585" y="6746095"/>
                  </a:lnTo>
                  <a:lnTo>
                    <a:pt x="1106945" y="6783990"/>
                  </a:lnTo>
                  <a:lnTo>
                    <a:pt x="1137666" y="6821582"/>
                  </a:lnTo>
                  <a:lnTo>
                    <a:pt x="1169162" y="6857999"/>
                  </a:lnTo>
                  <a:lnTo>
                    <a:pt x="8794750" y="6857999"/>
                  </a:lnTo>
                  <a:lnTo>
                    <a:pt x="8826246" y="6821582"/>
                  </a:lnTo>
                  <a:lnTo>
                    <a:pt x="8856966" y="6783990"/>
                  </a:lnTo>
                  <a:lnTo>
                    <a:pt x="8887326" y="6746095"/>
                  </a:lnTo>
                  <a:lnTo>
                    <a:pt x="8917324" y="6707899"/>
                  </a:lnTo>
                  <a:lnTo>
                    <a:pt x="8946956" y="6669404"/>
                  </a:lnTo>
                  <a:lnTo>
                    <a:pt x="8976220" y="6630614"/>
                  </a:lnTo>
                  <a:lnTo>
                    <a:pt x="9005113" y="6591531"/>
                  </a:lnTo>
                  <a:lnTo>
                    <a:pt x="9033633" y="6552157"/>
                  </a:lnTo>
                  <a:lnTo>
                    <a:pt x="9061778" y="6512496"/>
                  </a:lnTo>
                  <a:lnTo>
                    <a:pt x="9089544" y="6472549"/>
                  </a:lnTo>
                  <a:lnTo>
                    <a:pt x="9116928" y="6432320"/>
                  </a:lnTo>
                  <a:lnTo>
                    <a:pt x="9143929" y="6391811"/>
                  </a:lnTo>
                  <a:lnTo>
                    <a:pt x="9170544" y="6351025"/>
                  </a:lnTo>
                  <a:lnTo>
                    <a:pt x="9196770" y="6309964"/>
                  </a:lnTo>
                  <a:lnTo>
                    <a:pt x="9222604" y="6268631"/>
                  </a:lnTo>
                  <a:lnTo>
                    <a:pt x="9248044" y="6227028"/>
                  </a:lnTo>
                  <a:lnTo>
                    <a:pt x="9273087" y="6185159"/>
                  </a:lnTo>
                  <a:lnTo>
                    <a:pt x="9297731" y="6143025"/>
                  </a:lnTo>
                  <a:lnTo>
                    <a:pt x="9321973" y="6100630"/>
                  </a:lnTo>
                  <a:lnTo>
                    <a:pt x="9345810" y="6057976"/>
                  </a:lnTo>
                  <a:lnTo>
                    <a:pt x="9369239" y="6015065"/>
                  </a:lnTo>
                  <a:lnTo>
                    <a:pt x="9392259" y="5971901"/>
                  </a:lnTo>
                  <a:lnTo>
                    <a:pt x="9414867" y="5928485"/>
                  </a:lnTo>
                  <a:lnTo>
                    <a:pt x="9437059" y="5884821"/>
                  </a:lnTo>
                  <a:lnTo>
                    <a:pt x="9458834" y="5840911"/>
                  </a:lnTo>
                  <a:lnTo>
                    <a:pt x="9480188" y="5796758"/>
                  </a:lnTo>
                  <a:lnTo>
                    <a:pt x="9501119" y="5752364"/>
                  </a:lnTo>
                  <a:lnTo>
                    <a:pt x="9521625" y="5707732"/>
                  </a:lnTo>
                  <a:lnTo>
                    <a:pt x="9541702" y="5662865"/>
                  </a:lnTo>
                  <a:lnTo>
                    <a:pt x="9561349" y="5617765"/>
                  </a:lnTo>
                  <a:lnTo>
                    <a:pt x="9580562" y="5572434"/>
                  </a:lnTo>
                  <a:lnTo>
                    <a:pt x="9599339" y="5526876"/>
                  </a:lnTo>
                  <a:lnTo>
                    <a:pt x="9617678" y="5481094"/>
                  </a:lnTo>
                  <a:lnTo>
                    <a:pt x="9635575" y="5435088"/>
                  </a:lnTo>
                  <a:lnTo>
                    <a:pt x="9653029" y="5388863"/>
                  </a:lnTo>
                  <a:lnTo>
                    <a:pt x="9670035" y="5342421"/>
                  </a:lnTo>
                  <a:lnTo>
                    <a:pt x="9686593" y="5295765"/>
                  </a:lnTo>
                  <a:lnTo>
                    <a:pt x="9702699" y="5248896"/>
                  </a:lnTo>
                  <a:lnTo>
                    <a:pt x="9718351" y="5201819"/>
                  </a:lnTo>
                  <a:lnTo>
                    <a:pt x="9733545" y="5154534"/>
                  </a:lnTo>
                  <a:lnTo>
                    <a:pt x="9748280" y="5107046"/>
                  </a:lnTo>
                  <a:lnTo>
                    <a:pt x="9762553" y="5059356"/>
                  </a:lnTo>
                  <a:lnTo>
                    <a:pt x="9776361" y="5011468"/>
                  </a:lnTo>
                  <a:lnTo>
                    <a:pt x="9789702" y="4963383"/>
                  </a:lnTo>
                  <a:lnTo>
                    <a:pt x="9802572" y="4915105"/>
                  </a:lnTo>
                  <a:lnTo>
                    <a:pt x="9814970" y="4866636"/>
                  </a:lnTo>
                  <a:lnTo>
                    <a:pt x="9826893" y="4817978"/>
                  </a:lnTo>
                  <a:lnTo>
                    <a:pt x="9838337" y="4769135"/>
                  </a:lnTo>
                  <a:lnTo>
                    <a:pt x="9849301" y="4720109"/>
                  </a:lnTo>
                  <a:lnTo>
                    <a:pt x="9859782" y="4670902"/>
                  </a:lnTo>
                  <a:lnTo>
                    <a:pt x="9869777" y="4621517"/>
                  </a:lnTo>
                  <a:lnTo>
                    <a:pt x="9879284" y="4571957"/>
                  </a:lnTo>
                  <a:lnTo>
                    <a:pt x="9888300" y="4522225"/>
                  </a:lnTo>
                  <a:lnTo>
                    <a:pt x="9896822" y="4472323"/>
                  </a:lnTo>
                  <a:lnTo>
                    <a:pt x="9904848" y="4422253"/>
                  </a:lnTo>
                  <a:lnTo>
                    <a:pt x="9912375" y="4372018"/>
                  </a:lnTo>
                  <a:lnTo>
                    <a:pt x="9919401" y="4321621"/>
                  </a:lnTo>
                  <a:lnTo>
                    <a:pt x="9925923" y="4271065"/>
                  </a:lnTo>
                  <a:lnTo>
                    <a:pt x="9931938" y="4220352"/>
                  </a:lnTo>
                  <a:lnTo>
                    <a:pt x="9937443" y="4169485"/>
                  </a:lnTo>
                  <a:lnTo>
                    <a:pt x="9942437" y="4118466"/>
                  </a:lnTo>
                  <a:lnTo>
                    <a:pt x="9946916" y="4067297"/>
                  </a:lnTo>
                  <a:lnTo>
                    <a:pt x="9950878" y="4015983"/>
                  </a:lnTo>
                  <a:lnTo>
                    <a:pt x="9954320" y="3964524"/>
                  </a:lnTo>
                  <a:lnTo>
                    <a:pt x="9957240" y="3912925"/>
                  </a:lnTo>
                  <a:lnTo>
                    <a:pt x="9959635" y="3861187"/>
                  </a:lnTo>
                  <a:lnTo>
                    <a:pt x="9961502" y="3809313"/>
                  </a:lnTo>
                  <a:lnTo>
                    <a:pt x="9962839" y="3757305"/>
                  </a:lnTo>
                  <a:lnTo>
                    <a:pt x="9963643" y="3705167"/>
                  </a:lnTo>
                  <a:lnTo>
                    <a:pt x="9963912" y="3652901"/>
                  </a:lnTo>
                  <a:lnTo>
                    <a:pt x="9963644" y="3600723"/>
                  </a:lnTo>
                  <a:lnTo>
                    <a:pt x="9962843" y="3548674"/>
                  </a:lnTo>
                  <a:lnTo>
                    <a:pt x="9961511" y="3496755"/>
                  </a:lnTo>
                  <a:lnTo>
                    <a:pt x="9959650" y="3444969"/>
                  </a:lnTo>
                  <a:lnTo>
                    <a:pt x="9957264" y="3393318"/>
                  </a:lnTo>
                  <a:lnTo>
                    <a:pt x="9954355" y="3341806"/>
                  </a:lnTo>
                  <a:lnTo>
                    <a:pt x="9950925" y="3290435"/>
                  </a:lnTo>
                  <a:lnTo>
                    <a:pt x="9946978" y="3239208"/>
                  </a:lnTo>
                  <a:lnTo>
                    <a:pt x="9942515" y="3188126"/>
                  </a:lnTo>
                  <a:lnTo>
                    <a:pt x="9937539" y="3137193"/>
                  </a:lnTo>
                  <a:lnTo>
                    <a:pt x="9932053" y="3086411"/>
                  </a:lnTo>
                  <a:lnTo>
                    <a:pt x="9926060" y="3035783"/>
                  </a:lnTo>
                  <a:lnTo>
                    <a:pt x="9919562" y="2985312"/>
                  </a:lnTo>
                  <a:lnTo>
                    <a:pt x="9912561" y="2934999"/>
                  </a:lnTo>
                  <a:lnTo>
                    <a:pt x="9905061" y="2884849"/>
                  </a:lnTo>
                  <a:lnTo>
                    <a:pt x="9897063" y="2834862"/>
                  </a:lnTo>
                  <a:lnTo>
                    <a:pt x="9888572" y="2785043"/>
                  </a:lnTo>
                  <a:lnTo>
                    <a:pt x="9879588" y="2735392"/>
                  </a:lnTo>
                  <a:lnTo>
                    <a:pt x="9870115" y="2685914"/>
                  </a:lnTo>
                  <a:lnTo>
                    <a:pt x="9860155" y="2636610"/>
                  </a:lnTo>
                  <a:lnTo>
                    <a:pt x="9849711" y="2587484"/>
                  </a:lnTo>
                  <a:lnTo>
                    <a:pt x="9838786" y="2538538"/>
                  </a:lnTo>
                  <a:lnTo>
                    <a:pt x="9827382" y="2489774"/>
                  </a:lnTo>
                  <a:lnTo>
                    <a:pt x="9815501" y="2441194"/>
                  </a:lnTo>
                  <a:lnTo>
                    <a:pt x="9803147" y="2392803"/>
                  </a:lnTo>
                  <a:lnTo>
                    <a:pt x="9790322" y="2344602"/>
                  </a:lnTo>
                  <a:lnTo>
                    <a:pt x="9777028" y="2296593"/>
                  </a:lnTo>
                  <a:lnTo>
                    <a:pt x="9763268" y="2248780"/>
                  </a:lnTo>
                  <a:lnTo>
                    <a:pt x="9749045" y="2201165"/>
                  </a:lnTo>
                  <a:lnTo>
                    <a:pt x="9734361" y="2153751"/>
                  </a:lnTo>
                  <a:lnTo>
                    <a:pt x="9719219" y="2106540"/>
                  </a:lnTo>
                  <a:lnTo>
                    <a:pt x="9703622" y="2059535"/>
                  </a:lnTo>
                  <a:lnTo>
                    <a:pt x="9687572" y="2012738"/>
                  </a:lnTo>
                  <a:lnTo>
                    <a:pt x="9671072" y="1966152"/>
                  </a:lnTo>
                  <a:lnTo>
                    <a:pt x="9654123" y="1919779"/>
                  </a:lnTo>
                  <a:lnTo>
                    <a:pt x="9636730" y="1873623"/>
                  </a:lnTo>
                  <a:lnTo>
                    <a:pt x="9618894" y="1827686"/>
                  </a:lnTo>
                  <a:lnTo>
                    <a:pt x="9600619" y="1781970"/>
                  </a:lnTo>
                  <a:lnTo>
                    <a:pt x="9581906" y="1736478"/>
                  </a:lnTo>
                  <a:lnTo>
                    <a:pt x="9562758" y="1691213"/>
                  </a:lnTo>
                  <a:lnTo>
                    <a:pt x="9543179" y="1646177"/>
                  </a:lnTo>
                  <a:lnTo>
                    <a:pt x="9523170" y="1601372"/>
                  </a:lnTo>
                  <a:lnTo>
                    <a:pt x="9502734" y="1556802"/>
                  </a:lnTo>
                  <a:lnTo>
                    <a:pt x="9481873" y="1512469"/>
                  </a:lnTo>
                  <a:lnTo>
                    <a:pt x="9460592" y="1468376"/>
                  </a:lnTo>
                  <a:lnTo>
                    <a:pt x="9438890" y="1424525"/>
                  </a:lnTo>
                  <a:lnTo>
                    <a:pt x="9416773" y="1380918"/>
                  </a:lnTo>
                  <a:lnTo>
                    <a:pt x="9394242" y="1337559"/>
                  </a:lnTo>
                  <a:lnTo>
                    <a:pt x="9371299" y="1294450"/>
                  </a:lnTo>
                  <a:lnTo>
                    <a:pt x="9347948" y="1251593"/>
                  </a:lnTo>
                  <a:lnTo>
                    <a:pt x="9324190" y="1208992"/>
                  </a:lnTo>
                  <a:lnTo>
                    <a:pt x="9300030" y="1166648"/>
                  </a:lnTo>
                  <a:lnTo>
                    <a:pt x="9275468" y="1124565"/>
                  </a:lnTo>
                  <a:lnTo>
                    <a:pt x="9250508" y="1082745"/>
                  </a:lnTo>
                  <a:lnTo>
                    <a:pt x="9225152" y="1041190"/>
                  </a:lnTo>
                  <a:lnTo>
                    <a:pt x="9199404" y="999904"/>
                  </a:lnTo>
                  <a:lnTo>
                    <a:pt x="9173265" y="958888"/>
                  </a:lnTo>
                  <a:lnTo>
                    <a:pt x="9146738" y="918146"/>
                  </a:lnTo>
                  <a:lnTo>
                    <a:pt x="9119825" y="877679"/>
                  </a:lnTo>
                  <a:lnTo>
                    <a:pt x="9092530" y="837491"/>
                  </a:lnTo>
                  <a:lnTo>
                    <a:pt x="9064855" y="797584"/>
                  </a:lnTo>
                  <a:lnTo>
                    <a:pt x="9036803" y="757961"/>
                  </a:lnTo>
                  <a:lnTo>
                    <a:pt x="9008376" y="718625"/>
                  </a:lnTo>
                  <a:lnTo>
                    <a:pt x="8979576" y="679577"/>
                  </a:lnTo>
                  <a:lnTo>
                    <a:pt x="8950407" y="640821"/>
                  </a:lnTo>
                  <a:lnTo>
                    <a:pt x="8920871" y="602359"/>
                  </a:lnTo>
                  <a:lnTo>
                    <a:pt x="8890970" y="564194"/>
                  </a:lnTo>
                  <a:lnTo>
                    <a:pt x="8860707" y="526328"/>
                  </a:lnTo>
                  <a:lnTo>
                    <a:pt x="8830086" y="488764"/>
                  </a:lnTo>
                  <a:lnTo>
                    <a:pt x="8799107" y="451504"/>
                  </a:lnTo>
                  <a:lnTo>
                    <a:pt x="8767775" y="414552"/>
                  </a:lnTo>
                  <a:lnTo>
                    <a:pt x="8736091" y="377909"/>
                  </a:lnTo>
                  <a:lnTo>
                    <a:pt x="8704058" y="341579"/>
                  </a:lnTo>
                  <a:lnTo>
                    <a:pt x="8671679" y="305564"/>
                  </a:lnTo>
                  <a:lnTo>
                    <a:pt x="8638956" y="269866"/>
                  </a:lnTo>
                  <a:lnTo>
                    <a:pt x="8605893" y="234488"/>
                  </a:lnTo>
                  <a:lnTo>
                    <a:pt x="8572491" y="199433"/>
                  </a:lnTo>
                  <a:lnTo>
                    <a:pt x="8538753" y="164703"/>
                  </a:lnTo>
                  <a:lnTo>
                    <a:pt x="8504682" y="130301"/>
                  </a:lnTo>
                  <a:lnTo>
                    <a:pt x="8368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4043" y="0"/>
              <a:ext cx="9964420" cy="6858000"/>
            </a:xfrm>
            <a:custGeom>
              <a:avLst/>
              <a:gdLst/>
              <a:ahLst/>
              <a:cxnLst/>
              <a:rect l="l" t="t" r="r" b="b"/>
              <a:pathLst>
                <a:path w="9964420" h="6858000">
                  <a:moveTo>
                    <a:pt x="1595882" y="0"/>
                  </a:moveTo>
                  <a:lnTo>
                    <a:pt x="8368030" y="0"/>
                  </a:lnTo>
                  <a:lnTo>
                    <a:pt x="8504682" y="130301"/>
                  </a:lnTo>
                  <a:lnTo>
                    <a:pt x="8538753" y="164703"/>
                  </a:lnTo>
                  <a:lnTo>
                    <a:pt x="8572491" y="199433"/>
                  </a:lnTo>
                  <a:lnTo>
                    <a:pt x="8605893" y="234488"/>
                  </a:lnTo>
                  <a:lnTo>
                    <a:pt x="8638956" y="269866"/>
                  </a:lnTo>
                  <a:lnTo>
                    <a:pt x="8671679" y="305564"/>
                  </a:lnTo>
                  <a:lnTo>
                    <a:pt x="8704058" y="341579"/>
                  </a:lnTo>
                  <a:lnTo>
                    <a:pt x="8736091" y="377909"/>
                  </a:lnTo>
                  <a:lnTo>
                    <a:pt x="8767775" y="414552"/>
                  </a:lnTo>
                  <a:lnTo>
                    <a:pt x="8799107" y="451504"/>
                  </a:lnTo>
                  <a:lnTo>
                    <a:pt x="8830086" y="488764"/>
                  </a:lnTo>
                  <a:lnTo>
                    <a:pt x="8860707" y="526328"/>
                  </a:lnTo>
                  <a:lnTo>
                    <a:pt x="8890970" y="564194"/>
                  </a:lnTo>
                  <a:lnTo>
                    <a:pt x="8920871" y="602359"/>
                  </a:lnTo>
                  <a:lnTo>
                    <a:pt x="8950407" y="640821"/>
                  </a:lnTo>
                  <a:lnTo>
                    <a:pt x="8979576" y="679577"/>
                  </a:lnTo>
                  <a:lnTo>
                    <a:pt x="9008376" y="718625"/>
                  </a:lnTo>
                  <a:lnTo>
                    <a:pt x="9036803" y="757961"/>
                  </a:lnTo>
                  <a:lnTo>
                    <a:pt x="9064855" y="797584"/>
                  </a:lnTo>
                  <a:lnTo>
                    <a:pt x="9092530" y="837491"/>
                  </a:lnTo>
                  <a:lnTo>
                    <a:pt x="9119825" y="877679"/>
                  </a:lnTo>
                  <a:lnTo>
                    <a:pt x="9146738" y="918146"/>
                  </a:lnTo>
                  <a:lnTo>
                    <a:pt x="9173265" y="958888"/>
                  </a:lnTo>
                  <a:lnTo>
                    <a:pt x="9199404" y="999904"/>
                  </a:lnTo>
                  <a:lnTo>
                    <a:pt x="9225152" y="1041190"/>
                  </a:lnTo>
                  <a:lnTo>
                    <a:pt x="9250508" y="1082745"/>
                  </a:lnTo>
                  <a:lnTo>
                    <a:pt x="9275468" y="1124565"/>
                  </a:lnTo>
                  <a:lnTo>
                    <a:pt x="9300030" y="1166648"/>
                  </a:lnTo>
                  <a:lnTo>
                    <a:pt x="9324190" y="1208992"/>
                  </a:lnTo>
                  <a:lnTo>
                    <a:pt x="9347948" y="1251593"/>
                  </a:lnTo>
                  <a:lnTo>
                    <a:pt x="9371299" y="1294450"/>
                  </a:lnTo>
                  <a:lnTo>
                    <a:pt x="9394242" y="1337559"/>
                  </a:lnTo>
                  <a:lnTo>
                    <a:pt x="9416773" y="1380918"/>
                  </a:lnTo>
                  <a:lnTo>
                    <a:pt x="9438890" y="1424525"/>
                  </a:lnTo>
                  <a:lnTo>
                    <a:pt x="9460592" y="1468376"/>
                  </a:lnTo>
                  <a:lnTo>
                    <a:pt x="9481873" y="1512469"/>
                  </a:lnTo>
                  <a:lnTo>
                    <a:pt x="9502734" y="1556802"/>
                  </a:lnTo>
                  <a:lnTo>
                    <a:pt x="9523170" y="1601372"/>
                  </a:lnTo>
                  <a:lnTo>
                    <a:pt x="9543179" y="1646177"/>
                  </a:lnTo>
                  <a:lnTo>
                    <a:pt x="9562758" y="1691213"/>
                  </a:lnTo>
                  <a:lnTo>
                    <a:pt x="9581906" y="1736478"/>
                  </a:lnTo>
                  <a:lnTo>
                    <a:pt x="9600619" y="1781970"/>
                  </a:lnTo>
                  <a:lnTo>
                    <a:pt x="9618894" y="1827686"/>
                  </a:lnTo>
                  <a:lnTo>
                    <a:pt x="9636730" y="1873623"/>
                  </a:lnTo>
                  <a:lnTo>
                    <a:pt x="9654123" y="1919779"/>
                  </a:lnTo>
                  <a:lnTo>
                    <a:pt x="9671072" y="1966152"/>
                  </a:lnTo>
                  <a:lnTo>
                    <a:pt x="9687572" y="2012738"/>
                  </a:lnTo>
                  <a:lnTo>
                    <a:pt x="9703622" y="2059535"/>
                  </a:lnTo>
                  <a:lnTo>
                    <a:pt x="9719219" y="2106540"/>
                  </a:lnTo>
                  <a:lnTo>
                    <a:pt x="9734361" y="2153751"/>
                  </a:lnTo>
                  <a:lnTo>
                    <a:pt x="9749045" y="2201165"/>
                  </a:lnTo>
                  <a:lnTo>
                    <a:pt x="9763268" y="2248780"/>
                  </a:lnTo>
                  <a:lnTo>
                    <a:pt x="9777028" y="2296593"/>
                  </a:lnTo>
                  <a:lnTo>
                    <a:pt x="9790322" y="2344602"/>
                  </a:lnTo>
                  <a:lnTo>
                    <a:pt x="9803147" y="2392803"/>
                  </a:lnTo>
                  <a:lnTo>
                    <a:pt x="9815501" y="2441194"/>
                  </a:lnTo>
                  <a:lnTo>
                    <a:pt x="9827382" y="2489774"/>
                  </a:lnTo>
                  <a:lnTo>
                    <a:pt x="9838786" y="2538538"/>
                  </a:lnTo>
                  <a:lnTo>
                    <a:pt x="9849711" y="2587484"/>
                  </a:lnTo>
                  <a:lnTo>
                    <a:pt x="9860155" y="2636610"/>
                  </a:lnTo>
                  <a:lnTo>
                    <a:pt x="9870115" y="2685914"/>
                  </a:lnTo>
                  <a:lnTo>
                    <a:pt x="9879588" y="2735392"/>
                  </a:lnTo>
                  <a:lnTo>
                    <a:pt x="9888572" y="2785043"/>
                  </a:lnTo>
                  <a:lnTo>
                    <a:pt x="9897063" y="2834862"/>
                  </a:lnTo>
                  <a:lnTo>
                    <a:pt x="9905061" y="2884849"/>
                  </a:lnTo>
                  <a:lnTo>
                    <a:pt x="9912561" y="2934999"/>
                  </a:lnTo>
                  <a:lnTo>
                    <a:pt x="9919562" y="2985312"/>
                  </a:lnTo>
                  <a:lnTo>
                    <a:pt x="9926060" y="3035783"/>
                  </a:lnTo>
                  <a:lnTo>
                    <a:pt x="9932053" y="3086411"/>
                  </a:lnTo>
                  <a:lnTo>
                    <a:pt x="9937539" y="3137193"/>
                  </a:lnTo>
                  <a:lnTo>
                    <a:pt x="9942515" y="3188126"/>
                  </a:lnTo>
                  <a:lnTo>
                    <a:pt x="9946978" y="3239208"/>
                  </a:lnTo>
                  <a:lnTo>
                    <a:pt x="9950925" y="3290435"/>
                  </a:lnTo>
                  <a:lnTo>
                    <a:pt x="9954355" y="3341806"/>
                  </a:lnTo>
                  <a:lnTo>
                    <a:pt x="9957264" y="3393318"/>
                  </a:lnTo>
                  <a:lnTo>
                    <a:pt x="9959650" y="3444969"/>
                  </a:lnTo>
                  <a:lnTo>
                    <a:pt x="9961511" y="3496755"/>
                  </a:lnTo>
                  <a:lnTo>
                    <a:pt x="9962843" y="3548674"/>
                  </a:lnTo>
                  <a:lnTo>
                    <a:pt x="9963644" y="3600723"/>
                  </a:lnTo>
                  <a:lnTo>
                    <a:pt x="9963912" y="3652901"/>
                  </a:lnTo>
                  <a:lnTo>
                    <a:pt x="9963643" y="3705167"/>
                  </a:lnTo>
                  <a:lnTo>
                    <a:pt x="9962839" y="3757305"/>
                  </a:lnTo>
                  <a:lnTo>
                    <a:pt x="9961502" y="3809313"/>
                  </a:lnTo>
                  <a:lnTo>
                    <a:pt x="9959635" y="3861187"/>
                  </a:lnTo>
                  <a:lnTo>
                    <a:pt x="9957240" y="3912925"/>
                  </a:lnTo>
                  <a:lnTo>
                    <a:pt x="9954320" y="3964524"/>
                  </a:lnTo>
                  <a:lnTo>
                    <a:pt x="9950878" y="4015983"/>
                  </a:lnTo>
                  <a:lnTo>
                    <a:pt x="9946916" y="4067297"/>
                  </a:lnTo>
                  <a:lnTo>
                    <a:pt x="9942437" y="4118466"/>
                  </a:lnTo>
                  <a:lnTo>
                    <a:pt x="9937443" y="4169485"/>
                  </a:lnTo>
                  <a:lnTo>
                    <a:pt x="9931938" y="4220352"/>
                  </a:lnTo>
                  <a:lnTo>
                    <a:pt x="9925923" y="4271065"/>
                  </a:lnTo>
                  <a:lnTo>
                    <a:pt x="9919401" y="4321621"/>
                  </a:lnTo>
                  <a:lnTo>
                    <a:pt x="9912375" y="4372018"/>
                  </a:lnTo>
                  <a:lnTo>
                    <a:pt x="9904848" y="4422253"/>
                  </a:lnTo>
                  <a:lnTo>
                    <a:pt x="9896822" y="4472323"/>
                  </a:lnTo>
                  <a:lnTo>
                    <a:pt x="9888300" y="4522225"/>
                  </a:lnTo>
                  <a:lnTo>
                    <a:pt x="9879284" y="4571957"/>
                  </a:lnTo>
                  <a:lnTo>
                    <a:pt x="9869777" y="4621517"/>
                  </a:lnTo>
                  <a:lnTo>
                    <a:pt x="9859782" y="4670902"/>
                  </a:lnTo>
                  <a:lnTo>
                    <a:pt x="9849301" y="4720109"/>
                  </a:lnTo>
                  <a:lnTo>
                    <a:pt x="9838337" y="4769135"/>
                  </a:lnTo>
                  <a:lnTo>
                    <a:pt x="9826893" y="4817978"/>
                  </a:lnTo>
                  <a:lnTo>
                    <a:pt x="9814970" y="4866636"/>
                  </a:lnTo>
                  <a:lnTo>
                    <a:pt x="9802572" y="4915105"/>
                  </a:lnTo>
                  <a:lnTo>
                    <a:pt x="9789702" y="4963383"/>
                  </a:lnTo>
                  <a:lnTo>
                    <a:pt x="9776361" y="5011468"/>
                  </a:lnTo>
                  <a:lnTo>
                    <a:pt x="9762553" y="5059356"/>
                  </a:lnTo>
                  <a:lnTo>
                    <a:pt x="9748280" y="5107046"/>
                  </a:lnTo>
                  <a:lnTo>
                    <a:pt x="9733545" y="5154534"/>
                  </a:lnTo>
                  <a:lnTo>
                    <a:pt x="9718351" y="5201819"/>
                  </a:lnTo>
                  <a:lnTo>
                    <a:pt x="9702699" y="5248896"/>
                  </a:lnTo>
                  <a:lnTo>
                    <a:pt x="9686593" y="5295765"/>
                  </a:lnTo>
                  <a:lnTo>
                    <a:pt x="9670035" y="5342421"/>
                  </a:lnTo>
                  <a:lnTo>
                    <a:pt x="9653029" y="5388863"/>
                  </a:lnTo>
                  <a:lnTo>
                    <a:pt x="9635575" y="5435088"/>
                  </a:lnTo>
                  <a:lnTo>
                    <a:pt x="9617678" y="5481094"/>
                  </a:lnTo>
                  <a:lnTo>
                    <a:pt x="9599339" y="5526876"/>
                  </a:lnTo>
                  <a:lnTo>
                    <a:pt x="9580562" y="5572434"/>
                  </a:lnTo>
                  <a:lnTo>
                    <a:pt x="9561349" y="5617765"/>
                  </a:lnTo>
                  <a:lnTo>
                    <a:pt x="9541702" y="5662865"/>
                  </a:lnTo>
                  <a:lnTo>
                    <a:pt x="9521625" y="5707732"/>
                  </a:lnTo>
                  <a:lnTo>
                    <a:pt x="9501119" y="5752364"/>
                  </a:lnTo>
                  <a:lnTo>
                    <a:pt x="9480188" y="5796758"/>
                  </a:lnTo>
                  <a:lnTo>
                    <a:pt x="9458834" y="5840911"/>
                  </a:lnTo>
                  <a:lnTo>
                    <a:pt x="9437059" y="5884821"/>
                  </a:lnTo>
                  <a:lnTo>
                    <a:pt x="9414867" y="5928485"/>
                  </a:lnTo>
                  <a:lnTo>
                    <a:pt x="9392259" y="5971901"/>
                  </a:lnTo>
                  <a:lnTo>
                    <a:pt x="9369239" y="6015065"/>
                  </a:lnTo>
                  <a:lnTo>
                    <a:pt x="9345810" y="6057976"/>
                  </a:lnTo>
                  <a:lnTo>
                    <a:pt x="9321973" y="6100630"/>
                  </a:lnTo>
                  <a:lnTo>
                    <a:pt x="9297731" y="6143025"/>
                  </a:lnTo>
                  <a:lnTo>
                    <a:pt x="9273087" y="6185159"/>
                  </a:lnTo>
                  <a:lnTo>
                    <a:pt x="9248044" y="6227028"/>
                  </a:lnTo>
                  <a:lnTo>
                    <a:pt x="9222604" y="6268631"/>
                  </a:lnTo>
                  <a:lnTo>
                    <a:pt x="9196770" y="6309964"/>
                  </a:lnTo>
                  <a:lnTo>
                    <a:pt x="9170544" y="6351025"/>
                  </a:lnTo>
                  <a:lnTo>
                    <a:pt x="9143929" y="6391811"/>
                  </a:lnTo>
                  <a:lnTo>
                    <a:pt x="9116928" y="6432320"/>
                  </a:lnTo>
                  <a:lnTo>
                    <a:pt x="9089544" y="6472549"/>
                  </a:lnTo>
                  <a:lnTo>
                    <a:pt x="9061778" y="6512496"/>
                  </a:lnTo>
                  <a:lnTo>
                    <a:pt x="9033633" y="6552157"/>
                  </a:lnTo>
                  <a:lnTo>
                    <a:pt x="9005113" y="6591531"/>
                  </a:lnTo>
                  <a:lnTo>
                    <a:pt x="8976220" y="6630614"/>
                  </a:lnTo>
                  <a:lnTo>
                    <a:pt x="8946956" y="6669404"/>
                  </a:lnTo>
                  <a:lnTo>
                    <a:pt x="8917324" y="6707899"/>
                  </a:lnTo>
                  <a:lnTo>
                    <a:pt x="8887326" y="6746095"/>
                  </a:lnTo>
                  <a:lnTo>
                    <a:pt x="8856966" y="6783990"/>
                  </a:lnTo>
                  <a:lnTo>
                    <a:pt x="8826246" y="6821582"/>
                  </a:lnTo>
                  <a:lnTo>
                    <a:pt x="8794750" y="6857999"/>
                  </a:lnTo>
                  <a:lnTo>
                    <a:pt x="1169162" y="6857999"/>
                  </a:lnTo>
                  <a:lnTo>
                    <a:pt x="1137666" y="6821582"/>
                  </a:lnTo>
                  <a:lnTo>
                    <a:pt x="1106945" y="6783990"/>
                  </a:lnTo>
                  <a:lnTo>
                    <a:pt x="1076585" y="6746095"/>
                  </a:lnTo>
                  <a:lnTo>
                    <a:pt x="1046587" y="6707899"/>
                  </a:lnTo>
                  <a:lnTo>
                    <a:pt x="1016955" y="6669404"/>
                  </a:lnTo>
                  <a:lnTo>
                    <a:pt x="987691" y="6630614"/>
                  </a:lnTo>
                  <a:lnTo>
                    <a:pt x="958798" y="6591531"/>
                  </a:lnTo>
                  <a:lnTo>
                    <a:pt x="930278" y="6552157"/>
                  </a:lnTo>
                  <a:lnTo>
                    <a:pt x="902133" y="6512496"/>
                  </a:lnTo>
                  <a:lnTo>
                    <a:pt x="874367" y="6472549"/>
                  </a:lnTo>
                  <a:lnTo>
                    <a:pt x="846983" y="6432320"/>
                  </a:lnTo>
                  <a:lnTo>
                    <a:pt x="819982" y="6391811"/>
                  </a:lnTo>
                  <a:lnTo>
                    <a:pt x="793367" y="6351025"/>
                  </a:lnTo>
                  <a:lnTo>
                    <a:pt x="767141" y="6309964"/>
                  </a:lnTo>
                  <a:lnTo>
                    <a:pt x="741307" y="6268631"/>
                  </a:lnTo>
                  <a:lnTo>
                    <a:pt x="715867" y="6227028"/>
                  </a:lnTo>
                  <a:lnTo>
                    <a:pt x="690824" y="6185159"/>
                  </a:lnTo>
                  <a:lnTo>
                    <a:pt x="666180" y="6143025"/>
                  </a:lnTo>
                  <a:lnTo>
                    <a:pt x="641938" y="6100630"/>
                  </a:lnTo>
                  <a:lnTo>
                    <a:pt x="618101" y="6057976"/>
                  </a:lnTo>
                  <a:lnTo>
                    <a:pt x="594672" y="6015065"/>
                  </a:lnTo>
                  <a:lnTo>
                    <a:pt x="571652" y="5971901"/>
                  </a:lnTo>
                  <a:lnTo>
                    <a:pt x="549044" y="5928485"/>
                  </a:lnTo>
                  <a:lnTo>
                    <a:pt x="526852" y="5884821"/>
                  </a:lnTo>
                  <a:lnTo>
                    <a:pt x="505077" y="5840911"/>
                  </a:lnTo>
                  <a:lnTo>
                    <a:pt x="483723" y="5796758"/>
                  </a:lnTo>
                  <a:lnTo>
                    <a:pt x="462792" y="5752364"/>
                  </a:lnTo>
                  <a:lnTo>
                    <a:pt x="442286" y="5707732"/>
                  </a:lnTo>
                  <a:lnTo>
                    <a:pt x="422209" y="5662865"/>
                  </a:lnTo>
                  <a:lnTo>
                    <a:pt x="402562" y="5617765"/>
                  </a:lnTo>
                  <a:lnTo>
                    <a:pt x="383349" y="5572434"/>
                  </a:lnTo>
                  <a:lnTo>
                    <a:pt x="364572" y="5526876"/>
                  </a:lnTo>
                  <a:lnTo>
                    <a:pt x="346233" y="5481094"/>
                  </a:lnTo>
                  <a:lnTo>
                    <a:pt x="328336" y="5435088"/>
                  </a:lnTo>
                  <a:lnTo>
                    <a:pt x="310882" y="5388863"/>
                  </a:lnTo>
                  <a:lnTo>
                    <a:pt x="293876" y="5342421"/>
                  </a:lnTo>
                  <a:lnTo>
                    <a:pt x="277318" y="5295765"/>
                  </a:lnTo>
                  <a:lnTo>
                    <a:pt x="261212" y="5248896"/>
                  </a:lnTo>
                  <a:lnTo>
                    <a:pt x="245560" y="5201819"/>
                  </a:lnTo>
                  <a:lnTo>
                    <a:pt x="230366" y="5154534"/>
                  </a:lnTo>
                  <a:lnTo>
                    <a:pt x="215631" y="5107046"/>
                  </a:lnTo>
                  <a:lnTo>
                    <a:pt x="201358" y="5059356"/>
                  </a:lnTo>
                  <a:lnTo>
                    <a:pt x="187550" y="5011468"/>
                  </a:lnTo>
                  <a:lnTo>
                    <a:pt x="174209" y="4963383"/>
                  </a:lnTo>
                  <a:lnTo>
                    <a:pt x="161339" y="4915105"/>
                  </a:lnTo>
                  <a:lnTo>
                    <a:pt x="148941" y="4866636"/>
                  </a:lnTo>
                  <a:lnTo>
                    <a:pt x="137018" y="4817978"/>
                  </a:lnTo>
                  <a:lnTo>
                    <a:pt x="125574" y="4769135"/>
                  </a:lnTo>
                  <a:lnTo>
                    <a:pt x="114610" y="4720109"/>
                  </a:lnTo>
                  <a:lnTo>
                    <a:pt x="104129" y="4670902"/>
                  </a:lnTo>
                  <a:lnTo>
                    <a:pt x="94134" y="4621517"/>
                  </a:lnTo>
                  <a:lnTo>
                    <a:pt x="84627" y="4571957"/>
                  </a:lnTo>
                  <a:lnTo>
                    <a:pt x="75611" y="4522225"/>
                  </a:lnTo>
                  <a:lnTo>
                    <a:pt x="67089" y="4472323"/>
                  </a:lnTo>
                  <a:lnTo>
                    <a:pt x="59063" y="4422253"/>
                  </a:lnTo>
                  <a:lnTo>
                    <a:pt x="51536" y="4372018"/>
                  </a:lnTo>
                  <a:lnTo>
                    <a:pt x="44510" y="4321621"/>
                  </a:lnTo>
                  <a:lnTo>
                    <a:pt x="37988" y="4271065"/>
                  </a:lnTo>
                  <a:lnTo>
                    <a:pt x="31973" y="4220352"/>
                  </a:lnTo>
                  <a:lnTo>
                    <a:pt x="26468" y="4169485"/>
                  </a:lnTo>
                  <a:lnTo>
                    <a:pt x="21474" y="4118466"/>
                  </a:lnTo>
                  <a:lnTo>
                    <a:pt x="16995" y="4067297"/>
                  </a:lnTo>
                  <a:lnTo>
                    <a:pt x="13033" y="4015983"/>
                  </a:lnTo>
                  <a:lnTo>
                    <a:pt x="9591" y="3964524"/>
                  </a:lnTo>
                  <a:lnTo>
                    <a:pt x="6671" y="3912925"/>
                  </a:lnTo>
                  <a:lnTo>
                    <a:pt x="4276" y="3861187"/>
                  </a:lnTo>
                  <a:lnTo>
                    <a:pt x="2409" y="3809313"/>
                  </a:lnTo>
                  <a:lnTo>
                    <a:pt x="1072" y="3757305"/>
                  </a:lnTo>
                  <a:lnTo>
                    <a:pt x="268" y="3705167"/>
                  </a:lnTo>
                  <a:lnTo>
                    <a:pt x="0" y="3652901"/>
                  </a:lnTo>
                  <a:lnTo>
                    <a:pt x="267" y="3600723"/>
                  </a:lnTo>
                  <a:lnTo>
                    <a:pt x="1068" y="3548674"/>
                  </a:lnTo>
                  <a:lnTo>
                    <a:pt x="2400" y="3496755"/>
                  </a:lnTo>
                  <a:lnTo>
                    <a:pt x="4261" y="3444969"/>
                  </a:lnTo>
                  <a:lnTo>
                    <a:pt x="6647" y="3393318"/>
                  </a:lnTo>
                  <a:lnTo>
                    <a:pt x="9556" y="3341806"/>
                  </a:lnTo>
                  <a:lnTo>
                    <a:pt x="12986" y="3290435"/>
                  </a:lnTo>
                  <a:lnTo>
                    <a:pt x="16933" y="3239208"/>
                  </a:lnTo>
                  <a:lnTo>
                    <a:pt x="21396" y="3188126"/>
                  </a:lnTo>
                  <a:lnTo>
                    <a:pt x="26372" y="3137193"/>
                  </a:lnTo>
                  <a:lnTo>
                    <a:pt x="31858" y="3086411"/>
                  </a:lnTo>
                  <a:lnTo>
                    <a:pt x="37851" y="3035783"/>
                  </a:lnTo>
                  <a:lnTo>
                    <a:pt x="44349" y="2985312"/>
                  </a:lnTo>
                  <a:lnTo>
                    <a:pt x="51350" y="2934999"/>
                  </a:lnTo>
                  <a:lnTo>
                    <a:pt x="58850" y="2884849"/>
                  </a:lnTo>
                  <a:lnTo>
                    <a:pt x="66848" y="2834862"/>
                  </a:lnTo>
                  <a:lnTo>
                    <a:pt x="75339" y="2785043"/>
                  </a:lnTo>
                  <a:lnTo>
                    <a:pt x="84323" y="2735392"/>
                  </a:lnTo>
                  <a:lnTo>
                    <a:pt x="93796" y="2685914"/>
                  </a:lnTo>
                  <a:lnTo>
                    <a:pt x="103756" y="2636610"/>
                  </a:lnTo>
                  <a:lnTo>
                    <a:pt x="114200" y="2587484"/>
                  </a:lnTo>
                  <a:lnTo>
                    <a:pt x="125125" y="2538538"/>
                  </a:lnTo>
                  <a:lnTo>
                    <a:pt x="136529" y="2489774"/>
                  </a:lnTo>
                  <a:lnTo>
                    <a:pt x="148410" y="2441194"/>
                  </a:lnTo>
                  <a:lnTo>
                    <a:pt x="160764" y="2392803"/>
                  </a:lnTo>
                  <a:lnTo>
                    <a:pt x="173589" y="2344602"/>
                  </a:lnTo>
                  <a:lnTo>
                    <a:pt x="186883" y="2296593"/>
                  </a:lnTo>
                  <a:lnTo>
                    <a:pt x="200643" y="2248780"/>
                  </a:lnTo>
                  <a:lnTo>
                    <a:pt x="214866" y="2201165"/>
                  </a:lnTo>
                  <a:lnTo>
                    <a:pt x="229550" y="2153751"/>
                  </a:lnTo>
                  <a:lnTo>
                    <a:pt x="244692" y="2106540"/>
                  </a:lnTo>
                  <a:lnTo>
                    <a:pt x="260289" y="2059535"/>
                  </a:lnTo>
                  <a:lnTo>
                    <a:pt x="276339" y="2012738"/>
                  </a:lnTo>
                  <a:lnTo>
                    <a:pt x="292839" y="1966152"/>
                  </a:lnTo>
                  <a:lnTo>
                    <a:pt x="309788" y="1919779"/>
                  </a:lnTo>
                  <a:lnTo>
                    <a:pt x="327181" y="1873623"/>
                  </a:lnTo>
                  <a:lnTo>
                    <a:pt x="345017" y="1827686"/>
                  </a:lnTo>
                  <a:lnTo>
                    <a:pt x="363292" y="1781970"/>
                  </a:lnTo>
                  <a:lnTo>
                    <a:pt x="382005" y="1736478"/>
                  </a:lnTo>
                  <a:lnTo>
                    <a:pt x="401153" y="1691213"/>
                  </a:lnTo>
                  <a:lnTo>
                    <a:pt x="420732" y="1646177"/>
                  </a:lnTo>
                  <a:lnTo>
                    <a:pt x="440741" y="1601372"/>
                  </a:lnTo>
                  <a:lnTo>
                    <a:pt x="461177" y="1556802"/>
                  </a:lnTo>
                  <a:lnTo>
                    <a:pt x="482038" y="1512469"/>
                  </a:lnTo>
                  <a:lnTo>
                    <a:pt x="503319" y="1468376"/>
                  </a:lnTo>
                  <a:lnTo>
                    <a:pt x="525021" y="1424525"/>
                  </a:lnTo>
                  <a:lnTo>
                    <a:pt x="547138" y="1380918"/>
                  </a:lnTo>
                  <a:lnTo>
                    <a:pt x="569669" y="1337559"/>
                  </a:lnTo>
                  <a:lnTo>
                    <a:pt x="592612" y="1294450"/>
                  </a:lnTo>
                  <a:lnTo>
                    <a:pt x="615963" y="1251593"/>
                  </a:lnTo>
                  <a:lnTo>
                    <a:pt x="639721" y="1208992"/>
                  </a:lnTo>
                  <a:lnTo>
                    <a:pt x="663881" y="1166648"/>
                  </a:lnTo>
                  <a:lnTo>
                    <a:pt x="688443" y="1124565"/>
                  </a:lnTo>
                  <a:lnTo>
                    <a:pt x="713403" y="1082745"/>
                  </a:lnTo>
                  <a:lnTo>
                    <a:pt x="738759" y="1041190"/>
                  </a:lnTo>
                  <a:lnTo>
                    <a:pt x="764507" y="999904"/>
                  </a:lnTo>
                  <a:lnTo>
                    <a:pt x="790646" y="958888"/>
                  </a:lnTo>
                  <a:lnTo>
                    <a:pt x="817173" y="918146"/>
                  </a:lnTo>
                  <a:lnTo>
                    <a:pt x="844086" y="877679"/>
                  </a:lnTo>
                  <a:lnTo>
                    <a:pt x="871381" y="837491"/>
                  </a:lnTo>
                  <a:lnTo>
                    <a:pt x="899056" y="797584"/>
                  </a:lnTo>
                  <a:lnTo>
                    <a:pt x="927108" y="757961"/>
                  </a:lnTo>
                  <a:lnTo>
                    <a:pt x="955535" y="718625"/>
                  </a:lnTo>
                  <a:lnTo>
                    <a:pt x="984335" y="679577"/>
                  </a:lnTo>
                  <a:lnTo>
                    <a:pt x="1013504" y="640821"/>
                  </a:lnTo>
                  <a:lnTo>
                    <a:pt x="1043040" y="602359"/>
                  </a:lnTo>
                  <a:lnTo>
                    <a:pt x="1072941" y="564194"/>
                  </a:lnTo>
                  <a:lnTo>
                    <a:pt x="1103204" y="526328"/>
                  </a:lnTo>
                  <a:lnTo>
                    <a:pt x="1133825" y="488764"/>
                  </a:lnTo>
                  <a:lnTo>
                    <a:pt x="1164804" y="451504"/>
                  </a:lnTo>
                  <a:lnTo>
                    <a:pt x="1196136" y="414552"/>
                  </a:lnTo>
                  <a:lnTo>
                    <a:pt x="1227820" y="377909"/>
                  </a:lnTo>
                  <a:lnTo>
                    <a:pt x="1259853" y="341579"/>
                  </a:lnTo>
                  <a:lnTo>
                    <a:pt x="1292232" y="305564"/>
                  </a:lnTo>
                  <a:lnTo>
                    <a:pt x="1324955" y="269866"/>
                  </a:lnTo>
                  <a:lnTo>
                    <a:pt x="1358018" y="234488"/>
                  </a:lnTo>
                  <a:lnTo>
                    <a:pt x="1391420" y="199433"/>
                  </a:lnTo>
                  <a:lnTo>
                    <a:pt x="1425158" y="164703"/>
                  </a:lnTo>
                  <a:lnTo>
                    <a:pt x="1459230" y="130301"/>
                  </a:lnTo>
                  <a:lnTo>
                    <a:pt x="1595882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1663" y="0"/>
              <a:ext cx="9949180" cy="6858000"/>
            </a:xfrm>
            <a:custGeom>
              <a:avLst/>
              <a:gdLst/>
              <a:ahLst/>
              <a:cxnLst/>
              <a:rect l="l" t="t" r="r" b="b"/>
              <a:pathLst>
                <a:path w="9949180" h="6858000">
                  <a:moveTo>
                    <a:pt x="8355203" y="0"/>
                  </a:moveTo>
                  <a:lnTo>
                    <a:pt x="1593469" y="0"/>
                  </a:lnTo>
                  <a:lnTo>
                    <a:pt x="1456944" y="130301"/>
                  </a:lnTo>
                  <a:lnTo>
                    <a:pt x="1422925" y="164703"/>
                  </a:lnTo>
                  <a:lnTo>
                    <a:pt x="1389239" y="199433"/>
                  </a:lnTo>
                  <a:lnTo>
                    <a:pt x="1355889" y="234488"/>
                  </a:lnTo>
                  <a:lnTo>
                    <a:pt x="1322877" y="269866"/>
                  </a:lnTo>
                  <a:lnTo>
                    <a:pt x="1290205" y="305564"/>
                  </a:lnTo>
                  <a:lnTo>
                    <a:pt x="1257876" y="341579"/>
                  </a:lnTo>
                  <a:lnTo>
                    <a:pt x="1225893" y="377909"/>
                  </a:lnTo>
                  <a:lnTo>
                    <a:pt x="1194259" y="414552"/>
                  </a:lnTo>
                  <a:lnTo>
                    <a:pt x="1162975" y="451504"/>
                  </a:lnTo>
                  <a:lnTo>
                    <a:pt x="1132045" y="488764"/>
                  </a:lnTo>
                  <a:lnTo>
                    <a:pt x="1101470" y="526328"/>
                  </a:lnTo>
                  <a:lnTo>
                    <a:pt x="1071255" y="564194"/>
                  </a:lnTo>
                  <a:lnTo>
                    <a:pt x="1041401" y="602359"/>
                  </a:lnTo>
                  <a:lnTo>
                    <a:pt x="1011911" y="640821"/>
                  </a:lnTo>
                  <a:lnTo>
                    <a:pt x="982787" y="679577"/>
                  </a:lnTo>
                  <a:lnTo>
                    <a:pt x="954032" y="718625"/>
                  </a:lnTo>
                  <a:lnTo>
                    <a:pt x="925650" y="757961"/>
                  </a:lnTo>
                  <a:lnTo>
                    <a:pt x="897641" y="797584"/>
                  </a:lnTo>
                  <a:lnTo>
                    <a:pt x="870009" y="837491"/>
                  </a:lnTo>
                  <a:lnTo>
                    <a:pt x="842757" y="877679"/>
                  </a:lnTo>
                  <a:lnTo>
                    <a:pt x="815887" y="918146"/>
                  </a:lnTo>
                  <a:lnTo>
                    <a:pt x="789401" y="958888"/>
                  </a:lnTo>
                  <a:lnTo>
                    <a:pt x="763303" y="999904"/>
                  </a:lnTo>
                  <a:lnTo>
                    <a:pt x="737595" y="1041190"/>
                  </a:lnTo>
                  <a:lnTo>
                    <a:pt x="712279" y="1082745"/>
                  </a:lnTo>
                  <a:lnTo>
                    <a:pt x="687358" y="1124565"/>
                  </a:lnTo>
                  <a:lnTo>
                    <a:pt x="662835" y="1166648"/>
                  </a:lnTo>
                  <a:lnTo>
                    <a:pt x="638712" y="1208992"/>
                  </a:lnTo>
                  <a:lnTo>
                    <a:pt x="614991" y="1251593"/>
                  </a:lnTo>
                  <a:lnTo>
                    <a:pt x="591677" y="1294450"/>
                  </a:lnTo>
                  <a:lnTo>
                    <a:pt x="568770" y="1337559"/>
                  </a:lnTo>
                  <a:lnTo>
                    <a:pt x="546274" y="1380918"/>
                  </a:lnTo>
                  <a:lnTo>
                    <a:pt x="524191" y="1424525"/>
                  </a:lnTo>
                  <a:lnTo>
                    <a:pt x="502525" y="1468376"/>
                  </a:lnTo>
                  <a:lnTo>
                    <a:pt x="481276" y="1512469"/>
                  </a:lnTo>
                  <a:lnTo>
                    <a:pt x="460449" y="1556802"/>
                  </a:lnTo>
                  <a:lnTo>
                    <a:pt x="440045" y="1601372"/>
                  </a:lnTo>
                  <a:lnTo>
                    <a:pt x="420067" y="1646177"/>
                  </a:lnTo>
                  <a:lnTo>
                    <a:pt x="400518" y="1691213"/>
                  </a:lnTo>
                  <a:lnTo>
                    <a:pt x="381401" y="1736478"/>
                  </a:lnTo>
                  <a:lnTo>
                    <a:pt x="362717" y="1781970"/>
                  </a:lnTo>
                  <a:lnTo>
                    <a:pt x="344471" y="1827686"/>
                  </a:lnTo>
                  <a:lnTo>
                    <a:pt x="326663" y="1873623"/>
                  </a:lnTo>
                  <a:lnTo>
                    <a:pt x="309297" y="1919779"/>
                  </a:lnTo>
                  <a:lnTo>
                    <a:pt x="292376" y="1966152"/>
                  </a:lnTo>
                  <a:lnTo>
                    <a:pt x="275901" y="2012738"/>
                  </a:lnTo>
                  <a:lnTo>
                    <a:pt x="259877" y="2059535"/>
                  </a:lnTo>
                  <a:lnTo>
                    <a:pt x="244304" y="2106540"/>
                  </a:lnTo>
                  <a:lnTo>
                    <a:pt x="229186" y="2153751"/>
                  </a:lnTo>
                  <a:lnTo>
                    <a:pt x="214526" y="2201165"/>
                  </a:lnTo>
                  <a:lnTo>
                    <a:pt x="200325" y="2248780"/>
                  </a:lnTo>
                  <a:lnTo>
                    <a:pt x="186587" y="2296593"/>
                  </a:lnTo>
                  <a:lnTo>
                    <a:pt x="173314" y="2344602"/>
                  </a:lnTo>
                  <a:lnTo>
                    <a:pt x="160509" y="2392803"/>
                  </a:lnTo>
                  <a:lnTo>
                    <a:pt x="148174" y="2441194"/>
                  </a:lnTo>
                  <a:lnTo>
                    <a:pt x="136313" y="2489774"/>
                  </a:lnTo>
                  <a:lnTo>
                    <a:pt x="124927" y="2538538"/>
                  </a:lnTo>
                  <a:lnTo>
                    <a:pt x="114018" y="2587484"/>
                  </a:lnTo>
                  <a:lnTo>
                    <a:pt x="103591" y="2636610"/>
                  </a:lnTo>
                  <a:lnTo>
                    <a:pt x="93647" y="2685914"/>
                  </a:lnTo>
                  <a:lnTo>
                    <a:pt x="84189" y="2735392"/>
                  </a:lnTo>
                  <a:lnTo>
                    <a:pt x="75220" y="2785043"/>
                  </a:lnTo>
                  <a:lnTo>
                    <a:pt x="66741" y="2834862"/>
                  </a:lnTo>
                  <a:lnTo>
                    <a:pt x="58757" y="2884849"/>
                  </a:lnTo>
                  <a:lnTo>
                    <a:pt x="51268" y="2934999"/>
                  </a:lnTo>
                  <a:lnTo>
                    <a:pt x="44279" y="2985312"/>
                  </a:lnTo>
                  <a:lnTo>
                    <a:pt x="37791" y="3035783"/>
                  </a:lnTo>
                  <a:lnTo>
                    <a:pt x="31807" y="3086411"/>
                  </a:lnTo>
                  <a:lnTo>
                    <a:pt x="26330" y="3137193"/>
                  </a:lnTo>
                  <a:lnTo>
                    <a:pt x="21362" y="3188126"/>
                  </a:lnTo>
                  <a:lnTo>
                    <a:pt x="16907" y="3239208"/>
                  </a:lnTo>
                  <a:lnTo>
                    <a:pt x="12965" y="3290435"/>
                  </a:lnTo>
                  <a:lnTo>
                    <a:pt x="9541" y="3341806"/>
                  </a:lnTo>
                  <a:lnTo>
                    <a:pt x="6636" y="3393318"/>
                  </a:lnTo>
                  <a:lnTo>
                    <a:pt x="4254" y="3444969"/>
                  </a:lnTo>
                  <a:lnTo>
                    <a:pt x="2397" y="3496755"/>
                  </a:lnTo>
                  <a:lnTo>
                    <a:pt x="1067" y="3548674"/>
                  </a:lnTo>
                  <a:lnTo>
                    <a:pt x="267" y="3600723"/>
                  </a:lnTo>
                  <a:lnTo>
                    <a:pt x="0" y="3652901"/>
                  </a:lnTo>
                  <a:lnTo>
                    <a:pt x="268" y="3705167"/>
                  </a:lnTo>
                  <a:lnTo>
                    <a:pt x="1071" y="3757305"/>
                  </a:lnTo>
                  <a:lnTo>
                    <a:pt x="2406" y="3809313"/>
                  </a:lnTo>
                  <a:lnTo>
                    <a:pt x="4270" y="3861187"/>
                  </a:lnTo>
                  <a:lnTo>
                    <a:pt x="6661" y="3912925"/>
                  </a:lnTo>
                  <a:lnTo>
                    <a:pt x="9577" y="3964524"/>
                  </a:lnTo>
                  <a:lnTo>
                    <a:pt x="13014" y="4015983"/>
                  </a:lnTo>
                  <a:lnTo>
                    <a:pt x="16970" y="4067297"/>
                  </a:lnTo>
                  <a:lnTo>
                    <a:pt x="21442" y="4118466"/>
                  </a:lnTo>
                  <a:lnTo>
                    <a:pt x="26428" y="4169485"/>
                  </a:lnTo>
                  <a:lnTo>
                    <a:pt x="31926" y="4220352"/>
                  </a:lnTo>
                  <a:lnTo>
                    <a:pt x="37931" y="4271065"/>
                  </a:lnTo>
                  <a:lnTo>
                    <a:pt x="44443" y="4321621"/>
                  </a:lnTo>
                  <a:lnTo>
                    <a:pt x="51458" y="4372018"/>
                  </a:lnTo>
                  <a:lnTo>
                    <a:pt x="58974" y="4422253"/>
                  </a:lnTo>
                  <a:lnTo>
                    <a:pt x="66988" y="4472323"/>
                  </a:lnTo>
                  <a:lnTo>
                    <a:pt x="75497" y="4522225"/>
                  </a:lnTo>
                  <a:lnTo>
                    <a:pt x="84499" y="4571957"/>
                  </a:lnTo>
                  <a:lnTo>
                    <a:pt x="93992" y="4621517"/>
                  </a:lnTo>
                  <a:lnTo>
                    <a:pt x="103972" y="4670902"/>
                  </a:lnTo>
                  <a:lnTo>
                    <a:pt x="114437" y="4720109"/>
                  </a:lnTo>
                  <a:lnTo>
                    <a:pt x="125384" y="4769135"/>
                  </a:lnTo>
                  <a:lnTo>
                    <a:pt x="136811" y="4817978"/>
                  </a:lnTo>
                  <a:lnTo>
                    <a:pt x="148716" y="4866636"/>
                  </a:lnTo>
                  <a:lnTo>
                    <a:pt x="161095" y="4915105"/>
                  </a:lnTo>
                  <a:lnTo>
                    <a:pt x="173946" y="4963383"/>
                  </a:lnTo>
                  <a:lnTo>
                    <a:pt x="187266" y="5011468"/>
                  </a:lnTo>
                  <a:lnTo>
                    <a:pt x="201053" y="5059356"/>
                  </a:lnTo>
                  <a:lnTo>
                    <a:pt x="215304" y="5107046"/>
                  </a:lnTo>
                  <a:lnTo>
                    <a:pt x="230016" y="5154534"/>
                  </a:lnTo>
                  <a:lnTo>
                    <a:pt x="245187" y="5201819"/>
                  </a:lnTo>
                  <a:lnTo>
                    <a:pt x="260815" y="5248896"/>
                  </a:lnTo>
                  <a:lnTo>
                    <a:pt x="276896" y="5295765"/>
                  </a:lnTo>
                  <a:lnTo>
                    <a:pt x="293428" y="5342421"/>
                  </a:lnTo>
                  <a:lnTo>
                    <a:pt x="310409" y="5388863"/>
                  </a:lnTo>
                  <a:lnTo>
                    <a:pt x="327835" y="5435088"/>
                  </a:lnTo>
                  <a:lnTo>
                    <a:pt x="345705" y="5481094"/>
                  </a:lnTo>
                  <a:lnTo>
                    <a:pt x="364015" y="5526876"/>
                  </a:lnTo>
                  <a:lnTo>
                    <a:pt x="382763" y="5572434"/>
                  </a:lnTo>
                  <a:lnTo>
                    <a:pt x="401947" y="5617765"/>
                  </a:lnTo>
                  <a:lnTo>
                    <a:pt x="421563" y="5662865"/>
                  </a:lnTo>
                  <a:lnTo>
                    <a:pt x="441609" y="5707732"/>
                  </a:lnTo>
                  <a:lnTo>
                    <a:pt x="462083" y="5752364"/>
                  </a:lnTo>
                  <a:lnTo>
                    <a:pt x="482981" y="5796758"/>
                  </a:lnTo>
                  <a:lnTo>
                    <a:pt x="504302" y="5840911"/>
                  </a:lnTo>
                  <a:lnTo>
                    <a:pt x="526043" y="5884821"/>
                  </a:lnTo>
                  <a:lnTo>
                    <a:pt x="548201" y="5928485"/>
                  </a:lnTo>
                  <a:lnTo>
                    <a:pt x="570773" y="5971901"/>
                  </a:lnTo>
                  <a:lnTo>
                    <a:pt x="593756" y="6015065"/>
                  </a:lnTo>
                  <a:lnTo>
                    <a:pt x="617149" y="6057976"/>
                  </a:lnTo>
                  <a:lnTo>
                    <a:pt x="640949" y="6100630"/>
                  </a:lnTo>
                  <a:lnTo>
                    <a:pt x="665153" y="6143025"/>
                  </a:lnTo>
                  <a:lnTo>
                    <a:pt x="689758" y="6185159"/>
                  </a:lnTo>
                  <a:lnTo>
                    <a:pt x="714761" y="6227028"/>
                  </a:lnTo>
                  <a:lnTo>
                    <a:pt x="740161" y="6268631"/>
                  </a:lnTo>
                  <a:lnTo>
                    <a:pt x="765954" y="6309964"/>
                  </a:lnTo>
                  <a:lnTo>
                    <a:pt x="792139" y="6351025"/>
                  </a:lnTo>
                  <a:lnTo>
                    <a:pt x="818711" y="6391811"/>
                  </a:lnTo>
                  <a:lnTo>
                    <a:pt x="845669" y="6432320"/>
                  </a:lnTo>
                  <a:lnTo>
                    <a:pt x="873010" y="6472549"/>
                  </a:lnTo>
                  <a:lnTo>
                    <a:pt x="900732" y="6512496"/>
                  </a:lnTo>
                  <a:lnTo>
                    <a:pt x="928832" y="6552157"/>
                  </a:lnTo>
                  <a:lnTo>
                    <a:pt x="957306" y="6591531"/>
                  </a:lnTo>
                  <a:lnTo>
                    <a:pt x="986154" y="6630614"/>
                  </a:lnTo>
                  <a:lnTo>
                    <a:pt x="1015371" y="6669404"/>
                  </a:lnTo>
                  <a:lnTo>
                    <a:pt x="1044956" y="6707899"/>
                  </a:lnTo>
                  <a:lnTo>
                    <a:pt x="1074905" y="6746095"/>
                  </a:lnTo>
                  <a:lnTo>
                    <a:pt x="1105216" y="6783990"/>
                  </a:lnTo>
                  <a:lnTo>
                    <a:pt x="1135888" y="6821582"/>
                  </a:lnTo>
                  <a:lnTo>
                    <a:pt x="1167384" y="6857999"/>
                  </a:lnTo>
                  <a:lnTo>
                    <a:pt x="8781288" y="6857999"/>
                  </a:lnTo>
                  <a:lnTo>
                    <a:pt x="8812784" y="6821582"/>
                  </a:lnTo>
                  <a:lnTo>
                    <a:pt x="8843455" y="6783990"/>
                  </a:lnTo>
                  <a:lnTo>
                    <a:pt x="8873766" y="6746095"/>
                  </a:lnTo>
                  <a:lnTo>
                    <a:pt x="8903716" y="6707899"/>
                  </a:lnTo>
                  <a:lnTo>
                    <a:pt x="8933300" y="6669404"/>
                  </a:lnTo>
                  <a:lnTo>
                    <a:pt x="8962517" y="6630614"/>
                  </a:lnTo>
                  <a:lnTo>
                    <a:pt x="8991365" y="6591531"/>
                  </a:lnTo>
                  <a:lnTo>
                    <a:pt x="9019839" y="6552157"/>
                  </a:lnTo>
                  <a:lnTo>
                    <a:pt x="9047939" y="6512496"/>
                  </a:lnTo>
                  <a:lnTo>
                    <a:pt x="9075661" y="6472549"/>
                  </a:lnTo>
                  <a:lnTo>
                    <a:pt x="9103002" y="6432320"/>
                  </a:lnTo>
                  <a:lnTo>
                    <a:pt x="9129960" y="6391811"/>
                  </a:lnTo>
                  <a:lnTo>
                    <a:pt x="9156532" y="6351025"/>
                  </a:lnTo>
                  <a:lnTo>
                    <a:pt x="9182717" y="6309964"/>
                  </a:lnTo>
                  <a:lnTo>
                    <a:pt x="9208510" y="6268631"/>
                  </a:lnTo>
                  <a:lnTo>
                    <a:pt x="9233910" y="6227028"/>
                  </a:lnTo>
                  <a:lnTo>
                    <a:pt x="9258913" y="6185159"/>
                  </a:lnTo>
                  <a:lnTo>
                    <a:pt x="9283518" y="6143025"/>
                  </a:lnTo>
                  <a:lnTo>
                    <a:pt x="9307722" y="6100630"/>
                  </a:lnTo>
                  <a:lnTo>
                    <a:pt x="9331522" y="6057976"/>
                  </a:lnTo>
                  <a:lnTo>
                    <a:pt x="9354915" y="6015065"/>
                  </a:lnTo>
                  <a:lnTo>
                    <a:pt x="9377898" y="5971901"/>
                  </a:lnTo>
                  <a:lnTo>
                    <a:pt x="9400470" y="5928485"/>
                  </a:lnTo>
                  <a:lnTo>
                    <a:pt x="9422628" y="5884821"/>
                  </a:lnTo>
                  <a:lnTo>
                    <a:pt x="9444369" y="5840911"/>
                  </a:lnTo>
                  <a:lnTo>
                    <a:pt x="9465690" y="5796758"/>
                  </a:lnTo>
                  <a:lnTo>
                    <a:pt x="9486588" y="5752364"/>
                  </a:lnTo>
                  <a:lnTo>
                    <a:pt x="9507062" y="5707732"/>
                  </a:lnTo>
                  <a:lnTo>
                    <a:pt x="9527108" y="5662865"/>
                  </a:lnTo>
                  <a:lnTo>
                    <a:pt x="9546724" y="5617765"/>
                  </a:lnTo>
                  <a:lnTo>
                    <a:pt x="9565908" y="5572434"/>
                  </a:lnTo>
                  <a:lnTo>
                    <a:pt x="9584656" y="5526876"/>
                  </a:lnTo>
                  <a:lnTo>
                    <a:pt x="9602966" y="5481094"/>
                  </a:lnTo>
                  <a:lnTo>
                    <a:pt x="9620836" y="5435088"/>
                  </a:lnTo>
                  <a:lnTo>
                    <a:pt x="9638262" y="5388863"/>
                  </a:lnTo>
                  <a:lnTo>
                    <a:pt x="9655243" y="5342421"/>
                  </a:lnTo>
                  <a:lnTo>
                    <a:pt x="9671775" y="5295765"/>
                  </a:lnTo>
                  <a:lnTo>
                    <a:pt x="9687856" y="5248896"/>
                  </a:lnTo>
                  <a:lnTo>
                    <a:pt x="9703484" y="5201819"/>
                  </a:lnTo>
                  <a:lnTo>
                    <a:pt x="9718655" y="5154534"/>
                  </a:lnTo>
                  <a:lnTo>
                    <a:pt x="9733367" y="5107046"/>
                  </a:lnTo>
                  <a:lnTo>
                    <a:pt x="9747618" y="5059356"/>
                  </a:lnTo>
                  <a:lnTo>
                    <a:pt x="9761405" y="5011468"/>
                  </a:lnTo>
                  <a:lnTo>
                    <a:pt x="9774725" y="4963383"/>
                  </a:lnTo>
                  <a:lnTo>
                    <a:pt x="9787576" y="4915105"/>
                  </a:lnTo>
                  <a:lnTo>
                    <a:pt x="9799955" y="4866636"/>
                  </a:lnTo>
                  <a:lnTo>
                    <a:pt x="9811860" y="4817978"/>
                  </a:lnTo>
                  <a:lnTo>
                    <a:pt x="9823287" y="4769135"/>
                  </a:lnTo>
                  <a:lnTo>
                    <a:pt x="9834234" y="4720109"/>
                  </a:lnTo>
                  <a:lnTo>
                    <a:pt x="9844699" y="4670902"/>
                  </a:lnTo>
                  <a:lnTo>
                    <a:pt x="9854679" y="4621517"/>
                  </a:lnTo>
                  <a:lnTo>
                    <a:pt x="9864172" y="4571957"/>
                  </a:lnTo>
                  <a:lnTo>
                    <a:pt x="9873174" y="4522225"/>
                  </a:lnTo>
                  <a:lnTo>
                    <a:pt x="9881683" y="4472323"/>
                  </a:lnTo>
                  <a:lnTo>
                    <a:pt x="9889697" y="4422253"/>
                  </a:lnTo>
                  <a:lnTo>
                    <a:pt x="9897213" y="4372018"/>
                  </a:lnTo>
                  <a:lnTo>
                    <a:pt x="9904228" y="4321621"/>
                  </a:lnTo>
                  <a:lnTo>
                    <a:pt x="9910740" y="4271065"/>
                  </a:lnTo>
                  <a:lnTo>
                    <a:pt x="9916745" y="4220352"/>
                  </a:lnTo>
                  <a:lnTo>
                    <a:pt x="9922243" y="4169485"/>
                  </a:lnTo>
                  <a:lnTo>
                    <a:pt x="9927229" y="4118466"/>
                  </a:lnTo>
                  <a:lnTo>
                    <a:pt x="9931701" y="4067297"/>
                  </a:lnTo>
                  <a:lnTo>
                    <a:pt x="9935657" y="4015983"/>
                  </a:lnTo>
                  <a:lnTo>
                    <a:pt x="9939094" y="3964524"/>
                  </a:lnTo>
                  <a:lnTo>
                    <a:pt x="9942010" y="3912925"/>
                  </a:lnTo>
                  <a:lnTo>
                    <a:pt x="9944401" y="3861187"/>
                  </a:lnTo>
                  <a:lnTo>
                    <a:pt x="9946265" y="3809313"/>
                  </a:lnTo>
                  <a:lnTo>
                    <a:pt x="9947600" y="3757305"/>
                  </a:lnTo>
                  <a:lnTo>
                    <a:pt x="9948403" y="3705167"/>
                  </a:lnTo>
                  <a:lnTo>
                    <a:pt x="9948671" y="3652901"/>
                  </a:lnTo>
                  <a:lnTo>
                    <a:pt x="9948404" y="3600723"/>
                  </a:lnTo>
                  <a:lnTo>
                    <a:pt x="9947604" y="3548674"/>
                  </a:lnTo>
                  <a:lnTo>
                    <a:pt x="9946274" y="3496755"/>
                  </a:lnTo>
                  <a:lnTo>
                    <a:pt x="9944417" y="3444969"/>
                  </a:lnTo>
                  <a:lnTo>
                    <a:pt x="9942035" y="3393318"/>
                  </a:lnTo>
                  <a:lnTo>
                    <a:pt x="9939130" y="3341806"/>
                  </a:lnTo>
                  <a:lnTo>
                    <a:pt x="9935706" y="3290435"/>
                  </a:lnTo>
                  <a:lnTo>
                    <a:pt x="9931764" y="3239208"/>
                  </a:lnTo>
                  <a:lnTo>
                    <a:pt x="9927309" y="3188126"/>
                  </a:lnTo>
                  <a:lnTo>
                    <a:pt x="9922341" y="3137193"/>
                  </a:lnTo>
                  <a:lnTo>
                    <a:pt x="9916864" y="3086411"/>
                  </a:lnTo>
                  <a:lnTo>
                    <a:pt x="9910880" y="3035783"/>
                  </a:lnTo>
                  <a:lnTo>
                    <a:pt x="9904392" y="2985312"/>
                  </a:lnTo>
                  <a:lnTo>
                    <a:pt x="9897403" y="2934999"/>
                  </a:lnTo>
                  <a:lnTo>
                    <a:pt x="9889914" y="2884849"/>
                  </a:lnTo>
                  <a:lnTo>
                    <a:pt x="9881930" y="2834862"/>
                  </a:lnTo>
                  <a:lnTo>
                    <a:pt x="9873451" y="2785043"/>
                  </a:lnTo>
                  <a:lnTo>
                    <a:pt x="9864482" y="2735392"/>
                  </a:lnTo>
                  <a:lnTo>
                    <a:pt x="9855024" y="2685914"/>
                  </a:lnTo>
                  <a:lnTo>
                    <a:pt x="9845080" y="2636610"/>
                  </a:lnTo>
                  <a:lnTo>
                    <a:pt x="9834653" y="2587484"/>
                  </a:lnTo>
                  <a:lnTo>
                    <a:pt x="9823744" y="2538538"/>
                  </a:lnTo>
                  <a:lnTo>
                    <a:pt x="9812358" y="2489774"/>
                  </a:lnTo>
                  <a:lnTo>
                    <a:pt x="9800497" y="2441194"/>
                  </a:lnTo>
                  <a:lnTo>
                    <a:pt x="9788162" y="2392803"/>
                  </a:lnTo>
                  <a:lnTo>
                    <a:pt x="9775357" y="2344602"/>
                  </a:lnTo>
                  <a:lnTo>
                    <a:pt x="9762084" y="2296593"/>
                  </a:lnTo>
                  <a:lnTo>
                    <a:pt x="9748346" y="2248780"/>
                  </a:lnTo>
                  <a:lnTo>
                    <a:pt x="9734145" y="2201165"/>
                  </a:lnTo>
                  <a:lnTo>
                    <a:pt x="9719485" y="2153751"/>
                  </a:lnTo>
                  <a:lnTo>
                    <a:pt x="9704367" y="2106540"/>
                  </a:lnTo>
                  <a:lnTo>
                    <a:pt x="9688794" y="2059535"/>
                  </a:lnTo>
                  <a:lnTo>
                    <a:pt x="9672770" y="2012738"/>
                  </a:lnTo>
                  <a:lnTo>
                    <a:pt x="9656295" y="1966152"/>
                  </a:lnTo>
                  <a:lnTo>
                    <a:pt x="9639374" y="1919779"/>
                  </a:lnTo>
                  <a:lnTo>
                    <a:pt x="9622008" y="1873623"/>
                  </a:lnTo>
                  <a:lnTo>
                    <a:pt x="9604200" y="1827686"/>
                  </a:lnTo>
                  <a:lnTo>
                    <a:pt x="9585954" y="1781970"/>
                  </a:lnTo>
                  <a:lnTo>
                    <a:pt x="9567270" y="1736478"/>
                  </a:lnTo>
                  <a:lnTo>
                    <a:pt x="9548153" y="1691213"/>
                  </a:lnTo>
                  <a:lnTo>
                    <a:pt x="9528604" y="1646177"/>
                  </a:lnTo>
                  <a:lnTo>
                    <a:pt x="9508626" y="1601372"/>
                  </a:lnTo>
                  <a:lnTo>
                    <a:pt x="9488222" y="1556802"/>
                  </a:lnTo>
                  <a:lnTo>
                    <a:pt x="9467395" y="1512469"/>
                  </a:lnTo>
                  <a:lnTo>
                    <a:pt x="9446146" y="1468376"/>
                  </a:lnTo>
                  <a:lnTo>
                    <a:pt x="9424480" y="1424525"/>
                  </a:lnTo>
                  <a:lnTo>
                    <a:pt x="9402397" y="1380918"/>
                  </a:lnTo>
                  <a:lnTo>
                    <a:pt x="9379901" y="1337559"/>
                  </a:lnTo>
                  <a:lnTo>
                    <a:pt x="9356994" y="1294450"/>
                  </a:lnTo>
                  <a:lnTo>
                    <a:pt x="9333680" y="1251593"/>
                  </a:lnTo>
                  <a:lnTo>
                    <a:pt x="9309959" y="1208992"/>
                  </a:lnTo>
                  <a:lnTo>
                    <a:pt x="9285836" y="1166648"/>
                  </a:lnTo>
                  <a:lnTo>
                    <a:pt x="9261313" y="1124565"/>
                  </a:lnTo>
                  <a:lnTo>
                    <a:pt x="9236392" y="1082745"/>
                  </a:lnTo>
                  <a:lnTo>
                    <a:pt x="9211076" y="1041190"/>
                  </a:lnTo>
                  <a:lnTo>
                    <a:pt x="9185368" y="999904"/>
                  </a:lnTo>
                  <a:lnTo>
                    <a:pt x="9159270" y="958888"/>
                  </a:lnTo>
                  <a:lnTo>
                    <a:pt x="9132784" y="918146"/>
                  </a:lnTo>
                  <a:lnTo>
                    <a:pt x="9105914" y="877679"/>
                  </a:lnTo>
                  <a:lnTo>
                    <a:pt x="9078662" y="837491"/>
                  </a:lnTo>
                  <a:lnTo>
                    <a:pt x="9051030" y="797584"/>
                  </a:lnTo>
                  <a:lnTo>
                    <a:pt x="9023021" y="757961"/>
                  </a:lnTo>
                  <a:lnTo>
                    <a:pt x="8994639" y="718625"/>
                  </a:lnTo>
                  <a:lnTo>
                    <a:pt x="8965884" y="679577"/>
                  </a:lnTo>
                  <a:lnTo>
                    <a:pt x="8936760" y="640821"/>
                  </a:lnTo>
                  <a:lnTo>
                    <a:pt x="8907270" y="602359"/>
                  </a:lnTo>
                  <a:lnTo>
                    <a:pt x="8877416" y="564194"/>
                  </a:lnTo>
                  <a:lnTo>
                    <a:pt x="8847201" y="526328"/>
                  </a:lnTo>
                  <a:lnTo>
                    <a:pt x="8816626" y="488764"/>
                  </a:lnTo>
                  <a:lnTo>
                    <a:pt x="8785696" y="451504"/>
                  </a:lnTo>
                  <a:lnTo>
                    <a:pt x="8754412" y="414552"/>
                  </a:lnTo>
                  <a:lnTo>
                    <a:pt x="8722778" y="377909"/>
                  </a:lnTo>
                  <a:lnTo>
                    <a:pt x="8690795" y="341579"/>
                  </a:lnTo>
                  <a:lnTo>
                    <a:pt x="8658466" y="305564"/>
                  </a:lnTo>
                  <a:lnTo>
                    <a:pt x="8625794" y="269866"/>
                  </a:lnTo>
                  <a:lnTo>
                    <a:pt x="8592782" y="234488"/>
                  </a:lnTo>
                  <a:lnTo>
                    <a:pt x="8559432" y="199433"/>
                  </a:lnTo>
                  <a:lnTo>
                    <a:pt x="8525746" y="164703"/>
                  </a:lnTo>
                  <a:lnTo>
                    <a:pt x="8491728" y="130301"/>
                  </a:lnTo>
                  <a:lnTo>
                    <a:pt x="8355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76297" y="2214194"/>
            <a:ext cx="7443470" cy="21113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27305">
              <a:lnSpc>
                <a:spcPts val="7780"/>
              </a:lnSpc>
              <a:spcBef>
                <a:spcPts val="1060"/>
              </a:spcBef>
            </a:pPr>
            <a:r>
              <a:rPr sz="7200" b="0" dirty="0">
                <a:solidFill>
                  <a:srgbClr val="000000"/>
                </a:solidFill>
                <a:latin typeface="Calibri Light"/>
                <a:cs typeface="Calibri Light"/>
              </a:rPr>
              <a:t>Opioid</a:t>
            </a:r>
            <a:r>
              <a:rPr sz="7200" b="0" spc="-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7200" b="0" dirty="0">
                <a:solidFill>
                  <a:srgbClr val="000000"/>
                </a:solidFill>
                <a:latin typeface="Calibri Light"/>
                <a:cs typeface="Calibri Light"/>
              </a:rPr>
              <a:t>Use</a:t>
            </a:r>
            <a:r>
              <a:rPr sz="72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7200" b="0" spc="-10" dirty="0">
                <a:solidFill>
                  <a:srgbClr val="000000"/>
                </a:solidFill>
                <a:latin typeface="Calibri Light"/>
                <a:cs typeface="Calibri Light"/>
              </a:rPr>
              <a:t>Disorder </a:t>
            </a:r>
            <a:r>
              <a:rPr sz="7200" b="0" spc="-60" dirty="0">
                <a:solidFill>
                  <a:srgbClr val="000000"/>
                </a:solidFill>
                <a:latin typeface="Calibri Light"/>
                <a:cs typeface="Calibri Light"/>
              </a:rPr>
              <a:t>Treatment</a:t>
            </a:r>
            <a:r>
              <a:rPr sz="7200" b="0" spc="-3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7200" b="0" spc="-35" dirty="0">
                <a:solidFill>
                  <a:srgbClr val="000000"/>
                </a:solidFill>
                <a:latin typeface="Calibri Light"/>
                <a:cs typeface="Calibri Light"/>
              </a:rPr>
              <a:t>Protocols</a:t>
            </a:r>
            <a:endParaRPr sz="72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18559" y="5524500"/>
            <a:ext cx="4754880" cy="27940"/>
          </a:xfrm>
          <a:custGeom>
            <a:avLst/>
            <a:gdLst/>
            <a:ahLst/>
            <a:cxnLst/>
            <a:rect l="l" t="t" r="r" b="b"/>
            <a:pathLst>
              <a:path w="4754880" h="27939">
                <a:moveTo>
                  <a:pt x="4754880" y="0"/>
                </a:moveTo>
                <a:lnTo>
                  <a:pt x="0" y="0"/>
                </a:lnTo>
                <a:lnTo>
                  <a:pt x="0" y="27431"/>
                </a:lnTo>
                <a:lnTo>
                  <a:pt x="4754880" y="27431"/>
                </a:lnTo>
                <a:lnTo>
                  <a:pt x="475488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110" dirty="0"/>
              <a:t> </a:t>
            </a:r>
            <a:r>
              <a:rPr dirty="0"/>
              <a:t>does</a:t>
            </a:r>
            <a:r>
              <a:rPr spc="-105" dirty="0"/>
              <a:t> </a:t>
            </a:r>
            <a:r>
              <a:rPr spc="-10" dirty="0"/>
              <a:t>Suboxone®</a:t>
            </a:r>
            <a:r>
              <a:rPr spc="-55" dirty="0"/>
              <a:t> </a:t>
            </a:r>
            <a:r>
              <a:rPr spc="-10" dirty="0"/>
              <a:t>work?</a:t>
            </a:r>
          </a:p>
          <a:p>
            <a:pPr marL="12700" marR="436245">
              <a:lnSpc>
                <a:spcPct val="100000"/>
              </a:lnSpc>
              <a:spcBef>
                <a:spcPts val="30"/>
              </a:spcBef>
            </a:pPr>
            <a:r>
              <a:rPr sz="1900" spc="-10" dirty="0"/>
              <a:t>Suboxone</a:t>
            </a:r>
            <a:r>
              <a:rPr sz="1900" spc="-75" dirty="0"/>
              <a:t> </a:t>
            </a:r>
            <a:r>
              <a:rPr sz="1900" dirty="0"/>
              <a:t>contains</a:t>
            </a:r>
            <a:r>
              <a:rPr sz="1900" spc="-70" dirty="0"/>
              <a:t> </a:t>
            </a:r>
            <a:r>
              <a:rPr sz="1900" dirty="0"/>
              <a:t>both</a:t>
            </a:r>
            <a:r>
              <a:rPr sz="1900" spc="-45" dirty="0"/>
              <a:t> </a:t>
            </a:r>
            <a:r>
              <a:rPr sz="1900" spc="-10" dirty="0"/>
              <a:t>buprenorphine </a:t>
            </a:r>
            <a:r>
              <a:rPr sz="1900" dirty="0"/>
              <a:t>and</a:t>
            </a:r>
            <a:r>
              <a:rPr sz="1900" spc="-45" dirty="0"/>
              <a:t> </a:t>
            </a:r>
            <a:r>
              <a:rPr sz="1900" spc="-10" dirty="0"/>
              <a:t>naloxone.</a:t>
            </a:r>
            <a:endParaRPr sz="1900"/>
          </a:p>
          <a:p>
            <a:pPr marL="1459230" marR="239395">
              <a:lnSpc>
                <a:spcPct val="100200"/>
              </a:lnSpc>
              <a:spcBef>
                <a:spcPts val="1580"/>
              </a:spcBef>
            </a:pPr>
            <a:r>
              <a:rPr sz="1800" dirty="0">
                <a:solidFill>
                  <a:srgbClr val="2E4258"/>
                </a:solidFill>
              </a:rPr>
              <a:t>Buprenorphine</a:t>
            </a:r>
            <a:r>
              <a:rPr sz="1800" spc="-105" dirty="0">
                <a:solidFill>
                  <a:srgbClr val="2E4258"/>
                </a:solidFill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attaches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to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the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same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receptors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as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other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opioids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but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only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partially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activates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those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receptors.</a:t>
            </a:r>
            <a:r>
              <a:rPr sz="18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This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eliminates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withdrawals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and</a:t>
            </a:r>
            <a:r>
              <a:rPr sz="1800" b="0" spc="-6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cravings,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which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helps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people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feel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normal.</a:t>
            </a:r>
            <a:endParaRPr sz="1800">
              <a:latin typeface="Lato Medium"/>
              <a:cs typeface="Lato Medium"/>
            </a:endParaRPr>
          </a:p>
          <a:p>
            <a:pPr marL="1459230" marR="5080">
              <a:lnSpc>
                <a:spcPct val="100400"/>
              </a:lnSpc>
              <a:spcBef>
                <a:spcPts val="2125"/>
              </a:spcBef>
            </a:pPr>
            <a:r>
              <a:rPr sz="1800" spc="-10" dirty="0">
                <a:solidFill>
                  <a:srgbClr val="2E4258"/>
                </a:solidFill>
              </a:rPr>
              <a:t>Naloxone</a:t>
            </a:r>
            <a:r>
              <a:rPr sz="1800" spc="-90" dirty="0">
                <a:solidFill>
                  <a:srgbClr val="2E4258"/>
                </a:solidFill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is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antagonist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/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opioid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blocking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medication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that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causes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withdrawal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symptoms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if</a:t>
            </a:r>
            <a:r>
              <a:rPr sz="1800" b="0" spc="-7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someone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tries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to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abuse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medication.</a:t>
            </a:r>
            <a:endParaRPr sz="1800">
              <a:latin typeface="Lato Medium"/>
              <a:cs typeface="Lato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69195" y="3724643"/>
            <a:ext cx="2487295" cy="2909570"/>
            <a:chOff x="9569195" y="3724643"/>
            <a:chExt cx="2487295" cy="2909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69195" y="3724643"/>
              <a:ext cx="2487295" cy="2909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4648" y="3920489"/>
              <a:ext cx="1916341" cy="23382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75628" y="490855"/>
            <a:ext cx="49326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A4B4D0"/>
                </a:solidFill>
                <a:latin typeface="Segoe UI"/>
                <a:cs typeface="Segoe UI"/>
              </a:rPr>
              <a:t>Isn’t</a:t>
            </a:r>
            <a:r>
              <a:rPr sz="2600" b="1" spc="-75" dirty="0">
                <a:solidFill>
                  <a:srgbClr val="A4B4D0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A4B4D0"/>
                </a:solidFill>
                <a:latin typeface="Segoe UI"/>
                <a:cs typeface="Segoe UI"/>
              </a:rPr>
              <a:t>taking</a:t>
            </a:r>
            <a:r>
              <a:rPr sz="2600" b="1" spc="-75" dirty="0">
                <a:solidFill>
                  <a:srgbClr val="A4B4D0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A4B4D0"/>
                </a:solidFill>
                <a:latin typeface="Segoe UI"/>
                <a:cs typeface="Segoe UI"/>
              </a:rPr>
              <a:t>Suboxone®</a:t>
            </a:r>
            <a:r>
              <a:rPr sz="2600" b="1" spc="-70" dirty="0">
                <a:solidFill>
                  <a:srgbClr val="A4B4D0"/>
                </a:solidFill>
                <a:latin typeface="Segoe UI"/>
                <a:cs typeface="Segoe UI"/>
              </a:rPr>
              <a:t> </a:t>
            </a:r>
            <a:r>
              <a:rPr sz="2600" b="1" spc="-10" dirty="0">
                <a:solidFill>
                  <a:srgbClr val="A4B4D0"/>
                </a:solidFill>
                <a:latin typeface="Segoe UI"/>
                <a:cs typeface="Segoe UI"/>
              </a:rPr>
              <a:t>trading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75628" y="886790"/>
            <a:ext cx="41656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B4D0"/>
                </a:solidFill>
              </a:rPr>
              <a:t>one</a:t>
            </a:r>
            <a:r>
              <a:rPr sz="2600" spc="-30" dirty="0">
                <a:solidFill>
                  <a:srgbClr val="A4B4D0"/>
                </a:solidFill>
              </a:rPr>
              <a:t> </a:t>
            </a:r>
            <a:r>
              <a:rPr sz="2600" dirty="0">
                <a:solidFill>
                  <a:srgbClr val="A4B4D0"/>
                </a:solidFill>
              </a:rPr>
              <a:t>addiction</a:t>
            </a:r>
            <a:r>
              <a:rPr sz="2600" spc="-35" dirty="0">
                <a:solidFill>
                  <a:srgbClr val="A4B4D0"/>
                </a:solidFill>
              </a:rPr>
              <a:t> </a:t>
            </a:r>
            <a:r>
              <a:rPr sz="2600" dirty="0">
                <a:solidFill>
                  <a:srgbClr val="A4B4D0"/>
                </a:solidFill>
              </a:rPr>
              <a:t>for</a:t>
            </a:r>
            <a:r>
              <a:rPr sz="2600" spc="-15" dirty="0">
                <a:solidFill>
                  <a:srgbClr val="A4B4D0"/>
                </a:solidFill>
              </a:rPr>
              <a:t> </a:t>
            </a:r>
            <a:r>
              <a:rPr sz="2600" spc="-10" dirty="0">
                <a:solidFill>
                  <a:srgbClr val="A4B4D0"/>
                </a:solidFill>
              </a:rPr>
              <a:t>another?</a:t>
            </a:r>
            <a:endParaRPr sz="2600"/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common</a:t>
            </a:r>
            <a:r>
              <a:rPr spc="-50" dirty="0"/>
              <a:t> </a:t>
            </a:r>
            <a:r>
              <a:rPr dirty="0"/>
              <a:t>concern</a:t>
            </a:r>
            <a:r>
              <a:rPr spc="-4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misconception</a:t>
            </a:r>
            <a:r>
              <a:rPr spc="-45" dirty="0"/>
              <a:t> </a:t>
            </a:r>
            <a:r>
              <a:rPr dirty="0"/>
              <a:t>associated</a:t>
            </a:r>
            <a:r>
              <a:rPr spc="-35" dirty="0"/>
              <a:t> </a:t>
            </a:r>
            <a:r>
              <a:rPr spc="-20" dirty="0"/>
              <a:t>with </a:t>
            </a:r>
            <a:r>
              <a:rPr spc="-10" dirty="0"/>
              <a:t>medication-</a:t>
            </a:r>
            <a:r>
              <a:rPr dirty="0"/>
              <a:t>assisted</a:t>
            </a:r>
            <a:r>
              <a:rPr spc="-20" dirty="0"/>
              <a:t> </a:t>
            </a:r>
            <a:r>
              <a:rPr dirty="0"/>
              <a:t>treatment</a:t>
            </a:r>
            <a:r>
              <a:rPr spc="-15" dirty="0"/>
              <a:t> </a:t>
            </a:r>
            <a:r>
              <a:rPr dirty="0"/>
              <a:t>(MAT)</a:t>
            </a:r>
            <a:r>
              <a:rPr spc="-5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that </a:t>
            </a:r>
            <a:r>
              <a:rPr spc="-25" dirty="0"/>
              <a:t>it </a:t>
            </a:r>
            <a:r>
              <a:rPr dirty="0"/>
              <a:t>substitutes one</a:t>
            </a:r>
            <a:r>
              <a:rPr spc="-30" dirty="0"/>
              <a:t> </a:t>
            </a:r>
            <a:r>
              <a:rPr dirty="0"/>
              <a:t>drug</a:t>
            </a:r>
            <a:r>
              <a:rPr spc="-4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10" dirty="0"/>
              <a:t>another.</a:t>
            </a:r>
          </a:p>
          <a:p>
            <a:pPr marL="12700" marR="62230">
              <a:lnSpc>
                <a:spcPct val="100000"/>
              </a:lnSpc>
            </a:pPr>
            <a:r>
              <a:rPr dirty="0"/>
              <a:t>Research</a:t>
            </a:r>
            <a:r>
              <a:rPr spc="-35" dirty="0"/>
              <a:t> </a:t>
            </a:r>
            <a:r>
              <a:rPr dirty="0"/>
              <a:t>has</a:t>
            </a:r>
            <a:r>
              <a:rPr spc="-15" dirty="0"/>
              <a:t> </a:t>
            </a:r>
            <a:r>
              <a:rPr dirty="0"/>
              <a:t>shown</a:t>
            </a:r>
            <a:r>
              <a:rPr spc="-20" dirty="0"/>
              <a:t> </a:t>
            </a:r>
            <a:r>
              <a:rPr dirty="0"/>
              <a:t>that</a:t>
            </a:r>
            <a:r>
              <a:rPr spc="5" dirty="0"/>
              <a:t> </a:t>
            </a:r>
            <a:r>
              <a:rPr dirty="0"/>
              <a:t>when</a:t>
            </a:r>
            <a:r>
              <a:rPr spc="-35" dirty="0"/>
              <a:t> </a:t>
            </a:r>
            <a:r>
              <a:rPr dirty="0"/>
              <a:t>provided</a:t>
            </a:r>
            <a:r>
              <a:rPr spc="-55" dirty="0"/>
              <a:t> </a:t>
            </a:r>
            <a:r>
              <a:rPr dirty="0"/>
              <a:t>at</a:t>
            </a:r>
            <a:r>
              <a:rPr spc="-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proper </a:t>
            </a:r>
            <a:r>
              <a:rPr dirty="0"/>
              <a:t>dose,</a:t>
            </a:r>
            <a:r>
              <a:rPr spc="-50" dirty="0"/>
              <a:t> </a:t>
            </a:r>
            <a:r>
              <a:rPr dirty="0"/>
              <a:t>medications</a:t>
            </a:r>
            <a:r>
              <a:rPr spc="-20" dirty="0"/>
              <a:t> </a:t>
            </a:r>
            <a:r>
              <a:rPr dirty="0"/>
              <a:t>such</a:t>
            </a:r>
            <a:r>
              <a:rPr spc="-25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Suboxone</a:t>
            </a:r>
            <a:r>
              <a:rPr spc="-45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spc="-10" dirty="0"/>
              <a:t>adverse </a:t>
            </a:r>
            <a:r>
              <a:rPr dirty="0"/>
              <a:t>effects</a:t>
            </a:r>
            <a:r>
              <a:rPr spc="-4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person’s</a:t>
            </a:r>
            <a:r>
              <a:rPr spc="-30" dirty="0"/>
              <a:t> </a:t>
            </a:r>
            <a:r>
              <a:rPr dirty="0"/>
              <a:t>intelligence,</a:t>
            </a:r>
            <a:r>
              <a:rPr spc="-30" dirty="0"/>
              <a:t> </a:t>
            </a:r>
            <a:r>
              <a:rPr dirty="0"/>
              <a:t>mental</a:t>
            </a:r>
            <a:r>
              <a:rPr spc="-10" dirty="0"/>
              <a:t> capability, </a:t>
            </a:r>
            <a:r>
              <a:rPr dirty="0"/>
              <a:t>physical</a:t>
            </a:r>
            <a:r>
              <a:rPr spc="-40" dirty="0"/>
              <a:t> </a:t>
            </a:r>
            <a:r>
              <a:rPr dirty="0"/>
              <a:t>functioning,</a:t>
            </a:r>
            <a:r>
              <a:rPr spc="-35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spc="-10" dirty="0"/>
              <a:t>employability.</a:t>
            </a: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pc="-10" dirty="0"/>
          </a:p>
          <a:p>
            <a:pPr marL="12700" marR="821690">
              <a:lnSpc>
                <a:spcPct val="100000"/>
              </a:lnSpc>
              <a:spcBef>
                <a:spcPts val="5"/>
              </a:spcBef>
            </a:pPr>
            <a:r>
              <a:rPr sz="1800" dirty="0"/>
              <a:t>People</a:t>
            </a:r>
            <a:r>
              <a:rPr sz="1800" spc="-35" dirty="0"/>
              <a:t> </a:t>
            </a:r>
            <a:r>
              <a:rPr sz="1800" dirty="0"/>
              <a:t>in</a:t>
            </a:r>
            <a:r>
              <a:rPr sz="1800" spc="-40" dirty="0"/>
              <a:t> </a:t>
            </a:r>
            <a:r>
              <a:rPr sz="1800" dirty="0"/>
              <a:t>stable</a:t>
            </a:r>
            <a:r>
              <a:rPr sz="1800" spc="-45" dirty="0"/>
              <a:t> </a:t>
            </a:r>
            <a:r>
              <a:rPr sz="1800" dirty="0"/>
              <a:t>recovery</a:t>
            </a:r>
            <a:r>
              <a:rPr sz="1800" spc="-20" dirty="0"/>
              <a:t> </a:t>
            </a:r>
            <a:r>
              <a:rPr sz="1800" dirty="0"/>
              <a:t>who</a:t>
            </a:r>
            <a:r>
              <a:rPr sz="1800" spc="-30" dirty="0"/>
              <a:t> </a:t>
            </a:r>
            <a:r>
              <a:rPr sz="1800" spc="-25" dirty="0"/>
              <a:t>are </a:t>
            </a:r>
            <a:r>
              <a:rPr sz="1800" dirty="0"/>
              <a:t>dependent</a:t>
            </a:r>
            <a:r>
              <a:rPr sz="1800" spc="-10" dirty="0"/>
              <a:t> </a:t>
            </a:r>
            <a:r>
              <a:rPr sz="1800" dirty="0"/>
              <a:t>on</a:t>
            </a:r>
            <a:r>
              <a:rPr sz="1800" spc="-30" dirty="0"/>
              <a:t> </a:t>
            </a:r>
            <a:r>
              <a:rPr sz="1800" dirty="0"/>
              <a:t>Suboxone</a:t>
            </a:r>
            <a:r>
              <a:rPr sz="1800" spc="-40" dirty="0"/>
              <a:t> </a:t>
            </a:r>
            <a:r>
              <a:rPr sz="1800" dirty="0"/>
              <a:t>or</a:t>
            </a:r>
            <a:r>
              <a:rPr sz="1800" spc="-25" dirty="0"/>
              <a:t> </a:t>
            </a:r>
            <a:r>
              <a:rPr sz="1800" spc="-10" dirty="0"/>
              <a:t>other </a:t>
            </a:r>
            <a:r>
              <a:rPr sz="1800" dirty="0"/>
              <a:t>addiction</a:t>
            </a:r>
            <a:r>
              <a:rPr sz="1800" spc="-60" dirty="0"/>
              <a:t> </a:t>
            </a:r>
            <a:r>
              <a:rPr sz="1800" dirty="0"/>
              <a:t>medications,</a:t>
            </a:r>
            <a:r>
              <a:rPr sz="1800" spc="-55" dirty="0"/>
              <a:t> </a:t>
            </a:r>
            <a:r>
              <a:rPr sz="1800" dirty="0"/>
              <a:t>lead</a:t>
            </a:r>
            <a:r>
              <a:rPr sz="1800" spc="-70" dirty="0"/>
              <a:t> </a:t>
            </a:r>
            <a:r>
              <a:rPr sz="1800" spc="-10" dirty="0"/>
              <a:t>normal </a:t>
            </a:r>
            <a:r>
              <a:rPr sz="1800" dirty="0"/>
              <a:t>lives,</a:t>
            </a:r>
            <a:r>
              <a:rPr sz="1800" spc="-30" dirty="0"/>
              <a:t> </a:t>
            </a:r>
            <a:r>
              <a:rPr sz="1800" dirty="0"/>
              <a:t>take</a:t>
            </a:r>
            <a:r>
              <a:rPr sz="1800" spc="-40" dirty="0"/>
              <a:t> </a:t>
            </a:r>
            <a:r>
              <a:rPr sz="1800" dirty="0"/>
              <a:t>care</a:t>
            </a:r>
            <a:r>
              <a:rPr sz="1800" spc="-40" dirty="0"/>
              <a:t> </a:t>
            </a:r>
            <a:r>
              <a:rPr sz="1800" dirty="0"/>
              <a:t>of</a:t>
            </a:r>
            <a:r>
              <a:rPr sz="1800" spc="-30" dirty="0"/>
              <a:t> </a:t>
            </a:r>
            <a:r>
              <a:rPr sz="1800" dirty="0"/>
              <a:t>their</a:t>
            </a:r>
            <a:r>
              <a:rPr sz="1800" spc="-30" dirty="0"/>
              <a:t> </a:t>
            </a:r>
            <a:r>
              <a:rPr sz="1800" spc="-10" dirty="0"/>
              <a:t>families, </a:t>
            </a:r>
            <a:r>
              <a:rPr sz="1800" dirty="0"/>
              <a:t>maintain</a:t>
            </a:r>
            <a:r>
              <a:rPr sz="1800" spc="-60" dirty="0"/>
              <a:t> </a:t>
            </a:r>
            <a:r>
              <a:rPr sz="1800" dirty="0"/>
              <a:t>friendships,</a:t>
            </a:r>
            <a:r>
              <a:rPr sz="1800" spc="-35" dirty="0"/>
              <a:t> </a:t>
            </a:r>
            <a:r>
              <a:rPr sz="1800" dirty="0"/>
              <a:t>excel</a:t>
            </a:r>
            <a:r>
              <a:rPr sz="1800" spc="-45" dirty="0"/>
              <a:t> </a:t>
            </a:r>
            <a:r>
              <a:rPr sz="1800" dirty="0"/>
              <a:t>at</a:t>
            </a:r>
            <a:r>
              <a:rPr sz="1800" spc="-60" dirty="0"/>
              <a:t> </a:t>
            </a:r>
            <a:r>
              <a:rPr sz="1800" spc="-10" dirty="0"/>
              <a:t>their </a:t>
            </a:r>
            <a:r>
              <a:rPr sz="1800" dirty="0"/>
              <a:t>jobs,</a:t>
            </a:r>
            <a:r>
              <a:rPr sz="1800" spc="-30" dirty="0"/>
              <a:t> </a:t>
            </a:r>
            <a:r>
              <a:rPr sz="1800" dirty="0"/>
              <a:t>go</a:t>
            </a:r>
            <a:r>
              <a:rPr sz="1800" spc="-40" dirty="0"/>
              <a:t> </a:t>
            </a:r>
            <a:r>
              <a:rPr sz="1800" dirty="0"/>
              <a:t>back</a:t>
            </a:r>
            <a:r>
              <a:rPr sz="1800" spc="-35" dirty="0"/>
              <a:t> </a:t>
            </a:r>
            <a:r>
              <a:rPr sz="1800" dirty="0"/>
              <a:t>to</a:t>
            </a:r>
            <a:r>
              <a:rPr sz="1800" spc="-30" dirty="0"/>
              <a:t> </a:t>
            </a:r>
            <a:r>
              <a:rPr sz="1800" dirty="0"/>
              <a:t>school,</a:t>
            </a:r>
            <a:r>
              <a:rPr sz="1800" spc="-30" dirty="0"/>
              <a:t> </a:t>
            </a:r>
            <a:r>
              <a:rPr sz="1800" dirty="0"/>
              <a:t>and</a:t>
            </a:r>
            <a:r>
              <a:rPr sz="1800" spc="-35" dirty="0"/>
              <a:t> </a:t>
            </a:r>
            <a:r>
              <a:rPr sz="1800" spc="-25" dirty="0"/>
              <a:t>pay </a:t>
            </a:r>
            <a:r>
              <a:rPr sz="1800" dirty="0"/>
              <a:t>their</a:t>
            </a:r>
            <a:r>
              <a:rPr sz="1800" spc="-50" dirty="0"/>
              <a:t> </a:t>
            </a:r>
            <a:r>
              <a:rPr sz="1800" spc="-10" dirty="0"/>
              <a:t>bills.</a:t>
            </a:r>
            <a:endParaRPr sz="1800"/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800"/>
          </a:p>
          <a:p>
            <a:pPr marL="12700" marR="1259840" algn="just">
              <a:lnSpc>
                <a:spcPct val="100000"/>
              </a:lnSpc>
            </a:pPr>
            <a:r>
              <a:rPr dirty="0"/>
              <a:t>Visit</a:t>
            </a:r>
            <a:r>
              <a:rPr spc="55" dirty="0"/>
              <a:t> </a:t>
            </a:r>
            <a:r>
              <a:rPr u="sng" spc="-10" dirty="0">
                <a:solidFill>
                  <a:srgbClr val="A4B4D0"/>
                </a:solidFill>
                <a:uFill>
                  <a:solidFill>
                    <a:srgbClr val="A4B4D0"/>
                  </a:solidFill>
                </a:uFill>
              </a:rPr>
              <a:t>idealoption.com/patient-</a:t>
            </a:r>
            <a:r>
              <a:rPr u="sng" dirty="0">
                <a:solidFill>
                  <a:srgbClr val="A4B4D0"/>
                </a:solidFill>
                <a:uFill>
                  <a:solidFill>
                    <a:srgbClr val="A4B4D0"/>
                  </a:solidFill>
                </a:uFill>
              </a:rPr>
              <a:t>forms</a:t>
            </a:r>
            <a:r>
              <a:rPr spc="60" dirty="0">
                <a:solidFill>
                  <a:srgbClr val="A4B4D0"/>
                </a:solidFill>
              </a:rPr>
              <a:t> </a:t>
            </a:r>
            <a:r>
              <a:rPr spc="-25" dirty="0"/>
              <a:t>to </a:t>
            </a:r>
            <a:r>
              <a:rPr dirty="0"/>
              <a:t>download</a:t>
            </a:r>
            <a:r>
              <a:rPr spc="-40" dirty="0"/>
              <a:t> </a:t>
            </a: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e-</a:t>
            </a:r>
            <a:r>
              <a:rPr dirty="0"/>
              <a:t>book:</a:t>
            </a:r>
            <a:r>
              <a:rPr spc="-45" dirty="0"/>
              <a:t> </a:t>
            </a:r>
            <a:r>
              <a:rPr i="1" dirty="0">
                <a:latin typeface="Lato Medium"/>
                <a:cs typeface="Lato Medium"/>
              </a:rPr>
              <a:t>Debunked:</a:t>
            </a:r>
            <a:r>
              <a:rPr i="1" spc="-10" dirty="0">
                <a:latin typeface="Lato Medium"/>
                <a:cs typeface="Lato Medium"/>
              </a:rPr>
              <a:t> </a:t>
            </a:r>
            <a:r>
              <a:rPr i="1" dirty="0">
                <a:latin typeface="Lato Medium"/>
                <a:cs typeface="Lato Medium"/>
              </a:rPr>
              <a:t>Top</a:t>
            </a:r>
            <a:r>
              <a:rPr i="1" spc="-45" dirty="0">
                <a:latin typeface="Lato Medium"/>
                <a:cs typeface="Lato Medium"/>
              </a:rPr>
              <a:t> </a:t>
            </a:r>
            <a:r>
              <a:rPr i="1" spc="-50" dirty="0">
                <a:latin typeface="Lato Medium"/>
                <a:cs typeface="Lato Medium"/>
              </a:rPr>
              <a:t>3 </a:t>
            </a:r>
            <a:r>
              <a:rPr i="1" dirty="0">
                <a:latin typeface="Lato Medium"/>
                <a:cs typeface="Lato Medium"/>
              </a:rPr>
              <a:t>Myths</a:t>
            </a:r>
            <a:r>
              <a:rPr i="1" spc="-15" dirty="0">
                <a:latin typeface="Lato Medium"/>
                <a:cs typeface="Lato Medium"/>
              </a:rPr>
              <a:t> </a:t>
            </a:r>
            <a:r>
              <a:rPr i="1" dirty="0">
                <a:latin typeface="Lato Medium"/>
                <a:cs typeface="Lato Medium"/>
              </a:rPr>
              <a:t>About</a:t>
            </a:r>
            <a:r>
              <a:rPr i="1" spc="-25" dirty="0">
                <a:latin typeface="Lato Medium"/>
                <a:cs typeface="Lato Medium"/>
              </a:rPr>
              <a:t> </a:t>
            </a:r>
            <a:r>
              <a:rPr i="1" spc="-10" dirty="0">
                <a:latin typeface="Lato Medium"/>
                <a:cs typeface="Lato Medium"/>
              </a:rPr>
              <a:t>Suboxone.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" y="2729483"/>
            <a:ext cx="1417320" cy="29291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304" y="709929"/>
            <a:ext cx="52844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Medication</a:t>
            </a:r>
            <a:r>
              <a:rPr spc="-125" dirty="0"/>
              <a:t> </a:t>
            </a:r>
            <a:r>
              <a:rPr dirty="0"/>
              <a:t>adherence</a:t>
            </a:r>
            <a:r>
              <a:rPr spc="-130" dirty="0"/>
              <a:t> </a:t>
            </a:r>
            <a:r>
              <a:rPr spc="-10" dirty="0"/>
              <a:t>prevents </a:t>
            </a:r>
            <a:r>
              <a:rPr dirty="0"/>
              <a:t>diversion</a:t>
            </a:r>
            <a:r>
              <a:rPr spc="-5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ensures</a:t>
            </a:r>
            <a:r>
              <a:rPr spc="-75" dirty="0"/>
              <a:t> </a:t>
            </a:r>
            <a:r>
              <a:rPr spc="-10" dirty="0"/>
              <a:t>stability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304" y="1831289"/>
            <a:ext cx="6170930" cy="344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Suboxone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has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street</a:t>
            </a:r>
            <a:r>
              <a:rPr sz="18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value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as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withdrawal</a:t>
            </a:r>
            <a:endParaRPr sz="1800">
              <a:latin typeface="Lato Medium"/>
              <a:cs typeface="Lato Medium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management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medication,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not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as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high-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producing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drug</a:t>
            </a:r>
            <a:endParaRPr sz="1800">
              <a:latin typeface="Lato Medium"/>
              <a:cs typeface="Lato Medium"/>
            </a:endParaRPr>
          </a:p>
          <a:p>
            <a:pPr marL="299085" marR="50673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High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visit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frequency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and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lab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testing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through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initiation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prevents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diversion</a:t>
            </a:r>
            <a:endParaRPr sz="1800">
              <a:latin typeface="Lato Medium"/>
              <a:cs typeface="Lato Medium"/>
            </a:endParaRPr>
          </a:p>
          <a:p>
            <a:pPr marL="299085" marR="66230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Buprenorphine</a:t>
            </a:r>
            <a:r>
              <a:rPr sz="1800" b="0" spc="-6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adherence</a:t>
            </a:r>
            <a:r>
              <a:rPr sz="1800" b="0" spc="-7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correlates</a:t>
            </a:r>
            <a:r>
              <a:rPr sz="1800" b="0" spc="-7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with</a:t>
            </a:r>
            <a:r>
              <a:rPr sz="1800" b="0" spc="-7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improved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treatment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outcomes</a:t>
            </a:r>
            <a:endParaRPr sz="1800">
              <a:latin typeface="Lato Medium"/>
              <a:cs typeface="Lato Medium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800">
              <a:latin typeface="Lato Medium"/>
              <a:cs typeface="Lato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Medication</a:t>
            </a:r>
            <a:r>
              <a:rPr sz="1800" b="1" spc="-5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adherence</a:t>
            </a:r>
            <a:r>
              <a:rPr sz="1800" b="1" spc="-2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rates</a:t>
            </a:r>
            <a:r>
              <a:rPr sz="1800" b="1" spc="-3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improve</a:t>
            </a:r>
            <a:r>
              <a:rPr sz="1800" b="1" spc="-3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by</a:t>
            </a:r>
            <a:r>
              <a:rPr sz="1800" b="1" spc="-4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stage</a:t>
            </a:r>
            <a:r>
              <a:rPr sz="1800" b="1" spc="-2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of</a:t>
            </a:r>
            <a:r>
              <a:rPr sz="1800" b="1" spc="-3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Segoe UI"/>
                <a:cs typeface="Segoe UI"/>
              </a:rPr>
              <a:t>care:</a:t>
            </a:r>
            <a:endParaRPr sz="18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1425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b="1" dirty="0">
                <a:solidFill>
                  <a:srgbClr val="FF9933"/>
                </a:solidFill>
                <a:latin typeface="Lato Black"/>
                <a:cs typeface="Lato Black"/>
              </a:rPr>
              <a:t>49%</a:t>
            </a:r>
            <a:r>
              <a:rPr sz="2400" b="1" spc="-50" dirty="0">
                <a:solidFill>
                  <a:srgbClr val="FF9933"/>
                </a:solidFill>
                <a:latin typeface="Lato Black"/>
                <a:cs typeface="Lato Black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adherence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at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initiation</a:t>
            </a:r>
            <a:r>
              <a:rPr sz="1800" b="0" spc="-6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(indicates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early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engagement)</a:t>
            </a:r>
            <a:endParaRPr sz="1800">
              <a:latin typeface="Lato Medium"/>
              <a:cs typeface="Lato Medium"/>
            </a:endParaRP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b="1" spc="-10" dirty="0">
                <a:solidFill>
                  <a:srgbClr val="FF9933"/>
                </a:solidFill>
                <a:latin typeface="Lato Black"/>
                <a:cs typeface="Lato Black"/>
              </a:rPr>
              <a:t>77-</a:t>
            </a:r>
            <a:r>
              <a:rPr sz="2400" b="1" dirty="0">
                <a:solidFill>
                  <a:srgbClr val="FF9933"/>
                </a:solidFill>
                <a:latin typeface="Lato Black"/>
                <a:cs typeface="Lato Black"/>
              </a:rPr>
              <a:t>91%</a:t>
            </a:r>
            <a:r>
              <a:rPr sz="2400" b="1" spc="-45" dirty="0">
                <a:solidFill>
                  <a:srgbClr val="FF9933"/>
                </a:solidFill>
                <a:latin typeface="Lato Black"/>
                <a:cs typeface="Lato Black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adherence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at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stabilization</a:t>
            </a:r>
            <a:endParaRPr sz="1800">
              <a:latin typeface="Lato Medium"/>
              <a:cs typeface="Lato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04" y="5437123"/>
            <a:ext cx="364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b="1" dirty="0">
                <a:solidFill>
                  <a:srgbClr val="FF9933"/>
                </a:solidFill>
                <a:latin typeface="Lato Black"/>
                <a:cs typeface="Lato Black"/>
              </a:rPr>
              <a:t>93%</a:t>
            </a:r>
            <a:r>
              <a:rPr sz="2400" b="1" spc="-40" dirty="0">
                <a:solidFill>
                  <a:srgbClr val="FF9933"/>
                </a:solidFill>
                <a:latin typeface="Lato Black"/>
                <a:cs typeface="Lato Black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adherence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at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maintenance</a:t>
            </a:r>
            <a:endParaRPr sz="1800">
              <a:latin typeface="Lato Medium"/>
              <a:cs typeface="Lato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3793" y="5529783"/>
            <a:ext cx="497522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Initiation</a:t>
            </a:r>
            <a:r>
              <a:rPr sz="1400" spc="-2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i="1" dirty="0">
                <a:solidFill>
                  <a:srgbClr val="FBC942"/>
                </a:solidFill>
                <a:latin typeface="Lato"/>
                <a:cs typeface="Lato"/>
              </a:rPr>
              <a:t>─</a:t>
            </a:r>
            <a:r>
              <a:rPr sz="1400" i="1" spc="31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New</a:t>
            </a:r>
            <a:r>
              <a:rPr sz="1400" spc="-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patient:</a:t>
            </a:r>
            <a:r>
              <a:rPr sz="1400" spc="-3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2</a:t>
            </a:r>
            <a:r>
              <a:rPr sz="1400" spc="-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visits</a:t>
            </a:r>
            <a:r>
              <a:rPr sz="1400" spc="-2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every</a:t>
            </a:r>
            <a:r>
              <a:rPr sz="1400" spc="-10" dirty="0">
                <a:solidFill>
                  <a:srgbClr val="FBC942"/>
                </a:solidFill>
                <a:latin typeface="Lato"/>
                <a:cs typeface="Lato"/>
              </a:rPr>
              <a:t> week.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Stabilization</a:t>
            </a:r>
            <a:r>
              <a:rPr sz="1400" spc="-1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A</a:t>
            </a:r>
            <a:r>
              <a:rPr sz="1400" spc="-1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─</a:t>
            </a:r>
            <a:r>
              <a:rPr sz="1400" spc="32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Inconsistent</a:t>
            </a:r>
            <a:r>
              <a:rPr sz="1400" spc="-3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progress;</a:t>
            </a:r>
            <a:r>
              <a:rPr sz="1400" spc="-2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1</a:t>
            </a:r>
            <a:r>
              <a:rPr sz="1400" spc="-5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visit</a:t>
            </a:r>
            <a:r>
              <a:rPr sz="1400" spc="-1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every</a:t>
            </a:r>
            <a:r>
              <a:rPr sz="1400" spc="-2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FF9933"/>
                </a:solidFill>
                <a:latin typeface="Lato"/>
                <a:cs typeface="Lato"/>
              </a:rPr>
              <a:t>week.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Stabilization</a:t>
            </a:r>
            <a:r>
              <a:rPr sz="1400" spc="-1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B</a:t>
            </a:r>
            <a:r>
              <a:rPr sz="1400" spc="-1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─</a:t>
            </a:r>
            <a:r>
              <a:rPr sz="1400" spc="36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Consistent</a:t>
            </a:r>
            <a:r>
              <a:rPr sz="1400" spc="-4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progress;</a:t>
            </a:r>
            <a:r>
              <a:rPr sz="1400" spc="-4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1</a:t>
            </a:r>
            <a:r>
              <a:rPr sz="1400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visit every</a:t>
            </a:r>
            <a:r>
              <a:rPr sz="1400" spc="-1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2</a:t>
            </a:r>
            <a:r>
              <a:rPr sz="1400" spc="-10" dirty="0">
                <a:solidFill>
                  <a:srgbClr val="9DAB50"/>
                </a:solidFill>
                <a:latin typeface="Lato"/>
                <a:cs typeface="Lato"/>
              </a:rPr>
              <a:t> weeks.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Maintenance</a:t>
            </a:r>
            <a:r>
              <a:rPr sz="1400" spc="-4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A ─</a:t>
            </a:r>
            <a:r>
              <a:rPr sz="1400" spc="36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Consistent</a:t>
            </a:r>
            <a:r>
              <a:rPr sz="1400" spc="-3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progress;</a:t>
            </a:r>
            <a:r>
              <a:rPr sz="1400" spc="-4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1 visit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every</a:t>
            </a:r>
            <a:r>
              <a:rPr sz="1400" spc="-1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3 </a:t>
            </a:r>
            <a:r>
              <a:rPr sz="1400" spc="-10" dirty="0">
                <a:solidFill>
                  <a:srgbClr val="A4B4D0"/>
                </a:solidFill>
                <a:latin typeface="Lato"/>
                <a:cs typeface="Lato"/>
              </a:rPr>
              <a:t>weeks.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Maintenance</a:t>
            </a:r>
            <a:r>
              <a:rPr sz="1400" spc="-3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B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─</a:t>
            </a:r>
            <a:r>
              <a:rPr sz="1400" spc="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Long-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term progress;</a:t>
            </a:r>
            <a:r>
              <a:rPr sz="1400" spc="-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1</a:t>
            </a:r>
            <a:r>
              <a:rPr sz="1400" spc="-3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visit</a:t>
            </a:r>
            <a:r>
              <a:rPr sz="1400" spc="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per</a:t>
            </a:r>
            <a:r>
              <a:rPr sz="1400" spc="-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month.</a:t>
            </a:r>
            <a:endParaRPr sz="1400">
              <a:latin typeface="Lato"/>
              <a:cs typeface="La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072" y="6414922"/>
            <a:ext cx="3846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Source: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Ideal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Option</a:t>
            </a:r>
            <a:r>
              <a:rPr sz="1200" b="0" i="1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2022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Annual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Patient</a:t>
            </a:r>
            <a:r>
              <a:rPr sz="1200" b="0" i="1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Outcomes</a:t>
            </a:r>
            <a:r>
              <a:rPr sz="1200" b="0" i="1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Report</a:t>
            </a:r>
            <a:endParaRPr sz="1200">
              <a:latin typeface="Lato Medium"/>
              <a:cs typeface="Lato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0375" y="550990"/>
            <a:ext cx="3921319" cy="47361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892" y="855344"/>
            <a:ext cx="780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Can</a:t>
            </a:r>
            <a:r>
              <a:rPr spc="-114" dirty="0"/>
              <a:t> </a:t>
            </a:r>
            <a:r>
              <a:rPr spc="-10" dirty="0"/>
              <a:t>Suboxone</a:t>
            </a:r>
            <a:r>
              <a:rPr spc="-100" dirty="0"/>
              <a:t> </a:t>
            </a:r>
            <a:r>
              <a:rPr dirty="0"/>
              <a:t>Cause</a:t>
            </a:r>
            <a:r>
              <a:rPr spc="-105" dirty="0"/>
              <a:t> </a:t>
            </a:r>
            <a:r>
              <a:rPr dirty="0"/>
              <a:t>Precipitated</a:t>
            </a:r>
            <a:r>
              <a:rPr spc="-100" dirty="0"/>
              <a:t> </a:t>
            </a:r>
            <a:r>
              <a:rPr spc="-10" dirty="0"/>
              <a:t>Withdrawal?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527" y="2731500"/>
            <a:ext cx="8961175" cy="34536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41373" y="1379346"/>
            <a:ext cx="8509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Precipitated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withdrawal</a:t>
            </a:r>
            <a:r>
              <a:rPr sz="18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can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result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when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patient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takes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full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dose</a:t>
            </a:r>
            <a:r>
              <a:rPr sz="18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of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buprenorphine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while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full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agonist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opioid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is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still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occupying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opioid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receptors</a:t>
            </a:r>
            <a:r>
              <a:rPr sz="18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in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brain.</a:t>
            </a:r>
            <a:endParaRPr sz="1800">
              <a:latin typeface="Lato Medium"/>
              <a:cs typeface="Lato Medium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2E4258"/>
                </a:solidFill>
                <a:latin typeface="Lato Black"/>
                <a:cs typeface="Lato Black"/>
              </a:rPr>
              <a:t>With</a:t>
            </a:r>
            <a:r>
              <a:rPr sz="1800" b="1" spc="-55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dirty="0">
                <a:solidFill>
                  <a:srgbClr val="2E4258"/>
                </a:solidFill>
                <a:latin typeface="Lato Black"/>
                <a:cs typeface="Lato Black"/>
              </a:rPr>
              <a:t>the</a:t>
            </a:r>
            <a:r>
              <a:rPr sz="1800" b="1" spc="-40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dirty="0">
                <a:solidFill>
                  <a:srgbClr val="2E4258"/>
                </a:solidFill>
                <a:latin typeface="Lato Black"/>
                <a:cs typeface="Lato Black"/>
              </a:rPr>
              <a:t>right</a:t>
            </a:r>
            <a:r>
              <a:rPr sz="1800" b="1" spc="-50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Lato Black"/>
                <a:cs typeface="Lato Black"/>
              </a:rPr>
              <a:t>initiation</a:t>
            </a:r>
            <a:r>
              <a:rPr sz="1800" b="1" spc="-60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dirty="0">
                <a:solidFill>
                  <a:srgbClr val="2E4258"/>
                </a:solidFill>
                <a:latin typeface="Lato Black"/>
                <a:cs typeface="Lato Black"/>
              </a:rPr>
              <a:t>method,</a:t>
            </a:r>
            <a:r>
              <a:rPr sz="1800" b="1" spc="-65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Lato Black"/>
                <a:cs typeface="Lato Black"/>
              </a:rPr>
              <a:t>precipitated</a:t>
            </a:r>
            <a:r>
              <a:rPr sz="1800" b="1" spc="-75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Lato Black"/>
                <a:cs typeface="Lato Black"/>
              </a:rPr>
              <a:t>withdrawal</a:t>
            </a:r>
            <a:r>
              <a:rPr sz="1800" b="1" spc="-35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dirty="0">
                <a:solidFill>
                  <a:srgbClr val="2E4258"/>
                </a:solidFill>
                <a:latin typeface="Lato Black"/>
                <a:cs typeface="Lato Black"/>
              </a:rPr>
              <a:t>can</a:t>
            </a:r>
            <a:r>
              <a:rPr sz="1800" b="1" spc="-35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dirty="0">
                <a:solidFill>
                  <a:srgbClr val="2E4258"/>
                </a:solidFill>
                <a:latin typeface="Lato Black"/>
                <a:cs typeface="Lato Black"/>
              </a:rPr>
              <a:t>be</a:t>
            </a:r>
            <a:r>
              <a:rPr sz="1800" b="1" spc="-40" dirty="0">
                <a:solidFill>
                  <a:srgbClr val="2E4258"/>
                </a:solidFill>
                <a:latin typeface="Lato Black"/>
                <a:cs typeface="Lato Black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Lato Black"/>
                <a:cs typeface="Lato Black"/>
              </a:rPr>
              <a:t>avoided.</a:t>
            </a:r>
            <a:endParaRPr sz="1800">
              <a:latin typeface="Lato Black"/>
              <a:cs typeface="Lato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335" y="1449324"/>
            <a:ext cx="88391" cy="899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28821" y="877823"/>
            <a:ext cx="6646545" cy="12992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Conventional</a:t>
            </a:r>
            <a:r>
              <a:rPr sz="1800" b="1" spc="-7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Initiation</a:t>
            </a:r>
            <a:r>
              <a:rPr sz="1800" b="1" spc="-6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Segoe UI"/>
                <a:cs typeface="Segoe UI"/>
              </a:rPr>
              <a:t>Method</a:t>
            </a:r>
            <a:endParaRPr sz="1800">
              <a:latin typeface="Segoe UI"/>
              <a:cs typeface="Segoe UI"/>
            </a:endParaRPr>
          </a:p>
          <a:p>
            <a:pPr marL="101600" marR="5080" algn="just">
              <a:lnSpc>
                <a:spcPct val="100000"/>
              </a:lnSpc>
              <a:spcBef>
                <a:spcPts val="690"/>
              </a:spcBef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conventional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initiation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method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is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for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new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patients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who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have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abstained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from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opioids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for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24-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36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hours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and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are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feeling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moderate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withdrawal</a:t>
            </a:r>
            <a:r>
              <a:rPr sz="1800" b="0" spc="-6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symptoms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before</a:t>
            </a:r>
            <a:r>
              <a:rPr sz="1800" b="0" spc="-7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starting</a:t>
            </a:r>
            <a:r>
              <a:rPr sz="1800" b="0" spc="-7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buprenorphine.</a:t>
            </a:r>
            <a:endParaRPr sz="1800">
              <a:latin typeface="Lato Medium"/>
              <a:cs typeface="Lato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0335" y="4291584"/>
            <a:ext cx="88391" cy="883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0335" y="5728715"/>
            <a:ext cx="88391" cy="899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28821" y="3692207"/>
            <a:ext cx="7502525" cy="276542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Low</a:t>
            </a:r>
            <a:r>
              <a:rPr sz="1800" b="1" spc="-3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Dose</a:t>
            </a:r>
            <a:r>
              <a:rPr sz="1800" b="1" spc="-2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(Micro)</a:t>
            </a:r>
            <a:r>
              <a:rPr sz="1800" b="1" spc="-3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Initiation</a:t>
            </a:r>
            <a:r>
              <a:rPr sz="1800" b="1" spc="-5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Segoe UI"/>
                <a:cs typeface="Segoe UI"/>
              </a:rPr>
              <a:t>Method</a:t>
            </a:r>
            <a:endParaRPr sz="1800">
              <a:latin typeface="Segoe UI"/>
              <a:cs typeface="Segoe UI"/>
            </a:endParaRPr>
          </a:p>
          <a:p>
            <a:pPr marL="101600" marR="5080">
              <a:lnSpc>
                <a:spcPct val="100000"/>
              </a:lnSpc>
              <a:spcBef>
                <a:spcPts val="825"/>
              </a:spcBef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low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dose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(micro)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initiation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method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is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for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new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patients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who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have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been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directed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by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their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provider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to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maintain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their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baseline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use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of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opioids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while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gradually</a:t>
            </a:r>
            <a:r>
              <a:rPr sz="1800" b="0" spc="-6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increasing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their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dose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of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buprenorphine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over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five</a:t>
            </a:r>
            <a:r>
              <a:rPr sz="1800" b="0" spc="-6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to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seven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days.</a:t>
            </a:r>
            <a:endParaRPr sz="1800">
              <a:latin typeface="Lato Medium"/>
              <a:cs typeface="Lato Medium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High</a:t>
            </a:r>
            <a:r>
              <a:rPr sz="1800" b="1" spc="-3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Dose</a:t>
            </a:r>
            <a:r>
              <a:rPr sz="1800" b="1" spc="-2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(Macro)</a:t>
            </a:r>
            <a:r>
              <a:rPr sz="1800" b="1" spc="-3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Initiation</a:t>
            </a:r>
            <a:r>
              <a:rPr sz="1800" b="1" spc="-3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2E4258"/>
                </a:solidFill>
                <a:latin typeface="Segoe UI"/>
                <a:cs typeface="Segoe UI"/>
              </a:rPr>
              <a:t>Method</a:t>
            </a:r>
            <a:endParaRPr sz="1800">
              <a:latin typeface="Segoe UI"/>
              <a:cs typeface="Segoe UI"/>
            </a:endParaRPr>
          </a:p>
          <a:p>
            <a:pPr marL="101600" marR="435609">
              <a:lnSpc>
                <a:spcPct val="100000"/>
              </a:lnSpc>
              <a:spcBef>
                <a:spcPts val="670"/>
              </a:spcBef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high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dose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(macro)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initiation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method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is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for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new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patients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who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have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been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directed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by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their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provider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to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stop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all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use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of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opioids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and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start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immediately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on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high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dose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of</a:t>
            </a:r>
            <a:r>
              <a:rPr sz="18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buprenorphine.</a:t>
            </a:r>
            <a:endParaRPr sz="1800">
              <a:latin typeface="Lato Medium"/>
              <a:cs typeface="Lato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28821" y="390601"/>
            <a:ext cx="8199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</a:t>
            </a:r>
            <a:r>
              <a:rPr spc="-75" dirty="0"/>
              <a:t> </a:t>
            </a:r>
            <a:r>
              <a:rPr dirty="0"/>
              <a:t>Methods</a:t>
            </a:r>
            <a:r>
              <a:rPr spc="-5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Safely</a:t>
            </a:r>
            <a:r>
              <a:rPr spc="-40" dirty="0"/>
              <a:t> </a:t>
            </a:r>
            <a:r>
              <a:rPr spc="-20" dirty="0"/>
              <a:t>Transition</a:t>
            </a:r>
            <a:r>
              <a:rPr spc="-3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10" dirty="0"/>
              <a:t>Buprenorphine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48632" y="2270201"/>
            <a:ext cx="5537835" cy="1359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0" spc="-20" dirty="0">
                <a:solidFill>
                  <a:srgbClr val="2E4258"/>
                </a:solidFill>
                <a:latin typeface="Lato Medium"/>
                <a:cs typeface="Lato Medium"/>
              </a:rPr>
              <a:t>Short-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acting</a:t>
            </a:r>
            <a:r>
              <a:rPr sz="1600" b="0" spc="-1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opioids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like</a:t>
            </a:r>
            <a:r>
              <a:rPr sz="16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Percocet,</a:t>
            </a:r>
            <a:r>
              <a:rPr sz="16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Vicodin,</a:t>
            </a:r>
            <a:r>
              <a:rPr sz="16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or</a:t>
            </a:r>
            <a:r>
              <a:rPr sz="16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Heroin</a:t>
            </a:r>
            <a:r>
              <a:rPr sz="16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must</a:t>
            </a:r>
            <a:r>
              <a:rPr sz="16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spc="-25" dirty="0">
                <a:solidFill>
                  <a:srgbClr val="2E4258"/>
                </a:solidFill>
                <a:latin typeface="Lato Medium"/>
                <a:cs typeface="Lato Medium"/>
              </a:rPr>
              <a:t>be</a:t>
            </a:r>
            <a:endParaRPr sz="1600">
              <a:latin typeface="Lato Medium"/>
              <a:cs typeface="Lato Medium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stopped</a:t>
            </a:r>
            <a:r>
              <a:rPr sz="16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24</a:t>
            </a:r>
            <a:r>
              <a:rPr sz="16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HOURS</a:t>
            </a:r>
            <a:r>
              <a:rPr sz="1600" b="0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before</a:t>
            </a:r>
            <a:r>
              <a:rPr sz="16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first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dose</a:t>
            </a:r>
            <a:r>
              <a:rPr sz="16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of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spc="-10" dirty="0">
                <a:solidFill>
                  <a:srgbClr val="2E4258"/>
                </a:solidFill>
                <a:latin typeface="Lato Medium"/>
                <a:cs typeface="Lato Medium"/>
              </a:rPr>
              <a:t>buprenorphine.</a:t>
            </a:r>
            <a:endParaRPr sz="1600">
              <a:latin typeface="Lato Medium"/>
              <a:cs typeface="Lato Medium"/>
            </a:endParaRPr>
          </a:p>
          <a:p>
            <a:pPr marL="12700" marR="11430" algn="just">
              <a:lnSpc>
                <a:spcPct val="100000"/>
              </a:lnSpc>
              <a:spcBef>
                <a:spcPts val="900"/>
              </a:spcBef>
            </a:pPr>
            <a:r>
              <a:rPr sz="1600" b="0" spc="-20" dirty="0">
                <a:solidFill>
                  <a:srgbClr val="2E4258"/>
                </a:solidFill>
                <a:latin typeface="Lato Medium"/>
                <a:cs typeface="Lato Medium"/>
              </a:rPr>
              <a:t>Long-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acting</a:t>
            </a:r>
            <a:r>
              <a:rPr sz="16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opioids</a:t>
            </a:r>
            <a:r>
              <a:rPr sz="16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like</a:t>
            </a:r>
            <a:r>
              <a:rPr sz="16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Oxycontin,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Morphine</a:t>
            </a:r>
            <a:r>
              <a:rPr sz="16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ER,</a:t>
            </a:r>
            <a:r>
              <a:rPr sz="16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spc="-10" dirty="0">
                <a:solidFill>
                  <a:srgbClr val="2E4258"/>
                </a:solidFill>
                <a:latin typeface="Lato Medium"/>
                <a:cs typeface="Lato Medium"/>
              </a:rPr>
              <a:t>Methadone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or</a:t>
            </a:r>
            <a:r>
              <a:rPr sz="16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Fentanyl must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be</a:t>
            </a:r>
            <a:r>
              <a:rPr sz="16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stopped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36</a:t>
            </a:r>
            <a:r>
              <a:rPr sz="16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HOURS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before</a:t>
            </a:r>
            <a:r>
              <a:rPr sz="16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the</a:t>
            </a:r>
            <a:r>
              <a:rPr sz="16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first</a:t>
            </a:r>
            <a:r>
              <a:rPr sz="16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spc="-20" dirty="0">
                <a:solidFill>
                  <a:srgbClr val="2E4258"/>
                </a:solidFill>
                <a:latin typeface="Lato Medium"/>
                <a:cs typeface="Lato Medium"/>
              </a:rPr>
              <a:t>dose </a:t>
            </a:r>
            <a:r>
              <a:rPr sz="1600" b="0" dirty="0">
                <a:solidFill>
                  <a:srgbClr val="2E4258"/>
                </a:solidFill>
                <a:latin typeface="Lato Medium"/>
                <a:cs typeface="Lato Medium"/>
              </a:rPr>
              <a:t>of</a:t>
            </a:r>
            <a:r>
              <a:rPr sz="1600" b="0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600" b="0" spc="-10" dirty="0">
                <a:solidFill>
                  <a:srgbClr val="2E4258"/>
                </a:solidFill>
                <a:latin typeface="Lato Medium"/>
                <a:cs typeface="Lato Medium"/>
              </a:rPr>
              <a:t>buprenorphine.</a:t>
            </a:r>
            <a:endParaRPr sz="1600">
              <a:latin typeface="Lato Medium"/>
              <a:cs typeface="Lato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8103" y="2115323"/>
            <a:ext cx="706120" cy="122809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800" b="1" spc="-25" dirty="0">
                <a:solidFill>
                  <a:srgbClr val="FF9933"/>
                </a:solidFill>
                <a:latin typeface="Segoe UI"/>
                <a:cs typeface="Segoe UI"/>
              </a:rPr>
              <a:t>24H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800" b="1" spc="-25" dirty="0">
                <a:solidFill>
                  <a:srgbClr val="FF9933"/>
                </a:solidFill>
                <a:latin typeface="Segoe UI"/>
                <a:cs typeface="Segoe UI"/>
              </a:rPr>
              <a:t>36H</a:t>
            </a:r>
            <a:endParaRPr sz="28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10" y="643133"/>
            <a:ext cx="3224760" cy="59131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86765"/>
            <a:ext cx="3378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Stages</a:t>
            </a:r>
            <a:r>
              <a:rPr spc="-8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Treatment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444" y="2452116"/>
            <a:ext cx="239268" cy="4434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0727" y="2098929"/>
            <a:ext cx="1769745" cy="1697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E4258"/>
                </a:solidFill>
                <a:latin typeface="Lato"/>
                <a:cs typeface="Lato"/>
              </a:rPr>
              <a:t>Initiation</a:t>
            </a:r>
            <a:endParaRPr sz="1400">
              <a:latin typeface="Lato"/>
              <a:cs typeface="Lato"/>
            </a:endParaRPr>
          </a:p>
          <a:p>
            <a:pPr marL="464820" indent="-127635">
              <a:lnSpc>
                <a:spcPct val="100000"/>
              </a:lnSpc>
              <a:spcBef>
                <a:spcPts val="855"/>
              </a:spcBef>
              <a:buAutoNum type="arabicPlain" startAt="2"/>
              <a:tabLst>
                <a:tab pos="46482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Visits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Every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Week</a:t>
            </a:r>
            <a:endParaRPr sz="1200">
              <a:latin typeface="Lato"/>
              <a:cs typeface="Lato"/>
            </a:endParaRPr>
          </a:p>
          <a:p>
            <a:pPr marL="464820" indent="-127635">
              <a:lnSpc>
                <a:spcPct val="100000"/>
              </a:lnSpc>
              <a:spcBef>
                <a:spcPts val="720"/>
              </a:spcBef>
              <a:buAutoNum type="arabicPlain" startAt="2"/>
              <a:tabLst>
                <a:tab pos="46482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Day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Rx</a:t>
            </a:r>
            <a:endParaRPr sz="12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126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Patient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is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new,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restarting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treatment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after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lapse,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or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not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yet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stabilized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on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buprenorphine.</a:t>
            </a:r>
            <a:endParaRPr sz="1200">
              <a:latin typeface="Lato"/>
              <a:cs typeface="La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4764" y="2450592"/>
            <a:ext cx="239267" cy="4419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41142" y="2098929"/>
            <a:ext cx="1739264" cy="2063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E4258"/>
                </a:solidFill>
                <a:latin typeface="Lato"/>
                <a:cs typeface="Lato"/>
              </a:rPr>
              <a:t>Stabilization</a:t>
            </a:r>
            <a:r>
              <a:rPr sz="1400" b="1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b="1" spc="-50" dirty="0">
                <a:solidFill>
                  <a:srgbClr val="2E4258"/>
                </a:solidFill>
                <a:latin typeface="Lato"/>
                <a:cs typeface="Lato"/>
              </a:rPr>
              <a:t>A</a:t>
            </a:r>
            <a:endParaRPr sz="1400">
              <a:latin typeface="Lato"/>
              <a:cs typeface="Lato"/>
            </a:endParaRPr>
          </a:p>
          <a:p>
            <a:pPr marL="349250" marR="99060">
              <a:lnSpc>
                <a:spcPct val="150000"/>
              </a:lnSpc>
              <a:spcBef>
                <a:spcPts val="13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1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Visit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Every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Week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7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Day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Rx</a:t>
            </a:r>
            <a:endParaRPr sz="12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126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Patient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is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starting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to</a:t>
            </a:r>
            <a:r>
              <a:rPr sz="12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feel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stable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on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has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reduced/stopped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their</a:t>
            </a:r>
            <a:r>
              <a:rPr sz="12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use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opioids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but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may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still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be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using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other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substances.</a:t>
            </a:r>
            <a:endParaRPr sz="1200">
              <a:latin typeface="Lato"/>
              <a:cs typeface="La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1505" y="2098929"/>
            <a:ext cx="1840230" cy="2063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E4258"/>
                </a:solidFill>
                <a:latin typeface="Lato"/>
                <a:cs typeface="Lato"/>
              </a:rPr>
              <a:t>Stabilization</a:t>
            </a:r>
            <a:r>
              <a:rPr sz="1400" b="1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b="1" spc="-50" dirty="0">
                <a:solidFill>
                  <a:srgbClr val="2E4258"/>
                </a:solidFill>
                <a:latin typeface="Lato"/>
                <a:cs typeface="Lato"/>
              </a:rPr>
              <a:t>B</a:t>
            </a:r>
            <a:endParaRPr sz="1400">
              <a:latin typeface="Lato"/>
              <a:cs typeface="Lato"/>
            </a:endParaRPr>
          </a:p>
          <a:p>
            <a:pPr marL="349250">
              <a:lnSpc>
                <a:spcPct val="100000"/>
              </a:lnSpc>
              <a:spcBef>
                <a:spcPts val="85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1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Visit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Every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2</a:t>
            </a:r>
            <a:r>
              <a:rPr sz="12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Weeks</a:t>
            </a:r>
            <a:endParaRPr sz="1200">
              <a:latin typeface="Lato"/>
              <a:cs typeface="Lato"/>
            </a:endParaRPr>
          </a:p>
          <a:p>
            <a:pPr marL="34925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14</a:t>
            </a:r>
            <a:r>
              <a:rPr sz="12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Day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Rx</a:t>
            </a:r>
            <a:endParaRPr sz="1200">
              <a:latin typeface="Lato"/>
              <a:cs typeface="Lato"/>
            </a:endParaRPr>
          </a:p>
          <a:p>
            <a:pPr marL="12700" marR="106045">
              <a:lnSpc>
                <a:spcPct val="100000"/>
              </a:lnSpc>
              <a:spcBef>
                <a:spcPts val="126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Patient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is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starting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to</a:t>
            </a:r>
            <a:r>
              <a:rPr sz="12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feel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stable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on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has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reduced/stopped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their</a:t>
            </a:r>
            <a:r>
              <a:rPr sz="12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use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opioids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but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may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still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be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using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other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substances.</a:t>
            </a:r>
            <a:endParaRPr sz="1200">
              <a:latin typeface="Lato"/>
              <a:cs typeface="La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1869" y="2098929"/>
            <a:ext cx="1861820" cy="188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E4258"/>
                </a:solidFill>
                <a:latin typeface="Lato"/>
                <a:cs typeface="Lato"/>
              </a:rPr>
              <a:t>Maintenance</a:t>
            </a:r>
            <a:r>
              <a:rPr sz="1400" b="1" spc="-6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b="1" spc="-50" dirty="0">
                <a:solidFill>
                  <a:srgbClr val="2E4258"/>
                </a:solidFill>
                <a:latin typeface="Lato"/>
                <a:cs typeface="Lato"/>
              </a:rPr>
              <a:t>A</a:t>
            </a:r>
            <a:endParaRPr sz="1400">
              <a:latin typeface="Lato"/>
              <a:cs typeface="Lato"/>
            </a:endParaRPr>
          </a:p>
          <a:p>
            <a:pPr marL="349250">
              <a:lnSpc>
                <a:spcPct val="100000"/>
              </a:lnSpc>
              <a:spcBef>
                <a:spcPts val="85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1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Visit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Every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3</a:t>
            </a:r>
            <a:r>
              <a:rPr sz="12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Weeks</a:t>
            </a:r>
            <a:endParaRPr sz="1200">
              <a:latin typeface="Lato"/>
              <a:cs typeface="Lato"/>
            </a:endParaRPr>
          </a:p>
          <a:p>
            <a:pPr marL="34925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21</a:t>
            </a:r>
            <a:r>
              <a:rPr sz="12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Day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Rx</a:t>
            </a:r>
            <a:endParaRPr sz="12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126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Patient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is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completely</a:t>
            </a:r>
            <a:r>
              <a:rPr sz="12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stable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on</a:t>
            </a:r>
            <a:r>
              <a:rPr sz="12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buprenorphine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abstinent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from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all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non-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prescribed</a:t>
            </a:r>
            <a:r>
              <a:rPr sz="12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substances</a:t>
            </a:r>
            <a:r>
              <a:rPr sz="12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alcohol.</a:t>
            </a:r>
            <a:endParaRPr sz="1200">
              <a:latin typeface="Lato"/>
              <a:cs typeface="La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79660" y="2098929"/>
            <a:ext cx="1823720" cy="188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E4258"/>
                </a:solidFill>
                <a:latin typeface="Lato"/>
                <a:cs typeface="Lato"/>
              </a:rPr>
              <a:t>Maintenance</a:t>
            </a:r>
            <a:r>
              <a:rPr sz="1400" b="1" spc="-6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b="1" spc="-50" dirty="0">
                <a:solidFill>
                  <a:srgbClr val="2E4258"/>
                </a:solidFill>
                <a:latin typeface="Lato"/>
                <a:cs typeface="Lato"/>
              </a:rPr>
              <a:t>B</a:t>
            </a:r>
            <a:endParaRPr sz="1400">
              <a:latin typeface="Lato"/>
              <a:cs typeface="Lato"/>
            </a:endParaRPr>
          </a:p>
          <a:p>
            <a:pPr marL="381000" marR="96520">
              <a:lnSpc>
                <a:spcPct val="150000"/>
              </a:lnSpc>
              <a:spcBef>
                <a:spcPts val="13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1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Visit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Every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Month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28</a:t>
            </a:r>
            <a:r>
              <a:rPr sz="12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Day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Rx</a:t>
            </a:r>
            <a:endParaRPr sz="12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1265"/>
              </a:spcBef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Patient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has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long-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term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stability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on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abstinence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from</a:t>
            </a:r>
            <a:r>
              <a:rPr sz="12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all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non-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prescribed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substances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2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alcohol.</a:t>
            </a:r>
            <a:endParaRPr sz="1200">
              <a:latin typeface="Lato"/>
              <a:cs typeface="La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18962" y="2449067"/>
            <a:ext cx="236161" cy="4434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6347" y="2459735"/>
            <a:ext cx="239268" cy="4434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0448" y="2694089"/>
            <a:ext cx="197041" cy="1981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0434" y="2448090"/>
            <a:ext cx="239574" cy="1814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081653"/>
            <a:ext cx="11652504" cy="550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566797" y="4591050"/>
            <a:ext cx="1965325" cy="11233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Withdrawal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Symptoms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Reduced</a:t>
            </a:r>
            <a:r>
              <a:rPr sz="12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Cravings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Taking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Buprenorphine*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5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Reduced</a:t>
            </a:r>
            <a:r>
              <a:rPr sz="12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Opioid</a:t>
            </a:r>
            <a:r>
              <a:rPr sz="12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Use*</a:t>
            </a:r>
            <a:endParaRPr sz="1200">
              <a:latin typeface="Lato"/>
              <a:cs typeface="La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56150" y="4582159"/>
            <a:ext cx="1965325" cy="16719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Withdrawal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Symptoms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Cravings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Taking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Buprenorphine*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Opioid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Use*</a:t>
            </a:r>
            <a:endParaRPr sz="1200">
              <a:latin typeface="Lato"/>
              <a:cs typeface="Lato"/>
            </a:endParaRPr>
          </a:p>
          <a:p>
            <a:pPr marL="183515" marR="359410" indent="-171450">
              <a:lnSpc>
                <a:spcPct val="15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Non-Prescribed 	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Benzos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or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Sedatives*</a:t>
            </a:r>
            <a:endParaRPr sz="1200">
              <a:latin typeface="Lato"/>
              <a:cs typeface="La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70268" y="4504689"/>
            <a:ext cx="2203450" cy="19462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Withdrawal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Symptoms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Cravings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Taking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Buprenorphine*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Opioid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Use*</a:t>
            </a:r>
            <a:endParaRPr sz="1200">
              <a:latin typeface="Lato"/>
              <a:cs typeface="Lato"/>
            </a:endParaRPr>
          </a:p>
          <a:p>
            <a:pPr marL="183515" marR="5080" indent="-171450">
              <a:lnSpc>
                <a:spcPct val="15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Non-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Prescribed</a:t>
            </a:r>
            <a:r>
              <a:rPr sz="1200" spc="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Benzos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or 	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Sedatives*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Stimulants</a:t>
            </a:r>
            <a:endParaRPr sz="1200">
              <a:latin typeface="Lato"/>
              <a:cs typeface="La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0502" y="4504689"/>
            <a:ext cx="2203450" cy="19462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Withdrawal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Symptoms</a:t>
            </a:r>
            <a:endParaRPr sz="1200">
              <a:latin typeface="Lato"/>
              <a:cs typeface="Lato"/>
            </a:endParaRPr>
          </a:p>
          <a:p>
            <a:pPr marL="184785" indent="-17208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Cravings</a:t>
            </a:r>
            <a:endParaRPr sz="1200">
              <a:latin typeface="Lato"/>
              <a:cs typeface="Lato"/>
            </a:endParaRPr>
          </a:p>
          <a:p>
            <a:pPr marL="184785" indent="-17208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Taking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Buprenorphine*</a:t>
            </a:r>
            <a:endParaRPr sz="12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150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Opioid</a:t>
            </a:r>
            <a:r>
              <a:rPr sz="12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20" dirty="0">
                <a:solidFill>
                  <a:srgbClr val="2E4258"/>
                </a:solidFill>
                <a:latin typeface="Lato"/>
                <a:cs typeface="Lato"/>
              </a:rPr>
              <a:t>Use*</a:t>
            </a:r>
            <a:endParaRPr sz="1200">
              <a:latin typeface="Lato"/>
              <a:cs typeface="Lato"/>
            </a:endParaRPr>
          </a:p>
          <a:p>
            <a:pPr marL="184785" marR="5080" indent="-172720">
              <a:lnSpc>
                <a:spcPct val="15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Non-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Prescribed</a:t>
            </a:r>
            <a:r>
              <a:rPr sz="1200" spc="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Benzos</a:t>
            </a:r>
            <a:r>
              <a:rPr sz="1200" spc="-25" dirty="0">
                <a:solidFill>
                  <a:srgbClr val="2E4258"/>
                </a:solidFill>
                <a:latin typeface="Lato"/>
                <a:cs typeface="Lato"/>
              </a:rPr>
              <a:t> or 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Sedatives*</a:t>
            </a:r>
            <a:endParaRPr sz="1200">
              <a:latin typeface="Lato"/>
              <a:cs typeface="Lato"/>
            </a:endParaRPr>
          </a:p>
          <a:p>
            <a:pPr marL="184785" indent="-172085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84785" algn="l"/>
              </a:tabLst>
            </a:pPr>
            <a:r>
              <a:rPr sz="1200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1200" spc="-10" dirty="0">
                <a:solidFill>
                  <a:srgbClr val="2E4258"/>
                </a:solidFill>
                <a:latin typeface="Lato"/>
                <a:cs typeface="Lato"/>
              </a:rPr>
              <a:t> Stimulants</a:t>
            </a:r>
            <a:endParaRPr sz="1200">
              <a:latin typeface="Lato"/>
              <a:cs typeface="La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56294" y="4116514"/>
            <a:ext cx="7042150" cy="2355850"/>
            <a:chOff x="2356294" y="4116514"/>
            <a:chExt cx="7042150" cy="2355850"/>
          </a:xfrm>
        </p:grpSpPr>
        <p:sp>
          <p:nvSpPr>
            <p:cNvPr id="20" name="object 20"/>
            <p:cNvSpPr/>
            <p:nvPr/>
          </p:nvSpPr>
          <p:spPr>
            <a:xfrm>
              <a:off x="2484882" y="4362450"/>
              <a:ext cx="6790690" cy="2095500"/>
            </a:xfrm>
            <a:custGeom>
              <a:avLst/>
              <a:gdLst/>
              <a:ahLst/>
              <a:cxnLst/>
              <a:rect l="l" t="t" r="r" b="b"/>
              <a:pathLst>
                <a:path w="6790690" h="2095500">
                  <a:moveTo>
                    <a:pt x="0" y="233172"/>
                  </a:moveTo>
                  <a:lnTo>
                    <a:pt x="0" y="1397012"/>
                  </a:lnTo>
                </a:path>
                <a:path w="6790690" h="2095500">
                  <a:moveTo>
                    <a:pt x="4402836" y="100583"/>
                  </a:moveTo>
                  <a:lnTo>
                    <a:pt x="4402836" y="2095423"/>
                  </a:lnTo>
                </a:path>
                <a:path w="6790690" h="2095500">
                  <a:moveTo>
                    <a:pt x="6781800" y="0"/>
                  </a:moveTo>
                  <a:lnTo>
                    <a:pt x="6790436" y="2095258"/>
                  </a:lnTo>
                </a:path>
              </a:pathLst>
            </a:custGeom>
            <a:ln w="28575">
              <a:solidFill>
                <a:srgbClr val="2E4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70582" y="4388358"/>
              <a:ext cx="231648" cy="2331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70582" y="4388358"/>
              <a:ext cx="231775" cy="233679"/>
            </a:xfrm>
            <a:custGeom>
              <a:avLst/>
              <a:gdLst/>
              <a:ahLst/>
              <a:cxnLst/>
              <a:rect l="l" t="t" r="r" b="b"/>
              <a:pathLst>
                <a:path w="231775" h="233679">
                  <a:moveTo>
                    <a:pt x="0" y="116586"/>
                  </a:moveTo>
                  <a:lnTo>
                    <a:pt x="9096" y="71205"/>
                  </a:lnTo>
                  <a:lnTo>
                    <a:pt x="33909" y="34147"/>
                  </a:lnTo>
                  <a:lnTo>
                    <a:pt x="70723" y="9161"/>
                  </a:lnTo>
                  <a:lnTo>
                    <a:pt x="115824" y="0"/>
                  </a:lnTo>
                  <a:lnTo>
                    <a:pt x="160924" y="9161"/>
                  </a:lnTo>
                  <a:lnTo>
                    <a:pt x="197739" y="34147"/>
                  </a:lnTo>
                  <a:lnTo>
                    <a:pt x="222551" y="71205"/>
                  </a:lnTo>
                  <a:lnTo>
                    <a:pt x="231648" y="116586"/>
                  </a:lnTo>
                  <a:lnTo>
                    <a:pt x="222551" y="161966"/>
                  </a:lnTo>
                  <a:lnTo>
                    <a:pt x="197738" y="199024"/>
                  </a:lnTo>
                  <a:lnTo>
                    <a:pt x="160924" y="224010"/>
                  </a:lnTo>
                  <a:lnTo>
                    <a:pt x="115824" y="233172"/>
                  </a:lnTo>
                  <a:lnTo>
                    <a:pt x="70723" y="224010"/>
                  </a:lnTo>
                  <a:lnTo>
                    <a:pt x="33908" y="199024"/>
                  </a:lnTo>
                  <a:lnTo>
                    <a:pt x="9096" y="161966"/>
                  </a:lnTo>
                  <a:lnTo>
                    <a:pt x="0" y="11658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5142" y="4303014"/>
              <a:ext cx="233172" cy="2316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65142" y="4303014"/>
              <a:ext cx="233679" cy="231775"/>
            </a:xfrm>
            <a:custGeom>
              <a:avLst/>
              <a:gdLst/>
              <a:ahLst/>
              <a:cxnLst/>
              <a:rect l="l" t="t" r="r" b="b"/>
              <a:pathLst>
                <a:path w="233679" h="231775">
                  <a:moveTo>
                    <a:pt x="0" y="115824"/>
                  </a:moveTo>
                  <a:lnTo>
                    <a:pt x="9161" y="70723"/>
                  </a:lnTo>
                  <a:lnTo>
                    <a:pt x="34147" y="33908"/>
                  </a:lnTo>
                  <a:lnTo>
                    <a:pt x="71205" y="9096"/>
                  </a:lnTo>
                  <a:lnTo>
                    <a:pt x="116586" y="0"/>
                  </a:lnTo>
                  <a:lnTo>
                    <a:pt x="161966" y="9096"/>
                  </a:lnTo>
                  <a:lnTo>
                    <a:pt x="199024" y="33909"/>
                  </a:lnTo>
                  <a:lnTo>
                    <a:pt x="224010" y="70723"/>
                  </a:lnTo>
                  <a:lnTo>
                    <a:pt x="233172" y="115824"/>
                  </a:lnTo>
                  <a:lnTo>
                    <a:pt x="224010" y="160924"/>
                  </a:lnTo>
                  <a:lnTo>
                    <a:pt x="199024" y="197739"/>
                  </a:lnTo>
                  <a:lnTo>
                    <a:pt x="161966" y="222551"/>
                  </a:lnTo>
                  <a:lnTo>
                    <a:pt x="116586" y="231648"/>
                  </a:lnTo>
                  <a:lnTo>
                    <a:pt x="71205" y="222551"/>
                  </a:lnTo>
                  <a:lnTo>
                    <a:pt x="34147" y="197738"/>
                  </a:lnTo>
                  <a:lnTo>
                    <a:pt x="9161" y="160924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0370" y="4231386"/>
              <a:ext cx="233172" cy="2316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770370" y="4231386"/>
              <a:ext cx="233679" cy="231775"/>
            </a:xfrm>
            <a:custGeom>
              <a:avLst/>
              <a:gdLst/>
              <a:ahLst/>
              <a:cxnLst/>
              <a:rect l="l" t="t" r="r" b="b"/>
              <a:pathLst>
                <a:path w="233679" h="231775">
                  <a:moveTo>
                    <a:pt x="0" y="115824"/>
                  </a:moveTo>
                  <a:lnTo>
                    <a:pt x="9161" y="70723"/>
                  </a:lnTo>
                  <a:lnTo>
                    <a:pt x="34147" y="33908"/>
                  </a:lnTo>
                  <a:lnTo>
                    <a:pt x="71205" y="9096"/>
                  </a:lnTo>
                  <a:lnTo>
                    <a:pt x="116585" y="0"/>
                  </a:lnTo>
                  <a:lnTo>
                    <a:pt x="161966" y="9096"/>
                  </a:lnTo>
                  <a:lnTo>
                    <a:pt x="199024" y="33908"/>
                  </a:lnTo>
                  <a:lnTo>
                    <a:pt x="224010" y="70723"/>
                  </a:lnTo>
                  <a:lnTo>
                    <a:pt x="233172" y="115824"/>
                  </a:lnTo>
                  <a:lnTo>
                    <a:pt x="224010" y="160924"/>
                  </a:lnTo>
                  <a:lnTo>
                    <a:pt x="199024" y="197738"/>
                  </a:lnTo>
                  <a:lnTo>
                    <a:pt x="161966" y="222551"/>
                  </a:lnTo>
                  <a:lnTo>
                    <a:pt x="116585" y="231647"/>
                  </a:lnTo>
                  <a:lnTo>
                    <a:pt x="71205" y="222551"/>
                  </a:lnTo>
                  <a:lnTo>
                    <a:pt x="34147" y="197738"/>
                  </a:lnTo>
                  <a:lnTo>
                    <a:pt x="9161" y="160924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50858" y="4130802"/>
              <a:ext cx="233172" cy="2316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150858" y="4130802"/>
              <a:ext cx="233679" cy="231775"/>
            </a:xfrm>
            <a:custGeom>
              <a:avLst/>
              <a:gdLst/>
              <a:ahLst/>
              <a:cxnLst/>
              <a:rect l="l" t="t" r="r" b="b"/>
              <a:pathLst>
                <a:path w="233679" h="231775">
                  <a:moveTo>
                    <a:pt x="0" y="115824"/>
                  </a:moveTo>
                  <a:lnTo>
                    <a:pt x="9161" y="70723"/>
                  </a:lnTo>
                  <a:lnTo>
                    <a:pt x="34147" y="33908"/>
                  </a:lnTo>
                  <a:lnTo>
                    <a:pt x="71205" y="9096"/>
                  </a:lnTo>
                  <a:lnTo>
                    <a:pt x="116586" y="0"/>
                  </a:lnTo>
                  <a:lnTo>
                    <a:pt x="161966" y="9096"/>
                  </a:lnTo>
                  <a:lnTo>
                    <a:pt x="199024" y="33909"/>
                  </a:lnTo>
                  <a:lnTo>
                    <a:pt x="224010" y="70723"/>
                  </a:lnTo>
                  <a:lnTo>
                    <a:pt x="233172" y="115824"/>
                  </a:lnTo>
                  <a:lnTo>
                    <a:pt x="224010" y="160924"/>
                  </a:lnTo>
                  <a:lnTo>
                    <a:pt x="199024" y="197739"/>
                  </a:lnTo>
                  <a:lnTo>
                    <a:pt x="161966" y="222551"/>
                  </a:lnTo>
                  <a:lnTo>
                    <a:pt x="116586" y="231648"/>
                  </a:lnTo>
                  <a:lnTo>
                    <a:pt x="71205" y="222551"/>
                  </a:lnTo>
                  <a:lnTo>
                    <a:pt x="34147" y="197738"/>
                  </a:lnTo>
                  <a:lnTo>
                    <a:pt x="9161" y="160924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80966" y="4534662"/>
              <a:ext cx="0" cy="1657985"/>
            </a:xfrm>
            <a:custGeom>
              <a:avLst/>
              <a:gdLst/>
              <a:ahLst/>
              <a:cxnLst/>
              <a:rect l="l" t="t" r="r" b="b"/>
              <a:pathLst>
                <a:path h="1657985">
                  <a:moveTo>
                    <a:pt x="0" y="0"/>
                  </a:moveTo>
                  <a:lnTo>
                    <a:pt x="0" y="1657870"/>
                  </a:lnTo>
                </a:path>
              </a:pathLst>
            </a:custGeom>
            <a:ln w="28575">
              <a:solidFill>
                <a:srgbClr val="2E4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0727" y="4700092"/>
            <a:ext cx="1236980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4258"/>
                </a:solidFill>
                <a:latin typeface="Lato"/>
                <a:cs typeface="Lato"/>
              </a:rPr>
              <a:t>Graduation</a:t>
            </a:r>
            <a:endParaRPr sz="18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E4258"/>
                </a:solidFill>
                <a:latin typeface="Lato"/>
                <a:cs typeface="Lato"/>
              </a:rPr>
              <a:t>Criteria</a:t>
            </a:r>
            <a:endParaRPr sz="1800">
              <a:latin typeface="Lato"/>
              <a:cs typeface="Lato"/>
            </a:endParaRPr>
          </a:p>
          <a:p>
            <a:pPr marL="184785" marR="5080" indent="-172720">
              <a:lnSpc>
                <a:spcPct val="100000"/>
              </a:lnSpc>
              <a:spcBef>
                <a:spcPts val="835"/>
              </a:spcBef>
            </a:pPr>
            <a:r>
              <a:rPr sz="1200" dirty="0">
                <a:solidFill>
                  <a:srgbClr val="2E4258"/>
                </a:solidFill>
                <a:latin typeface="Calibri"/>
                <a:cs typeface="Calibri"/>
              </a:rPr>
              <a:t>*</a:t>
            </a:r>
            <a:r>
              <a:rPr sz="1200" spc="455" dirty="0">
                <a:solidFill>
                  <a:srgbClr val="2E425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E4258"/>
                </a:solidFill>
                <a:latin typeface="Lato"/>
                <a:cs typeface="Lato"/>
              </a:rPr>
              <a:t>Verified</a:t>
            </a:r>
            <a:r>
              <a:rPr sz="1200" i="1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i="1" dirty="0">
                <a:solidFill>
                  <a:srgbClr val="2E4258"/>
                </a:solidFill>
                <a:latin typeface="Lato"/>
                <a:cs typeface="Lato"/>
              </a:rPr>
              <a:t>by</a:t>
            </a:r>
            <a:r>
              <a:rPr sz="1200" i="1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i="1" spc="-20" dirty="0">
                <a:solidFill>
                  <a:srgbClr val="2E4258"/>
                </a:solidFill>
                <a:latin typeface="Lato"/>
                <a:cs typeface="Lato"/>
              </a:rPr>
              <a:t>urine </a:t>
            </a:r>
            <a:r>
              <a:rPr sz="1200" i="1" dirty="0">
                <a:solidFill>
                  <a:srgbClr val="2E4258"/>
                </a:solidFill>
                <a:latin typeface="Lato"/>
                <a:cs typeface="Lato"/>
              </a:rPr>
              <a:t>drug</a:t>
            </a:r>
            <a:r>
              <a:rPr sz="1200" i="1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200" i="1" spc="-10" dirty="0">
                <a:solidFill>
                  <a:srgbClr val="2E4258"/>
                </a:solidFill>
                <a:latin typeface="Lato"/>
                <a:cs typeface="Lato"/>
              </a:rPr>
              <a:t>testing</a:t>
            </a:r>
            <a:endParaRPr sz="1200">
              <a:latin typeface="Lato"/>
              <a:cs typeface="La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0727" y="1303985"/>
            <a:ext cx="107835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Our</a:t>
            </a:r>
            <a:r>
              <a:rPr sz="1800" b="1" spc="-3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goal</a:t>
            </a:r>
            <a:r>
              <a:rPr sz="1800" b="1" spc="-3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at</a:t>
            </a:r>
            <a:r>
              <a:rPr sz="1800" b="1" spc="-2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Ideal</a:t>
            </a:r>
            <a:r>
              <a:rPr sz="1800" b="1" spc="-3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Option</a:t>
            </a:r>
            <a:r>
              <a:rPr sz="1800" b="1" spc="-1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is</a:t>
            </a:r>
            <a:r>
              <a:rPr sz="1800" b="1" spc="-1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to</a:t>
            </a:r>
            <a:r>
              <a:rPr sz="1800" b="1" spc="-1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get</a:t>
            </a:r>
            <a:r>
              <a:rPr sz="1800" b="1" spc="-2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patients</a:t>
            </a:r>
            <a:r>
              <a:rPr sz="1800" b="1" spc="-4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stabilized</a:t>
            </a:r>
            <a:r>
              <a:rPr sz="1800" b="1" spc="-4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onto</a:t>
            </a:r>
            <a:r>
              <a:rPr sz="1800" b="1" spc="-1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their</a:t>
            </a:r>
            <a:r>
              <a:rPr sz="1800" b="1" spc="-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prescribed</a:t>
            </a:r>
            <a:r>
              <a:rPr sz="1800" b="1" spc="-4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medication</a:t>
            </a:r>
            <a:r>
              <a:rPr sz="1800" b="1" spc="-3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and</a:t>
            </a:r>
            <a:r>
              <a:rPr sz="1800" b="1" spc="-3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into</a:t>
            </a:r>
            <a:r>
              <a:rPr sz="1800" b="1" spc="-10" dirty="0">
                <a:solidFill>
                  <a:srgbClr val="2E4258"/>
                </a:solidFill>
                <a:latin typeface="Segoe UI"/>
                <a:cs typeface="Segoe UI"/>
              </a:rPr>
              <a:t> long-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term</a:t>
            </a:r>
            <a:r>
              <a:rPr sz="1800" b="1" spc="-1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recovery.</a:t>
            </a:r>
            <a:r>
              <a:rPr sz="1800" b="1" spc="-4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This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chart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shows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how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patients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make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progress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from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one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stage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treatment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to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the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next.</a:t>
            </a:r>
            <a:endParaRPr sz="18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5707" y="1225278"/>
            <a:ext cx="9240520" cy="3103245"/>
            <a:chOff x="1505707" y="1225278"/>
            <a:chExt cx="9240520" cy="3103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707" y="1225278"/>
              <a:ext cx="9240021" cy="3102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8572" y="1248155"/>
              <a:ext cx="9144000" cy="3007360"/>
            </a:xfrm>
            <a:custGeom>
              <a:avLst/>
              <a:gdLst/>
              <a:ahLst/>
              <a:cxnLst/>
              <a:rect l="l" t="t" r="r" b="b"/>
              <a:pathLst>
                <a:path w="9144000" h="3007360">
                  <a:moveTo>
                    <a:pt x="9144000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0" y="3006852"/>
                  </a:lnTo>
                  <a:lnTo>
                    <a:pt x="9144000" y="3006852"/>
                  </a:lnTo>
                  <a:lnTo>
                    <a:pt x="9144000" y="26639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8572" y="1248155"/>
            <a:ext cx="9144000" cy="3007360"/>
          </a:xfrm>
          <a:prstGeom prst="rect">
            <a:avLst/>
          </a:prstGeom>
          <a:ln w="12700">
            <a:solidFill>
              <a:srgbClr val="E0E0E0"/>
            </a:solidFill>
          </a:ln>
        </p:spPr>
        <p:txBody>
          <a:bodyPr vert="horz" wrap="square" lIns="0" tIns="67627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325"/>
              </a:spcBef>
            </a:pP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Case</a:t>
            </a:r>
            <a:r>
              <a:rPr sz="66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Study</a:t>
            </a:r>
            <a:r>
              <a:rPr sz="66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#1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7167" y="3912108"/>
            <a:ext cx="7226934" cy="685800"/>
          </a:xfrm>
          <a:custGeom>
            <a:avLst/>
            <a:gdLst/>
            <a:ahLst/>
            <a:cxnLst/>
            <a:rect l="l" t="t" r="r" b="b"/>
            <a:pathLst>
              <a:path w="7226934" h="685800">
                <a:moveTo>
                  <a:pt x="7226808" y="0"/>
                </a:moveTo>
                <a:lnTo>
                  <a:pt x="0" y="0"/>
                </a:lnTo>
                <a:lnTo>
                  <a:pt x="0" y="685800"/>
                </a:lnTo>
                <a:lnTo>
                  <a:pt x="7226808" y="685800"/>
                </a:lnTo>
                <a:lnTo>
                  <a:pt x="72268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4" y="-4762"/>
            <a:ext cx="11261090" cy="2096135"/>
            <a:chOff x="536444" y="-4762"/>
            <a:chExt cx="11261090" cy="2096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4" y="0"/>
              <a:ext cx="11260843" cy="2091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783" y="0"/>
              <a:ext cx="11168380" cy="2019300"/>
            </a:xfrm>
            <a:custGeom>
              <a:avLst/>
              <a:gdLst/>
              <a:ahLst/>
              <a:cxnLst/>
              <a:rect l="l" t="t" r="r" b="b"/>
              <a:pathLst>
                <a:path w="11168380" h="2019300">
                  <a:moveTo>
                    <a:pt x="11167872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11167872" y="2019300"/>
                  </a:lnTo>
                  <a:lnTo>
                    <a:pt x="1116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783" y="0"/>
              <a:ext cx="11168380" cy="2019300"/>
            </a:xfrm>
            <a:custGeom>
              <a:avLst/>
              <a:gdLst/>
              <a:ahLst/>
              <a:cxnLst/>
              <a:rect l="l" t="t" r="r" b="b"/>
              <a:pathLst>
                <a:path w="11168380" h="2019300">
                  <a:moveTo>
                    <a:pt x="0" y="2019300"/>
                  </a:moveTo>
                  <a:lnTo>
                    <a:pt x="11167872" y="2019300"/>
                  </a:lnTo>
                  <a:lnTo>
                    <a:pt x="11167872" y="0"/>
                  </a:lnTo>
                  <a:lnTo>
                    <a:pt x="0" y="0"/>
                  </a:lnTo>
                  <a:lnTo>
                    <a:pt x="0" y="2019300"/>
                  </a:lnTo>
                  <a:close/>
                </a:path>
              </a:pathLst>
            </a:custGeom>
            <a:ln w="9525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4612" y="758698"/>
            <a:ext cx="2437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Background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8348" y="408431"/>
            <a:ext cx="11466830" cy="6102350"/>
            <a:chOff x="498348" y="408431"/>
            <a:chExt cx="11466830" cy="6102350"/>
          </a:xfrm>
        </p:grpSpPr>
        <p:sp>
          <p:nvSpPr>
            <p:cNvPr id="8" name="object 8"/>
            <p:cNvSpPr/>
            <p:nvPr/>
          </p:nvSpPr>
          <p:spPr>
            <a:xfrm>
              <a:off x="498348" y="758952"/>
              <a:ext cx="128270" cy="704215"/>
            </a:xfrm>
            <a:custGeom>
              <a:avLst/>
              <a:gdLst/>
              <a:ahLst/>
              <a:cxnLst/>
              <a:rect l="l" t="t" r="r" b="b"/>
              <a:pathLst>
                <a:path w="128270" h="704215">
                  <a:moveTo>
                    <a:pt x="128015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28015" y="704088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4744" y="408431"/>
              <a:ext cx="5250180" cy="61020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77697" y="1917702"/>
            <a:ext cx="5739765" cy="45834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latin typeface="Calibri"/>
                <a:cs typeface="Calibri"/>
              </a:rPr>
              <a:t>48-year-</a:t>
            </a:r>
            <a:r>
              <a:rPr sz="1700" dirty="0">
                <a:latin typeface="Calibri"/>
                <a:cs typeface="Calibri"/>
              </a:rPr>
              <a:t>old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female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First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seen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10" dirty="0">
                <a:latin typeface="Calibri"/>
                <a:cs typeface="Calibri"/>
              </a:rPr>
              <a:t> 6/9/2022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30+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years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Heroin,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Fentanyl,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Meth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use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Initial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screening: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Norbuprenorphine,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Fentanyl,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Norfentanyl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Medical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History: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756285" algn="l"/>
              </a:tabLst>
            </a:pPr>
            <a:r>
              <a:rPr sz="1500" spc="-10" dirty="0">
                <a:latin typeface="Calibri"/>
                <a:cs typeface="Calibri"/>
              </a:rPr>
              <a:t>Anemia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756285" algn="l"/>
              </a:tabLst>
            </a:pPr>
            <a:r>
              <a:rPr sz="1500" spc="-10" dirty="0">
                <a:latin typeface="Calibri"/>
                <a:cs typeface="Calibri"/>
              </a:rPr>
              <a:t>NIDDM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756285" algn="l"/>
              </a:tabLst>
            </a:pPr>
            <a:r>
              <a:rPr sz="1500" spc="-20" dirty="0">
                <a:latin typeface="Calibri"/>
                <a:cs typeface="Calibri"/>
              </a:rPr>
              <a:t>COPD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756285" algn="l"/>
              </a:tabLst>
            </a:pPr>
            <a:r>
              <a:rPr sz="1500" spc="-10" dirty="0">
                <a:latin typeface="Calibri"/>
                <a:cs typeface="Calibri"/>
              </a:rPr>
              <a:t>Depression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756285" algn="l"/>
              </a:tabLst>
            </a:pPr>
            <a:r>
              <a:rPr sz="1500" spc="-10" dirty="0">
                <a:latin typeface="Calibri"/>
                <a:cs typeface="Calibri"/>
              </a:rPr>
              <a:t>Anxiety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756285" algn="l"/>
              </a:tabLst>
            </a:pPr>
            <a:r>
              <a:rPr sz="1500" spc="-20" dirty="0">
                <a:latin typeface="Calibri"/>
                <a:cs typeface="Calibri"/>
              </a:rPr>
              <a:t>PTSD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Social</a:t>
            </a:r>
            <a:r>
              <a:rPr sz="1700" spc="-10" dirty="0">
                <a:latin typeface="Calibri"/>
                <a:cs typeface="Calibri"/>
              </a:rPr>
              <a:t> History: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756285" algn="l"/>
              </a:tabLst>
            </a:pPr>
            <a:r>
              <a:rPr sz="1500" dirty="0">
                <a:latin typeface="Calibri"/>
                <a:cs typeface="Calibri"/>
              </a:rPr>
              <a:t>Widowed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x2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756285" algn="l"/>
              </a:tabLst>
            </a:pPr>
            <a:r>
              <a:rPr sz="1500" dirty="0">
                <a:latin typeface="Calibri"/>
                <a:cs typeface="Calibri"/>
              </a:rPr>
              <a:t>Lives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0" dirty="0">
                <a:latin typeface="Calibri"/>
                <a:cs typeface="Calibri"/>
              </a:rPr>
              <a:t>multi-generational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housing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756285" algn="l"/>
              </a:tabLst>
            </a:pPr>
            <a:r>
              <a:rPr sz="1500" dirty="0">
                <a:latin typeface="Calibri"/>
                <a:cs typeface="Calibri"/>
              </a:rPr>
              <a:t>Childhood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trauma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Started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micro-initiation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1830" y="1145794"/>
            <a:ext cx="4188460" cy="351027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6515" indent="-343535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9/18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office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bruises; </a:t>
            </a:r>
            <a:r>
              <a:rPr sz="1800" dirty="0">
                <a:latin typeface="Calibri"/>
                <a:cs typeface="Calibri"/>
              </a:rPr>
              <a:t>crying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DV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situation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elderly </a:t>
            </a:r>
            <a:r>
              <a:rPr sz="1800" dirty="0">
                <a:latin typeface="Calibri"/>
                <a:cs typeface="Calibri"/>
              </a:rPr>
              <a:t>mother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dementia.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Arranged emergency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shelter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family;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triggered </a:t>
            </a:r>
            <a:r>
              <a:rPr sz="1800" dirty="0">
                <a:latin typeface="Calibri"/>
                <a:cs typeface="Calibri"/>
              </a:rPr>
              <a:t>relapse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heroin</a:t>
            </a:r>
            <a:endParaRPr sz="1800">
              <a:latin typeface="Calibri"/>
              <a:cs typeface="Calibri"/>
            </a:endParaRPr>
          </a:p>
          <a:p>
            <a:pPr marL="812800" marR="83820" lvl="1" indent="-342900">
              <a:lnSpc>
                <a:spcPts val="1939"/>
              </a:lnSpc>
              <a:spcBef>
                <a:spcPts val="25"/>
              </a:spcBef>
              <a:buFont typeface="Arial"/>
              <a:buChar char="•"/>
              <a:tabLst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Spoke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team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proceed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starting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Sublocade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reduction.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055"/>
              </a:lnSpc>
              <a:spcBef>
                <a:spcPts val="171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10/19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again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discussion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patient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team.</a:t>
            </a:r>
            <a:endParaRPr sz="1800">
              <a:latin typeface="Calibri"/>
              <a:cs typeface="Calibri"/>
            </a:endParaRPr>
          </a:p>
          <a:p>
            <a:pPr marL="812800" marR="5080" lvl="1" indent="-342900">
              <a:lnSpc>
                <a:spcPts val="1939"/>
              </a:lnSpc>
              <a:spcBef>
                <a:spcPts val="140"/>
              </a:spcBef>
              <a:buChar char="•"/>
              <a:tabLst>
                <a:tab pos="812800" algn="l"/>
                <a:tab pos="864235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dirty="0">
                <a:latin typeface="Calibri"/>
                <a:cs typeface="Calibri"/>
              </a:rPr>
              <a:t>patient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adamant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fentanyl;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 </a:t>
            </a:r>
            <a:r>
              <a:rPr sz="1800" dirty="0">
                <a:latin typeface="Calibri"/>
                <a:cs typeface="Calibri"/>
              </a:rPr>
              <a:t>harm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reduction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continued </a:t>
            </a:r>
            <a:r>
              <a:rPr sz="1800" dirty="0">
                <a:latin typeface="Calibri"/>
                <a:cs typeface="Calibri"/>
              </a:rPr>
              <a:t>sublocade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2-</a:t>
            </a:r>
            <a:r>
              <a:rPr sz="1800" dirty="0">
                <a:latin typeface="Calibri"/>
                <a:cs typeface="Calibri"/>
              </a:rPr>
              <a:t>week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appts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0411" y="16319"/>
            <a:ext cx="5425440" cy="6547484"/>
            <a:chOff x="1010411" y="16319"/>
            <a:chExt cx="5425440" cy="65474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411" y="16319"/>
              <a:ext cx="5425440" cy="3786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3843527"/>
              <a:ext cx="5425440" cy="2719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4" y="0"/>
            <a:ext cx="11261090" cy="2091055"/>
            <a:chOff x="536444" y="0"/>
            <a:chExt cx="11261090" cy="2091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4" y="0"/>
              <a:ext cx="11260843" cy="2091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783" y="0"/>
              <a:ext cx="11168380" cy="2019300"/>
            </a:xfrm>
            <a:custGeom>
              <a:avLst/>
              <a:gdLst/>
              <a:ahLst/>
              <a:cxnLst/>
              <a:rect l="l" t="t" r="r" b="b"/>
              <a:pathLst>
                <a:path w="11168380" h="2019300">
                  <a:moveTo>
                    <a:pt x="11167872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11167872" y="2019300"/>
                  </a:lnTo>
                  <a:lnTo>
                    <a:pt x="1116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783" y="0"/>
            <a:ext cx="11168380" cy="2019300"/>
          </a:xfrm>
          <a:prstGeom prst="rect">
            <a:avLst/>
          </a:prstGeom>
          <a:ln w="9525">
            <a:solidFill>
              <a:srgbClr val="E0E0E0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70"/>
              </a:spcBef>
            </a:pPr>
            <a:endParaRPr sz="4000">
              <a:latin typeface="Times New Roman"/>
              <a:cs typeface="Times New Roman"/>
            </a:endParaRPr>
          </a:p>
          <a:p>
            <a:pPr marL="648970">
              <a:lnSpc>
                <a:spcPct val="100000"/>
              </a:lnSpc>
            </a:pP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Objectives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348" y="758951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5">
                <a:moveTo>
                  <a:pt x="128015" y="0"/>
                </a:moveTo>
                <a:lnTo>
                  <a:pt x="0" y="0"/>
                </a:lnTo>
                <a:lnTo>
                  <a:pt x="0" y="704088"/>
                </a:lnTo>
                <a:lnTo>
                  <a:pt x="128015" y="704088"/>
                </a:lnTo>
                <a:lnTo>
                  <a:pt x="1280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7697" y="2450083"/>
            <a:ext cx="10741660" cy="3213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5080" indent="-457200">
              <a:lnSpc>
                <a:spcPts val="3020"/>
              </a:lnSpc>
              <a:spcBef>
                <a:spcPts val="480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Examine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around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opioid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related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overdose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deaths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New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Mexico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state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county,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special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focus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fentanyl.</a:t>
            </a:r>
            <a:endParaRPr sz="2800">
              <a:latin typeface="Calibri"/>
              <a:cs typeface="Calibri"/>
            </a:endParaRPr>
          </a:p>
          <a:p>
            <a:pPr marL="469900" marR="915669" indent="-457200">
              <a:lnSpc>
                <a:spcPts val="3020"/>
              </a:lnSpc>
              <a:spcBef>
                <a:spcPts val="1210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Review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treatment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protocols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MAT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methods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addressing </a:t>
            </a:r>
            <a:r>
              <a:rPr sz="2800" spc="-20" dirty="0">
                <a:latin typeface="Calibri"/>
                <a:cs typeface="Calibri"/>
              </a:rPr>
              <a:t>fentanyl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use.</a:t>
            </a:r>
            <a:endParaRPr sz="2800">
              <a:latin typeface="Calibri"/>
              <a:cs typeface="Calibri"/>
            </a:endParaRPr>
          </a:p>
          <a:p>
            <a:pPr marL="469900" marR="745490" indent="-457200">
              <a:lnSpc>
                <a:spcPts val="3020"/>
              </a:lnSpc>
              <a:spcBef>
                <a:spcPts val="1210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Examine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societal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impacts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treatment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including </a:t>
            </a:r>
            <a:r>
              <a:rPr sz="2800" dirty="0">
                <a:latin typeface="Calibri"/>
                <a:cs typeface="Calibri"/>
              </a:rPr>
              <a:t>stigma,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myths,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practitioner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shortages.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Explore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neurobiology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substance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misuse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addiction.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9751" y="1133602"/>
            <a:ext cx="3790950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11/17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meeting/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2050"/>
              </a:lnSpc>
            </a:pPr>
            <a:r>
              <a:rPr sz="1800" spc="-10" dirty="0">
                <a:latin typeface="Calibri"/>
                <a:cs typeface="Calibri"/>
              </a:rPr>
              <a:t>intervention.</a:t>
            </a:r>
            <a:endParaRPr sz="1800">
              <a:latin typeface="Calibri"/>
              <a:cs typeface="Calibri"/>
            </a:endParaRPr>
          </a:p>
          <a:p>
            <a:pPr marL="756285" marR="5080" lvl="1" indent="-287020">
              <a:lnSpc>
                <a:spcPts val="1939"/>
              </a:lnSpc>
              <a:spcBef>
                <a:spcPts val="535"/>
              </a:spcBef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Son-in-</a:t>
            </a:r>
            <a:r>
              <a:rPr sz="1800" dirty="0">
                <a:latin typeface="Calibri"/>
                <a:cs typeface="Calibri"/>
              </a:rPr>
              <a:t>law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smoking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fentanyl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asked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house.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Deep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done.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7424927" cy="67604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5707" y="1225278"/>
            <a:ext cx="9240520" cy="3103245"/>
            <a:chOff x="1505707" y="1225278"/>
            <a:chExt cx="9240520" cy="3103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707" y="1225278"/>
              <a:ext cx="9240021" cy="3102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8572" y="1248155"/>
              <a:ext cx="9144000" cy="3007360"/>
            </a:xfrm>
            <a:custGeom>
              <a:avLst/>
              <a:gdLst/>
              <a:ahLst/>
              <a:cxnLst/>
              <a:rect l="l" t="t" r="r" b="b"/>
              <a:pathLst>
                <a:path w="9144000" h="3007360">
                  <a:moveTo>
                    <a:pt x="9144000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0" y="3006852"/>
                  </a:lnTo>
                  <a:lnTo>
                    <a:pt x="9144000" y="3006852"/>
                  </a:lnTo>
                  <a:lnTo>
                    <a:pt x="9144000" y="26639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8572" y="1248155"/>
            <a:ext cx="9144000" cy="3007360"/>
          </a:xfrm>
          <a:prstGeom prst="rect">
            <a:avLst/>
          </a:prstGeom>
          <a:ln w="12700">
            <a:solidFill>
              <a:srgbClr val="E0E0E0"/>
            </a:solidFill>
          </a:ln>
        </p:spPr>
        <p:txBody>
          <a:bodyPr vert="horz" wrap="square" lIns="0" tIns="67627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325"/>
              </a:spcBef>
            </a:pP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Case</a:t>
            </a:r>
            <a:r>
              <a:rPr sz="66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Study</a:t>
            </a:r>
            <a:r>
              <a:rPr sz="66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#2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7167" y="3912108"/>
            <a:ext cx="7226934" cy="685800"/>
          </a:xfrm>
          <a:custGeom>
            <a:avLst/>
            <a:gdLst/>
            <a:ahLst/>
            <a:cxnLst/>
            <a:rect l="l" t="t" r="r" b="b"/>
            <a:pathLst>
              <a:path w="7226934" h="685800">
                <a:moveTo>
                  <a:pt x="7226808" y="0"/>
                </a:moveTo>
                <a:lnTo>
                  <a:pt x="0" y="0"/>
                </a:lnTo>
                <a:lnTo>
                  <a:pt x="0" y="685800"/>
                </a:lnTo>
                <a:lnTo>
                  <a:pt x="7226808" y="685800"/>
                </a:lnTo>
                <a:lnTo>
                  <a:pt x="72268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4" y="0"/>
            <a:ext cx="11261090" cy="2091055"/>
            <a:chOff x="536444" y="0"/>
            <a:chExt cx="11261090" cy="2091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4" y="0"/>
              <a:ext cx="11260843" cy="2091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783" y="0"/>
              <a:ext cx="11168380" cy="2019300"/>
            </a:xfrm>
            <a:custGeom>
              <a:avLst/>
              <a:gdLst/>
              <a:ahLst/>
              <a:cxnLst/>
              <a:rect l="l" t="t" r="r" b="b"/>
              <a:pathLst>
                <a:path w="11168380" h="2019300">
                  <a:moveTo>
                    <a:pt x="11167872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11167872" y="2019300"/>
                  </a:lnTo>
                  <a:lnTo>
                    <a:pt x="1116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783" y="0"/>
            <a:ext cx="11168380" cy="2019300"/>
          </a:xfrm>
          <a:prstGeom prst="rect">
            <a:avLst/>
          </a:prstGeom>
          <a:ln w="9525">
            <a:solidFill>
              <a:srgbClr val="E0E0E0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70"/>
              </a:spcBef>
            </a:pPr>
            <a:endParaRPr sz="4000">
              <a:latin typeface="Times New Roman"/>
              <a:cs typeface="Times New Roman"/>
            </a:endParaRPr>
          </a:p>
          <a:p>
            <a:pPr marL="648970">
              <a:lnSpc>
                <a:spcPct val="100000"/>
              </a:lnSpc>
            </a:pP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Background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348" y="758951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5">
                <a:moveTo>
                  <a:pt x="128015" y="0"/>
                </a:moveTo>
                <a:lnTo>
                  <a:pt x="0" y="0"/>
                </a:lnTo>
                <a:lnTo>
                  <a:pt x="0" y="704088"/>
                </a:lnTo>
                <a:lnTo>
                  <a:pt x="128015" y="704088"/>
                </a:lnTo>
                <a:lnTo>
                  <a:pt x="1280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7697" y="2372798"/>
            <a:ext cx="10746740" cy="3384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34-year-</a:t>
            </a:r>
            <a:r>
              <a:rPr sz="1800" dirty="0">
                <a:latin typeface="Calibri"/>
                <a:cs typeface="Calibri"/>
              </a:rPr>
              <a:t>old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male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1/26/2023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Long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recreational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opioid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until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COVID-</a:t>
            </a:r>
            <a:r>
              <a:rPr sz="1800" dirty="0">
                <a:latin typeface="Calibri"/>
                <a:cs typeface="Calibri"/>
              </a:rPr>
              <a:t>19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‘friend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gave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thought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Percocets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got </a:t>
            </a:r>
            <a:r>
              <a:rPr sz="1800" spc="-10" dirty="0">
                <a:latin typeface="Calibri"/>
                <a:cs typeface="Calibri"/>
              </a:rPr>
              <a:t>hooked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fentanyl.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Medical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History: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Anxiety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Family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history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(father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brother)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Social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History: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School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Teacher,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Perusing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Masters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Degree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Father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6" y="1871471"/>
            <a:ext cx="10549127" cy="4965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49682"/>
            <a:ext cx="12005310" cy="154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December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transitioned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himself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fentanyl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Oxycontin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(spent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$42,000)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month;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rx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suboxone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2050"/>
              </a:lnSpc>
            </a:pPr>
            <a:r>
              <a:rPr sz="1800" dirty="0">
                <a:latin typeface="Calibri"/>
                <a:cs typeface="Calibri"/>
              </a:rPr>
              <a:t>when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waiver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Due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work/school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schedule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agreement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2-week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video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3/2/2023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“feeling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defeated”;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office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“was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told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spring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break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aren’t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get </a:t>
            </a:r>
            <a:r>
              <a:rPr sz="1800" dirty="0">
                <a:latin typeface="Calibri"/>
                <a:cs typeface="Calibri"/>
              </a:rPr>
              <a:t>off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it”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5707" y="1225278"/>
            <a:ext cx="9240520" cy="3103245"/>
            <a:chOff x="1505707" y="1225278"/>
            <a:chExt cx="9240520" cy="3103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707" y="1225278"/>
              <a:ext cx="9240021" cy="3102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8572" y="1248155"/>
              <a:ext cx="9144000" cy="3007360"/>
            </a:xfrm>
            <a:custGeom>
              <a:avLst/>
              <a:gdLst/>
              <a:ahLst/>
              <a:cxnLst/>
              <a:rect l="l" t="t" r="r" b="b"/>
              <a:pathLst>
                <a:path w="9144000" h="3007360">
                  <a:moveTo>
                    <a:pt x="9144000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0" y="3006852"/>
                  </a:lnTo>
                  <a:lnTo>
                    <a:pt x="9144000" y="3006852"/>
                  </a:lnTo>
                  <a:lnTo>
                    <a:pt x="9144000" y="26639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8572" y="1248155"/>
            <a:ext cx="9144000" cy="3007360"/>
          </a:xfrm>
          <a:prstGeom prst="rect">
            <a:avLst/>
          </a:prstGeom>
          <a:ln w="12700">
            <a:solidFill>
              <a:srgbClr val="E0E0E0"/>
            </a:solidFill>
          </a:ln>
        </p:spPr>
        <p:txBody>
          <a:bodyPr vert="horz" wrap="square" lIns="0" tIns="67627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325"/>
              </a:spcBef>
            </a:pP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Case</a:t>
            </a:r>
            <a:r>
              <a:rPr sz="66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Study</a:t>
            </a:r>
            <a:r>
              <a:rPr sz="66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#3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7167" y="3912108"/>
            <a:ext cx="7226934" cy="685800"/>
          </a:xfrm>
          <a:custGeom>
            <a:avLst/>
            <a:gdLst/>
            <a:ahLst/>
            <a:cxnLst/>
            <a:rect l="l" t="t" r="r" b="b"/>
            <a:pathLst>
              <a:path w="7226934" h="685800">
                <a:moveTo>
                  <a:pt x="7226808" y="0"/>
                </a:moveTo>
                <a:lnTo>
                  <a:pt x="0" y="0"/>
                </a:lnTo>
                <a:lnTo>
                  <a:pt x="0" y="685800"/>
                </a:lnTo>
                <a:lnTo>
                  <a:pt x="7226808" y="685800"/>
                </a:lnTo>
                <a:lnTo>
                  <a:pt x="72268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9002" y="870178"/>
            <a:ext cx="5613400" cy="43338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30-</a:t>
            </a:r>
            <a:r>
              <a:rPr sz="2000" spc="-20" dirty="0">
                <a:latin typeface="Calibri"/>
                <a:cs typeface="Calibri"/>
              </a:rPr>
              <a:t>year-</a:t>
            </a:r>
            <a:r>
              <a:rPr sz="2000" dirty="0">
                <a:latin typeface="Calibri"/>
                <a:cs typeface="Calibri"/>
              </a:rPr>
              <a:t>old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male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5/4/2022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History: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Bipolar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noticed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relapsed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stopped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medications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not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appts.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10/17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Discussed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options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sublocade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sublocade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injection: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11/2022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280"/>
              </a:lnSpc>
              <a:spcBef>
                <a:spcPts val="76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Second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sublocade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injection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12/2022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lost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follow-</a:t>
            </a:r>
            <a:r>
              <a:rPr sz="2000" spc="-25" dirty="0">
                <a:latin typeface="Calibri"/>
                <a:cs typeface="Calibri"/>
              </a:rPr>
              <a:t>up.</a:t>
            </a:r>
            <a:endParaRPr sz="2000">
              <a:latin typeface="Calibri"/>
              <a:cs typeface="Calibri"/>
            </a:endParaRPr>
          </a:p>
          <a:p>
            <a:pPr marL="299085" marR="245745" indent="-28702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2/28/2023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reporting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cravings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relapse.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3/30/2023: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Restarted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sublocade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injections.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5" y="245363"/>
            <a:ext cx="5803844" cy="57409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5707" y="1225278"/>
            <a:ext cx="9240520" cy="3103245"/>
            <a:chOff x="1505707" y="1225278"/>
            <a:chExt cx="9240520" cy="3103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707" y="1225278"/>
              <a:ext cx="9240021" cy="3102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8572" y="1248155"/>
              <a:ext cx="9144000" cy="3007360"/>
            </a:xfrm>
            <a:custGeom>
              <a:avLst/>
              <a:gdLst/>
              <a:ahLst/>
              <a:cxnLst/>
              <a:rect l="l" t="t" r="r" b="b"/>
              <a:pathLst>
                <a:path w="9144000" h="3007360">
                  <a:moveTo>
                    <a:pt x="9144000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0" y="3006852"/>
                  </a:lnTo>
                  <a:lnTo>
                    <a:pt x="9144000" y="3006852"/>
                  </a:lnTo>
                  <a:lnTo>
                    <a:pt x="9144000" y="26639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8572" y="1248155"/>
            <a:ext cx="9144000" cy="3007360"/>
          </a:xfrm>
          <a:prstGeom prst="rect">
            <a:avLst/>
          </a:prstGeom>
          <a:ln w="12700">
            <a:solidFill>
              <a:srgbClr val="E0E0E0"/>
            </a:solidFill>
          </a:ln>
        </p:spPr>
        <p:txBody>
          <a:bodyPr vert="horz" wrap="square" lIns="0" tIns="67627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325"/>
              </a:spcBef>
            </a:pP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Case</a:t>
            </a:r>
            <a:r>
              <a:rPr sz="66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Study</a:t>
            </a:r>
            <a:r>
              <a:rPr sz="66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#4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7167" y="3912108"/>
            <a:ext cx="7226934" cy="685800"/>
          </a:xfrm>
          <a:custGeom>
            <a:avLst/>
            <a:gdLst/>
            <a:ahLst/>
            <a:cxnLst/>
            <a:rect l="l" t="t" r="r" b="b"/>
            <a:pathLst>
              <a:path w="7226934" h="685800">
                <a:moveTo>
                  <a:pt x="7226808" y="0"/>
                </a:moveTo>
                <a:lnTo>
                  <a:pt x="0" y="0"/>
                </a:lnTo>
                <a:lnTo>
                  <a:pt x="0" y="685800"/>
                </a:lnTo>
                <a:lnTo>
                  <a:pt x="7226808" y="685800"/>
                </a:lnTo>
                <a:lnTo>
                  <a:pt x="72268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4" y="0"/>
            <a:ext cx="11261090" cy="2091055"/>
            <a:chOff x="536444" y="0"/>
            <a:chExt cx="11261090" cy="2091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4" y="0"/>
              <a:ext cx="11260843" cy="2091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783" y="0"/>
              <a:ext cx="11168380" cy="2019300"/>
            </a:xfrm>
            <a:custGeom>
              <a:avLst/>
              <a:gdLst/>
              <a:ahLst/>
              <a:cxnLst/>
              <a:rect l="l" t="t" r="r" b="b"/>
              <a:pathLst>
                <a:path w="11168380" h="2019300">
                  <a:moveTo>
                    <a:pt x="11167872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11167872" y="2019300"/>
                  </a:lnTo>
                  <a:lnTo>
                    <a:pt x="1116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783" y="0"/>
            <a:ext cx="11168380" cy="2019300"/>
          </a:xfrm>
          <a:prstGeom prst="rect">
            <a:avLst/>
          </a:prstGeom>
          <a:ln w="9525">
            <a:solidFill>
              <a:srgbClr val="E0E0E0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70"/>
              </a:spcBef>
            </a:pPr>
            <a:endParaRPr sz="4000">
              <a:latin typeface="Times New Roman"/>
              <a:cs typeface="Times New Roman"/>
            </a:endParaRPr>
          </a:p>
          <a:p>
            <a:pPr marL="648970">
              <a:lnSpc>
                <a:spcPct val="100000"/>
              </a:lnSpc>
            </a:pP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Background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348" y="758951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5">
                <a:moveTo>
                  <a:pt x="128015" y="0"/>
                </a:moveTo>
                <a:lnTo>
                  <a:pt x="0" y="0"/>
                </a:lnTo>
                <a:lnTo>
                  <a:pt x="0" y="704088"/>
                </a:lnTo>
                <a:lnTo>
                  <a:pt x="128015" y="704088"/>
                </a:lnTo>
                <a:lnTo>
                  <a:pt x="1280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7697" y="2363876"/>
            <a:ext cx="10693400" cy="25196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99085" algn="l"/>
              </a:tabLst>
            </a:pPr>
            <a:r>
              <a:rPr sz="2800" spc="-25" dirty="0">
                <a:latin typeface="Calibri"/>
                <a:cs typeface="Calibri"/>
              </a:rPr>
              <a:t>30-</a:t>
            </a:r>
            <a:r>
              <a:rPr sz="2800" spc="-20" dirty="0">
                <a:latin typeface="Calibri"/>
                <a:cs typeface="Calibri"/>
              </a:rPr>
              <a:t>year-</a:t>
            </a:r>
            <a:r>
              <a:rPr sz="2800" dirty="0">
                <a:latin typeface="Calibri"/>
                <a:cs typeface="Calibri"/>
              </a:rPr>
              <a:t>old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female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First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12/18/2022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Medical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History: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</a:tabLst>
            </a:pPr>
            <a:r>
              <a:rPr sz="2800" spc="-25" dirty="0">
                <a:latin typeface="Calibri"/>
                <a:cs typeface="Calibri"/>
              </a:rPr>
              <a:t>17-</a:t>
            </a:r>
            <a:r>
              <a:rPr sz="2800" dirty="0">
                <a:latin typeface="Calibri"/>
                <a:cs typeface="Calibri"/>
              </a:rPr>
              <a:t>year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history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IV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heroin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smoking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fentanyl.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Dosing: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conventional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dosing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16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9226295" cy="6210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10496" y="1551813"/>
            <a:ext cx="254127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2/2/2023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job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head </a:t>
            </a:r>
            <a:r>
              <a:rPr sz="1800" dirty="0">
                <a:latin typeface="Calibri"/>
                <a:cs typeface="Calibri"/>
              </a:rPr>
              <a:t>cook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kitchen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NH.</a:t>
            </a:r>
            <a:endParaRPr sz="1800">
              <a:latin typeface="Calibri"/>
              <a:cs typeface="Calibri"/>
            </a:endParaRPr>
          </a:p>
          <a:p>
            <a:pPr marL="12700" marR="123189" algn="just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2/23/2023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relapsed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after </a:t>
            </a:r>
            <a:r>
              <a:rPr sz="1800" dirty="0">
                <a:latin typeface="Calibri"/>
                <a:cs typeface="Calibri"/>
              </a:rPr>
              <a:t>fight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mother-</a:t>
            </a:r>
            <a:r>
              <a:rPr sz="1800" spc="-25" dirty="0">
                <a:latin typeface="Calibri"/>
                <a:cs typeface="Calibri"/>
              </a:rPr>
              <a:t>in- law</a:t>
            </a:r>
            <a:endParaRPr sz="1800">
              <a:latin typeface="Calibri"/>
              <a:cs typeface="Calibri"/>
            </a:endParaRPr>
          </a:p>
          <a:p>
            <a:pPr marL="756285" marR="29209" indent="-287020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Presented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office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opened crying.</a:t>
            </a:r>
            <a:endParaRPr sz="1800">
              <a:latin typeface="Calibri"/>
              <a:cs typeface="Calibri"/>
            </a:endParaRPr>
          </a:p>
          <a:p>
            <a:pPr marL="756285" marR="1206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contract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x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10" dirty="0">
                <a:latin typeface="Calibri"/>
                <a:cs typeface="Calibri"/>
              </a:rPr>
              <a:t>weeks.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5707" y="1225278"/>
            <a:ext cx="9240520" cy="3103245"/>
            <a:chOff x="1505707" y="1225278"/>
            <a:chExt cx="9240520" cy="3103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707" y="1225278"/>
              <a:ext cx="9240021" cy="3102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8572" y="1248155"/>
              <a:ext cx="9144000" cy="3007360"/>
            </a:xfrm>
            <a:custGeom>
              <a:avLst/>
              <a:gdLst/>
              <a:ahLst/>
              <a:cxnLst/>
              <a:rect l="l" t="t" r="r" b="b"/>
              <a:pathLst>
                <a:path w="9144000" h="3007360">
                  <a:moveTo>
                    <a:pt x="9144000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0" y="3006852"/>
                  </a:lnTo>
                  <a:lnTo>
                    <a:pt x="9144000" y="3006852"/>
                  </a:lnTo>
                  <a:lnTo>
                    <a:pt x="9144000" y="26639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8572" y="1248155"/>
            <a:ext cx="9144000" cy="3007360"/>
          </a:xfrm>
          <a:prstGeom prst="rect">
            <a:avLst/>
          </a:prstGeom>
          <a:ln w="12700">
            <a:solidFill>
              <a:srgbClr val="E0E0E0"/>
            </a:solidFill>
          </a:ln>
        </p:spPr>
        <p:txBody>
          <a:bodyPr vert="horz" wrap="square" lIns="0" tIns="67627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325"/>
              </a:spcBef>
            </a:pP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Case</a:t>
            </a:r>
            <a:r>
              <a:rPr sz="66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dirty="0">
                <a:solidFill>
                  <a:srgbClr val="000000"/>
                </a:solidFill>
                <a:latin typeface="Calibri Light"/>
                <a:cs typeface="Calibri Light"/>
              </a:rPr>
              <a:t>Study</a:t>
            </a:r>
            <a:r>
              <a:rPr sz="66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#5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7167" y="3912108"/>
            <a:ext cx="7226934" cy="685800"/>
          </a:xfrm>
          <a:custGeom>
            <a:avLst/>
            <a:gdLst/>
            <a:ahLst/>
            <a:cxnLst/>
            <a:rect l="l" t="t" r="r" b="b"/>
            <a:pathLst>
              <a:path w="7226934" h="685800">
                <a:moveTo>
                  <a:pt x="7226808" y="0"/>
                </a:moveTo>
                <a:lnTo>
                  <a:pt x="0" y="0"/>
                </a:lnTo>
                <a:lnTo>
                  <a:pt x="0" y="685800"/>
                </a:lnTo>
                <a:lnTo>
                  <a:pt x="7226808" y="685800"/>
                </a:lnTo>
                <a:lnTo>
                  <a:pt x="72268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621282"/>
            <a:ext cx="7894955" cy="23431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65"/>
              </a:spcBef>
            </a:pPr>
            <a:r>
              <a:rPr sz="8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Overdose</a:t>
            </a:r>
            <a:r>
              <a:rPr sz="8000" b="0" spc="-2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8000" b="0" dirty="0">
                <a:solidFill>
                  <a:srgbClr val="000000"/>
                </a:solidFill>
                <a:latin typeface="Calibri Light"/>
                <a:cs typeface="Calibri Light"/>
              </a:rPr>
              <a:t>deaths</a:t>
            </a:r>
            <a:r>
              <a:rPr sz="8000" b="0" spc="-2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8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in </a:t>
            </a:r>
            <a:r>
              <a:rPr sz="8000" b="0" dirty="0">
                <a:solidFill>
                  <a:srgbClr val="000000"/>
                </a:solidFill>
                <a:latin typeface="Calibri Light"/>
                <a:cs typeface="Calibri Light"/>
              </a:rPr>
              <a:t>New</a:t>
            </a:r>
            <a:r>
              <a:rPr sz="8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8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Mexico</a:t>
            </a:r>
            <a:endParaRPr sz="8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1247" y="4294632"/>
            <a:ext cx="10506710" cy="55244"/>
            <a:chOff x="841247" y="4294632"/>
            <a:chExt cx="10506710" cy="55244"/>
          </a:xfrm>
        </p:grpSpPr>
        <p:sp>
          <p:nvSpPr>
            <p:cNvPr id="4" name="object 4"/>
            <p:cNvSpPr/>
            <p:nvPr/>
          </p:nvSpPr>
          <p:spPr>
            <a:xfrm>
              <a:off x="841247" y="4331208"/>
              <a:ext cx="6559550" cy="18415"/>
            </a:xfrm>
            <a:custGeom>
              <a:avLst/>
              <a:gdLst/>
              <a:ahLst/>
              <a:cxnLst/>
              <a:rect l="l" t="t" r="r" b="b"/>
              <a:pathLst>
                <a:path w="6559550" h="18414">
                  <a:moveTo>
                    <a:pt x="0" y="18288"/>
                  </a:moveTo>
                  <a:lnTo>
                    <a:pt x="6559296" y="18288"/>
                  </a:lnTo>
                  <a:lnTo>
                    <a:pt x="6559296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0543" y="4294632"/>
              <a:ext cx="3947160" cy="55244"/>
            </a:xfrm>
            <a:custGeom>
              <a:avLst/>
              <a:gdLst/>
              <a:ahLst/>
              <a:cxnLst/>
              <a:rect l="l" t="t" r="r" b="b"/>
              <a:pathLst>
                <a:path w="3947159" h="55245">
                  <a:moveTo>
                    <a:pt x="3947159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947159" y="54864"/>
                  </a:lnTo>
                  <a:lnTo>
                    <a:pt x="39471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4" y="0"/>
            <a:ext cx="11261090" cy="2091055"/>
            <a:chOff x="536444" y="0"/>
            <a:chExt cx="11261090" cy="2091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4" y="0"/>
              <a:ext cx="11260843" cy="2091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783" y="0"/>
              <a:ext cx="11168380" cy="2019300"/>
            </a:xfrm>
            <a:custGeom>
              <a:avLst/>
              <a:gdLst/>
              <a:ahLst/>
              <a:cxnLst/>
              <a:rect l="l" t="t" r="r" b="b"/>
              <a:pathLst>
                <a:path w="11168380" h="2019300">
                  <a:moveTo>
                    <a:pt x="11167872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11167872" y="2019300"/>
                  </a:lnTo>
                  <a:lnTo>
                    <a:pt x="1116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783" y="0"/>
            <a:ext cx="11168380" cy="2019300"/>
          </a:xfrm>
          <a:prstGeom prst="rect">
            <a:avLst/>
          </a:prstGeom>
          <a:ln w="9525">
            <a:solidFill>
              <a:srgbClr val="E0E0E0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70"/>
              </a:spcBef>
            </a:pPr>
            <a:endParaRPr sz="4000">
              <a:latin typeface="Times New Roman"/>
              <a:cs typeface="Times New Roman"/>
            </a:endParaRPr>
          </a:p>
          <a:p>
            <a:pPr marL="648970">
              <a:lnSpc>
                <a:spcPct val="100000"/>
              </a:lnSpc>
            </a:pP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Background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348" y="758951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5">
                <a:moveTo>
                  <a:pt x="128015" y="0"/>
                </a:moveTo>
                <a:lnTo>
                  <a:pt x="0" y="0"/>
                </a:lnTo>
                <a:lnTo>
                  <a:pt x="0" y="704088"/>
                </a:lnTo>
                <a:lnTo>
                  <a:pt x="128015" y="704088"/>
                </a:lnTo>
                <a:lnTo>
                  <a:pt x="1280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7697" y="2363876"/>
            <a:ext cx="8842375" cy="30302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First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10/24/2022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Medical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History: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Alcohol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disorder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(AUD),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anxiety,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hypogonadism.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Dosing: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conventional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dosing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8mg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99085" algn="l"/>
              </a:tabLst>
            </a:pPr>
            <a:r>
              <a:rPr sz="2800" spc="-10" dirty="0">
                <a:latin typeface="Calibri"/>
                <a:cs typeface="Calibri"/>
              </a:rPr>
              <a:t>Uninsured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Case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involves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Kratom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300mg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1955" y="0"/>
            <a:ext cx="9842500" cy="5638800"/>
            <a:chOff x="1171955" y="0"/>
            <a:chExt cx="9842500" cy="563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671" y="0"/>
              <a:ext cx="9820656" cy="45796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1955" y="4526279"/>
              <a:ext cx="9841992" cy="11125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14350" y="5965342"/>
            <a:ext cx="10367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1/30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stopped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d/t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returning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d/t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withdraw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symptoms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suffers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when </a:t>
            </a:r>
            <a:r>
              <a:rPr sz="1800" spc="-10" dirty="0">
                <a:latin typeface="Calibri"/>
                <a:cs typeface="Calibri"/>
              </a:rPr>
              <a:t>attempting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titrate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down.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555" y="2954477"/>
            <a:ext cx="72923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latin typeface="Calibri Light"/>
                <a:cs typeface="Calibri Light"/>
              </a:rPr>
              <a:t>Clinical</a:t>
            </a:r>
            <a:r>
              <a:rPr sz="8000" b="0" spc="-140" dirty="0">
                <a:latin typeface="Calibri Light"/>
                <a:cs typeface="Calibri Light"/>
              </a:rPr>
              <a:t> </a:t>
            </a:r>
            <a:r>
              <a:rPr sz="8000" b="0" spc="-10" dirty="0">
                <a:latin typeface="Calibri Light"/>
                <a:cs typeface="Calibri Light"/>
              </a:rPr>
              <a:t>Outcomes</a:t>
            </a:r>
            <a:endParaRPr sz="8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555" y="4692522"/>
            <a:ext cx="1015555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30" dirty="0">
                <a:latin typeface="Calibri"/>
                <a:cs typeface="Calibri"/>
              </a:rPr>
              <a:t>Treatment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outcomes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14,961 </a:t>
            </a:r>
            <a:r>
              <a:rPr sz="2800" dirty="0">
                <a:latin typeface="Calibri"/>
                <a:cs typeface="Calibri"/>
              </a:rPr>
              <a:t>patients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receiving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substance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disorder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treatment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Ideal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Option </a:t>
            </a:r>
            <a:r>
              <a:rPr sz="2800" dirty="0">
                <a:latin typeface="Calibri"/>
                <a:cs typeface="Calibri"/>
              </a:rPr>
              <a:t>during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2022.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19" y="626363"/>
            <a:ext cx="704215" cy="146685"/>
          </a:xfrm>
          <a:custGeom>
            <a:avLst/>
            <a:gdLst/>
            <a:ahLst/>
            <a:cxnLst/>
            <a:rect l="l" t="t" r="r" b="b"/>
            <a:pathLst>
              <a:path w="704215" h="146684">
                <a:moveTo>
                  <a:pt x="704087" y="0"/>
                </a:moveTo>
                <a:lnTo>
                  <a:pt x="0" y="0"/>
                </a:lnTo>
                <a:lnTo>
                  <a:pt x="0" y="146303"/>
                </a:lnTo>
                <a:lnTo>
                  <a:pt x="704087" y="146303"/>
                </a:lnTo>
                <a:lnTo>
                  <a:pt x="7040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19" y="4501896"/>
            <a:ext cx="11033760" cy="18415"/>
          </a:xfrm>
          <a:custGeom>
            <a:avLst/>
            <a:gdLst/>
            <a:ahLst/>
            <a:cxnLst/>
            <a:rect l="l" t="t" r="r" b="b"/>
            <a:pathLst>
              <a:path w="11033760" h="18414">
                <a:moveTo>
                  <a:pt x="11033760" y="0"/>
                </a:moveTo>
                <a:lnTo>
                  <a:pt x="0" y="0"/>
                </a:lnTo>
                <a:lnTo>
                  <a:pt x="0" y="18287"/>
                </a:lnTo>
                <a:lnTo>
                  <a:pt x="11033760" y="18287"/>
                </a:lnTo>
                <a:lnTo>
                  <a:pt x="1103376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Substance</a:t>
            </a:r>
            <a:r>
              <a:rPr spc="-60" dirty="0"/>
              <a:t> </a:t>
            </a:r>
            <a:r>
              <a:rPr dirty="0"/>
              <a:t>Use</a:t>
            </a:r>
            <a:r>
              <a:rPr spc="-80" dirty="0"/>
              <a:t> </a:t>
            </a:r>
            <a:r>
              <a:rPr spc="-10" dirty="0"/>
              <a:t>Trends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072" y="6414922"/>
            <a:ext cx="3846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Source: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Ideal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Option</a:t>
            </a:r>
            <a:r>
              <a:rPr sz="1200" b="0" i="1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2022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Annual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Patient</a:t>
            </a:r>
            <a:r>
              <a:rPr sz="1200" b="0" i="1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Outcomes</a:t>
            </a:r>
            <a:r>
              <a:rPr sz="1200" b="0" i="1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Report</a:t>
            </a:r>
            <a:endParaRPr sz="1200">
              <a:latin typeface="Lato Medium"/>
              <a:cs typeface="Lato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2045" y="1622428"/>
            <a:ext cx="5627273" cy="4873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202" y="2663951"/>
            <a:ext cx="3429000" cy="26673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001" y="2032635"/>
            <a:ext cx="3677367" cy="381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9825" y="571387"/>
            <a:ext cx="3343275" cy="3804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47089"/>
            <a:ext cx="79140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Low</a:t>
            </a:r>
            <a:r>
              <a:rPr spc="-40" dirty="0"/>
              <a:t> </a:t>
            </a:r>
            <a:r>
              <a:rPr dirty="0"/>
              <a:t>barrier</a:t>
            </a:r>
            <a:r>
              <a:rPr spc="-6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25" dirty="0"/>
              <a:t>evidence-</a:t>
            </a:r>
            <a:r>
              <a:rPr dirty="0"/>
              <a:t>based</a:t>
            </a:r>
            <a:r>
              <a:rPr spc="-25" dirty="0"/>
              <a:t> </a:t>
            </a:r>
            <a:r>
              <a:rPr dirty="0"/>
              <a:t>means</a:t>
            </a:r>
            <a:r>
              <a:rPr spc="-45" dirty="0"/>
              <a:t> </a:t>
            </a:r>
            <a:r>
              <a:rPr spc="-20" dirty="0"/>
              <a:t>more </a:t>
            </a:r>
            <a:r>
              <a:rPr dirty="0"/>
              <a:t>patients</a:t>
            </a:r>
            <a:r>
              <a:rPr spc="-40" dirty="0"/>
              <a:t> </a:t>
            </a:r>
            <a:r>
              <a:rPr dirty="0"/>
              <a:t>start</a:t>
            </a:r>
            <a:r>
              <a:rPr spc="-80" dirty="0"/>
              <a:t> </a:t>
            </a:r>
            <a:r>
              <a:rPr dirty="0"/>
              <a:t>treatment,</a:t>
            </a:r>
            <a:r>
              <a:rPr spc="-65" dirty="0"/>
              <a:t> </a:t>
            </a:r>
            <a:r>
              <a:rPr dirty="0"/>
              <a:t>stay</a:t>
            </a:r>
            <a:r>
              <a:rPr spc="-5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treatment,</a:t>
            </a:r>
            <a:r>
              <a:rPr spc="-55" dirty="0"/>
              <a:t> </a:t>
            </a:r>
            <a:r>
              <a:rPr spc="-25" dirty="0"/>
              <a:t>and </a:t>
            </a:r>
            <a:r>
              <a:rPr dirty="0"/>
              <a:t>achieve</a:t>
            </a:r>
            <a:r>
              <a:rPr spc="-65" dirty="0"/>
              <a:t> </a:t>
            </a:r>
            <a:r>
              <a:rPr dirty="0"/>
              <a:t>stable</a:t>
            </a:r>
            <a:r>
              <a:rPr spc="-65" dirty="0"/>
              <a:t> </a:t>
            </a:r>
            <a:r>
              <a:rPr spc="-10" dirty="0"/>
              <a:t>recovery.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3497663"/>
            <a:ext cx="2167890" cy="26612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000" b="1" dirty="0">
                <a:solidFill>
                  <a:srgbClr val="2E4258"/>
                </a:solidFill>
                <a:latin typeface="Lato"/>
                <a:cs typeface="Lato"/>
              </a:rPr>
              <a:t>No</a:t>
            </a:r>
            <a:r>
              <a:rPr sz="2000" b="1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2000" b="1" dirty="0">
                <a:solidFill>
                  <a:srgbClr val="2E4258"/>
                </a:solidFill>
                <a:latin typeface="Lato"/>
                <a:cs typeface="Lato"/>
              </a:rPr>
              <a:t>Wait</a:t>
            </a:r>
            <a:r>
              <a:rPr sz="2000" b="1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2E4258"/>
                </a:solidFill>
                <a:latin typeface="Lato"/>
                <a:cs typeface="Lato"/>
              </a:rPr>
              <a:t>Lists</a:t>
            </a:r>
            <a:endParaRPr sz="20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Patients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are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scheduled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for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their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first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appointment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within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1-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3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business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days.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Warm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handoffs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may</a:t>
            </a:r>
            <a:r>
              <a:rPr sz="1800" spc="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be</a:t>
            </a:r>
            <a:r>
              <a:rPr sz="1800" spc="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fast-tracked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through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our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referrals team.</a:t>
            </a:r>
            <a:endParaRPr sz="1800">
              <a:latin typeface="Lato"/>
              <a:cs typeface="La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6015" y="3497663"/>
            <a:ext cx="2383790" cy="23869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665"/>
              </a:spcBef>
            </a:pPr>
            <a:r>
              <a:rPr sz="2000" b="1" dirty="0">
                <a:solidFill>
                  <a:srgbClr val="2E4258"/>
                </a:solidFill>
                <a:latin typeface="Lato"/>
                <a:cs typeface="Lato"/>
              </a:rPr>
              <a:t>Medicaid</a:t>
            </a:r>
            <a:r>
              <a:rPr sz="2000" b="1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2E4258"/>
                </a:solidFill>
                <a:latin typeface="Lato"/>
                <a:cs typeface="Lato"/>
              </a:rPr>
              <a:t>Accepted</a:t>
            </a:r>
            <a:endParaRPr sz="20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Most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forms</a:t>
            </a:r>
            <a:r>
              <a:rPr sz="1800" b="0" spc="-4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25" dirty="0">
                <a:solidFill>
                  <a:srgbClr val="2E4258"/>
                </a:solidFill>
                <a:latin typeface="Lato Medium"/>
                <a:cs typeface="Lato Medium"/>
              </a:rPr>
              <a:t>of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insurance</a:t>
            </a:r>
            <a:r>
              <a:rPr sz="1800" b="0" spc="-8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including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Medicaid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and</a:t>
            </a:r>
            <a:r>
              <a:rPr sz="1800" b="0" spc="-4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Medicare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are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accepted.</a:t>
            </a:r>
            <a:r>
              <a:rPr sz="1800" b="0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Payment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plans</a:t>
            </a:r>
            <a:r>
              <a:rPr sz="1800" b="0" spc="-3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and</a:t>
            </a:r>
            <a:r>
              <a:rPr sz="1800" b="0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financial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counseling</a:t>
            </a:r>
            <a:r>
              <a:rPr sz="1800" b="0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is</a:t>
            </a:r>
            <a:r>
              <a:rPr sz="1800" b="0" spc="-6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available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for</a:t>
            </a:r>
            <a:r>
              <a:rPr sz="1800" b="0" spc="-5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dirty="0">
                <a:solidFill>
                  <a:srgbClr val="2E4258"/>
                </a:solidFill>
                <a:latin typeface="Lato Medium"/>
                <a:cs typeface="Lato Medium"/>
              </a:rPr>
              <a:t>uninsured</a:t>
            </a:r>
            <a:r>
              <a:rPr sz="1800" b="0" spc="-6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800" b="0" spc="-10" dirty="0">
                <a:solidFill>
                  <a:srgbClr val="2E4258"/>
                </a:solidFill>
                <a:latin typeface="Lato Medium"/>
                <a:cs typeface="Lato Medium"/>
              </a:rPr>
              <a:t>patients.</a:t>
            </a:r>
            <a:endParaRPr sz="1800">
              <a:latin typeface="Lato Medium"/>
              <a:cs typeface="Lato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8925" y="3497663"/>
            <a:ext cx="2223135" cy="26612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665"/>
              </a:spcBef>
            </a:pPr>
            <a:r>
              <a:rPr sz="2000" b="1" spc="-10" dirty="0">
                <a:solidFill>
                  <a:srgbClr val="2E4258"/>
                </a:solidFill>
                <a:latin typeface="Lato"/>
                <a:cs typeface="Lato"/>
              </a:rPr>
              <a:t>Outpatient</a:t>
            </a:r>
            <a:endParaRPr sz="20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Our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convenient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outpatient</a:t>
            </a:r>
            <a:r>
              <a:rPr sz="1800" spc="-7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locations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allow</a:t>
            </a:r>
            <a:r>
              <a:rPr sz="1800" spc="-5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patients</a:t>
            </a:r>
            <a:r>
              <a:rPr sz="1800" spc="-5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to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maintain</a:t>
            </a:r>
            <a:r>
              <a:rPr sz="1800" spc="-6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relationships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with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family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take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advantage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training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employment opportunities.</a:t>
            </a:r>
            <a:endParaRPr sz="1800">
              <a:latin typeface="Lato"/>
              <a:cs typeface="La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7473" y="3497663"/>
            <a:ext cx="2200910" cy="21126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indent="8890">
              <a:lnSpc>
                <a:spcPct val="100000"/>
              </a:lnSpc>
              <a:spcBef>
                <a:spcPts val="665"/>
              </a:spcBef>
            </a:pPr>
            <a:r>
              <a:rPr sz="2000" b="1" spc="-10" dirty="0">
                <a:solidFill>
                  <a:srgbClr val="2E4258"/>
                </a:solidFill>
                <a:latin typeface="Lato"/>
                <a:cs typeface="Lato"/>
              </a:rPr>
              <a:t>Non-Judgmental</a:t>
            </a:r>
            <a:endParaRPr sz="2000">
              <a:latin typeface="Lato"/>
              <a:cs typeface="Lato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While</a:t>
            </a:r>
            <a:r>
              <a:rPr sz="1800" spc="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return-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to-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use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episodes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will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trigger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50" dirty="0">
                <a:solidFill>
                  <a:srgbClr val="2E4258"/>
                </a:solidFill>
                <a:latin typeface="Lato"/>
                <a:cs typeface="Lato"/>
              </a:rPr>
              <a:t>a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review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r>
              <a:rPr sz="18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</a:t>
            </a:r>
            <a:r>
              <a:rPr sz="18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patient’s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treatment</a:t>
            </a:r>
            <a:r>
              <a:rPr sz="1800" spc="-5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plan,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patients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are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never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penalized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or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expelled.</a:t>
            </a:r>
            <a:endParaRPr sz="1800">
              <a:latin typeface="Lato"/>
              <a:cs typeface="Lat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1208" y="2924555"/>
            <a:ext cx="505563" cy="5040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019" y="2924555"/>
            <a:ext cx="489204" cy="4892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3971" y="2924555"/>
            <a:ext cx="576072" cy="5775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5784" y="2924555"/>
            <a:ext cx="504443" cy="6004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5077460" cy="6867525"/>
            <a:chOff x="-4762" y="-4762"/>
            <a:chExt cx="507746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0228" y="0"/>
              <a:ext cx="96238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959350" cy="6858000"/>
            </a:xfrm>
            <a:custGeom>
              <a:avLst/>
              <a:gdLst/>
              <a:ahLst/>
              <a:cxnLst/>
              <a:rect l="l" t="t" r="r" b="b"/>
              <a:pathLst>
                <a:path w="4959350" h="6858000">
                  <a:moveTo>
                    <a:pt x="411022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110228" y="6857999"/>
                  </a:lnTo>
                  <a:lnTo>
                    <a:pt x="4179062" y="6734632"/>
                  </a:lnTo>
                  <a:lnTo>
                    <a:pt x="4200548" y="6693821"/>
                  </a:lnTo>
                  <a:lnTo>
                    <a:pt x="4221773" y="6652723"/>
                  </a:lnTo>
                  <a:lnTo>
                    <a:pt x="4242735" y="6611342"/>
                  </a:lnTo>
                  <a:lnTo>
                    <a:pt x="4263433" y="6569680"/>
                  </a:lnTo>
                  <a:lnTo>
                    <a:pt x="4283864" y="6527739"/>
                  </a:lnTo>
                  <a:lnTo>
                    <a:pt x="4304028" y="6485521"/>
                  </a:lnTo>
                  <a:lnTo>
                    <a:pt x="4323921" y="6443029"/>
                  </a:lnTo>
                  <a:lnTo>
                    <a:pt x="4343544" y="6400266"/>
                  </a:lnTo>
                  <a:lnTo>
                    <a:pt x="4362893" y="6357233"/>
                  </a:lnTo>
                  <a:lnTo>
                    <a:pt x="4381967" y="6313934"/>
                  </a:lnTo>
                  <a:lnTo>
                    <a:pt x="4400765" y="6270370"/>
                  </a:lnTo>
                  <a:lnTo>
                    <a:pt x="4419284" y="6226544"/>
                  </a:lnTo>
                  <a:lnTo>
                    <a:pt x="4437523" y="6182459"/>
                  </a:lnTo>
                  <a:lnTo>
                    <a:pt x="4455481" y="6138117"/>
                  </a:lnTo>
                  <a:lnTo>
                    <a:pt x="4473155" y="6093520"/>
                  </a:lnTo>
                  <a:lnTo>
                    <a:pt x="4490544" y="6048670"/>
                  </a:lnTo>
                  <a:lnTo>
                    <a:pt x="4507646" y="6003571"/>
                  </a:lnTo>
                  <a:lnTo>
                    <a:pt x="4524460" y="5958225"/>
                  </a:lnTo>
                  <a:lnTo>
                    <a:pt x="4540983" y="5912633"/>
                  </a:lnTo>
                  <a:lnTo>
                    <a:pt x="4557214" y="5866799"/>
                  </a:lnTo>
                  <a:lnTo>
                    <a:pt x="4573151" y="5820725"/>
                  </a:lnTo>
                  <a:lnTo>
                    <a:pt x="4588792" y="5774413"/>
                  </a:lnTo>
                  <a:lnTo>
                    <a:pt x="4604137" y="5727866"/>
                  </a:lnTo>
                  <a:lnTo>
                    <a:pt x="4619182" y="5681086"/>
                  </a:lnTo>
                  <a:lnTo>
                    <a:pt x="4633927" y="5634076"/>
                  </a:lnTo>
                  <a:lnTo>
                    <a:pt x="4648370" y="5586837"/>
                  </a:lnTo>
                  <a:lnTo>
                    <a:pt x="4662508" y="5539373"/>
                  </a:lnTo>
                  <a:lnTo>
                    <a:pt x="4676340" y="5491686"/>
                  </a:lnTo>
                  <a:lnTo>
                    <a:pt x="4689865" y="5443778"/>
                  </a:lnTo>
                  <a:lnTo>
                    <a:pt x="4703081" y="5395652"/>
                  </a:lnTo>
                  <a:lnTo>
                    <a:pt x="4715985" y="5347309"/>
                  </a:lnTo>
                  <a:lnTo>
                    <a:pt x="4728577" y="5298754"/>
                  </a:lnTo>
                  <a:lnTo>
                    <a:pt x="4740854" y="5249987"/>
                  </a:lnTo>
                  <a:lnTo>
                    <a:pt x="4752816" y="5201011"/>
                  </a:lnTo>
                  <a:lnTo>
                    <a:pt x="4764459" y="5151830"/>
                  </a:lnTo>
                  <a:lnTo>
                    <a:pt x="4775783" y="5102444"/>
                  </a:lnTo>
                  <a:lnTo>
                    <a:pt x="4786785" y="5052857"/>
                  </a:lnTo>
                  <a:lnTo>
                    <a:pt x="4797465" y="5003072"/>
                  </a:lnTo>
                  <a:lnTo>
                    <a:pt x="4807819" y="4953089"/>
                  </a:lnTo>
                  <a:lnTo>
                    <a:pt x="4817847" y="4902913"/>
                  </a:lnTo>
                  <a:lnTo>
                    <a:pt x="4827547" y="4852545"/>
                  </a:lnTo>
                  <a:lnTo>
                    <a:pt x="4836917" y="4801987"/>
                  </a:lnTo>
                  <a:lnTo>
                    <a:pt x="4845956" y="4751243"/>
                  </a:lnTo>
                  <a:lnTo>
                    <a:pt x="4854661" y="4700314"/>
                  </a:lnTo>
                  <a:lnTo>
                    <a:pt x="4863031" y="4649204"/>
                  </a:lnTo>
                  <a:lnTo>
                    <a:pt x="4871064" y="4597914"/>
                  </a:lnTo>
                  <a:lnTo>
                    <a:pt x="4878758" y="4546446"/>
                  </a:lnTo>
                  <a:lnTo>
                    <a:pt x="4886113" y="4494804"/>
                  </a:lnTo>
                  <a:lnTo>
                    <a:pt x="4893125" y="4442990"/>
                  </a:lnTo>
                  <a:lnTo>
                    <a:pt x="4899793" y="4391005"/>
                  </a:lnTo>
                  <a:lnTo>
                    <a:pt x="4906117" y="4338854"/>
                  </a:lnTo>
                  <a:lnTo>
                    <a:pt x="4912093" y="4286537"/>
                  </a:lnTo>
                  <a:lnTo>
                    <a:pt x="4917720" y="4234057"/>
                  </a:lnTo>
                  <a:lnTo>
                    <a:pt x="4922997" y="4181418"/>
                  </a:lnTo>
                  <a:lnTo>
                    <a:pt x="4927921" y="4128620"/>
                  </a:lnTo>
                  <a:lnTo>
                    <a:pt x="4932491" y="4075668"/>
                  </a:lnTo>
                  <a:lnTo>
                    <a:pt x="4936706" y="4022562"/>
                  </a:lnTo>
                  <a:lnTo>
                    <a:pt x="4940563" y="3969306"/>
                  </a:lnTo>
                  <a:lnTo>
                    <a:pt x="4944061" y="3915902"/>
                  </a:lnTo>
                  <a:lnTo>
                    <a:pt x="4947198" y="3862352"/>
                  </a:lnTo>
                  <a:lnTo>
                    <a:pt x="4949972" y="3808659"/>
                  </a:lnTo>
                  <a:lnTo>
                    <a:pt x="4952382" y="3754825"/>
                  </a:lnTo>
                  <a:lnTo>
                    <a:pt x="4954427" y="3700852"/>
                  </a:lnTo>
                  <a:lnTo>
                    <a:pt x="4956103" y="3646744"/>
                  </a:lnTo>
                  <a:lnTo>
                    <a:pt x="4957410" y="3592502"/>
                  </a:lnTo>
                  <a:lnTo>
                    <a:pt x="4958345" y="3538129"/>
                  </a:lnTo>
                  <a:lnTo>
                    <a:pt x="4958908" y="3483627"/>
                  </a:lnTo>
                  <a:lnTo>
                    <a:pt x="4959096" y="3429000"/>
                  </a:lnTo>
                  <a:lnTo>
                    <a:pt x="4958908" y="3374372"/>
                  </a:lnTo>
                  <a:lnTo>
                    <a:pt x="4958345" y="3319870"/>
                  </a:lnTo>
                  <a:lnTo>
                    <a:pt x="4957410" y="3265497"/>
                  </a:lnTo>
                  <a:lnTo>
                    <a:pt x="4956103" y="3211255"/>
                  </a:lnTo>
                  <a:lnTo>
                    <a:pt x="4954427" y="3157147"/>
                  </a:lnTo>
                  <a:lnTo>
                    <a:pt x="4952382" y="3103175"/>
                  </a:lnTo>
                  <a:lnTo>
                    <a:pt x="4949972" y="3049342"/>
                  </a:lnTo>
                  <a:lnTo>
                    <a:pt x="4947198" y="2995649"/>
                  </a:lnTo>
                  <a:lnTo>
                    <a:pt x="4944061" y="2942099"/>
                  </a:lnTo>
                  <a:lnTo>
                    <a:pt x="4940563" y="2888696"/>
                  </a:lnTo>
                  <a:lnTo>
                    <a:pt x="4936706" y="2835440"/>
                  </a:lnTo>
                  <a:lnTo>
                    <a:pt x="4932491" y="2782335"/>
                  </a:lnTo>
                  <a:lnTo>
                    <a:pt x="4927921" y="2729383"/>
                  </a:lnTo>
                  <a:lnTo>
                    <a:pt x="4922997" y="2676586"/>
                  </a:lnTo>
                  <a:lnTo>
                    <a:pt x="4917720" y="2623947"/>
                  </a:lnTo>
                  <a:lnTo>
                    <a:pt x="4912093" y="2571468"/>
                  </a:lnTo>
                  <a:lnTo>
                    <a:pt x="4906117" y="2519152"/>
                  </a:lnTo>
                  <a:lnTo>
                    <a:pt x="4899793" y="2467000"/>
                  </a:lnTo>
                  <a:lnTo>
                    <a:pt x="4893125" y="2415017"/>
                  </a:lnTo>
                  <a:lnTo>
                    <a:pt x="4886113" y="2363203"/>
                  </a:lnTo>
                  <a:lnTo>
                    <a:pt x="4878758" y="2311561"/>
                  </a:lnTo>
                  <a:lnTo>
                    <a:pt x="4871064" y="2260094"/>
                  </a:lnTo>
                  <a:lnTo>
                    <a:pt x="4863031" y="2208805"/>
                  </a:lnTo>
                  <a:lnTo>
                    <a:pt x="4854661" y="2157695"/>
                  </a:lnTo>
                  <a:lnTo>
                    <a:pt x="4845956" y="2106766"/>
                  </a:lnTo>
                  <a:lnTo>
                    <a:pt x="4836917" y="2056023"/>
                  </a:lnTo>
                  <a:lnTo>
                    <a:pt x="4827547" y="2005466"/>
                  </a:lnTo>
                  <a:lnTo>
                    <a:pt x="4817847" y="1955098"/>
                  </a:lnTo>
                  <a:lnTo>
                    <a:pt x="4807819" y="1904922"/>
                  </a:lnTo>
                  <a:lnTo>
                    <a:pt x="4797465" y="1854940"/>
                  </a:lnTo>
                  <a:lnTo>
                    <a:pt x="4786785" y="1805154"/>
                  </a:lnTo>
                  <a:lnTo>
                    <a:pt x="4775783" y="1755567"/>
                  </a:lnTo>
                  <a:lnTo>
                    <a:pt x="4764459" y="1706182"/>
                  </a:lnTo>
                  <a:lnTo>
                    <a:pt x="4752816" y="1657000"/>
                  </a:lnTo>
                  <a:lnTo>
                    <a:pt x="4740854" y="1608025"/>
                  </a:lnTo>
                  <a:lnTo>
                    <a:pt x="4728577" y="1559258"/>
                  </a:lnTo>
                  <a:lnTo>
                    <a:pt x="4715985" y="1510702"/>
                  </a:lnTo>
                  <a:lnTo>
                    <a:pt x="4703081" y="1462359"/>
                  </a:lnTo>
                  <a:lnTo>
                    <a:pt x="4689865" y="1414233"/>
                  </a:lnTo>
                  <a:lnTo>
                    <a:pt x="4676340" y="1366324"/>
                  </a:lnTo>
                  <a:lnTo>
                    <a:pt x="4662508" y="1318637"/>
                  </a:lnTo>
                  <a:lnTo>
                    <a:pt x="4648370" y="1271172"/>
                  </a:lnTo>
                  <a:lnTo>
                    <a:pt x="4633927" y="1223933"/>
                  </a:lnTo>
                  <a:lnTo>
                    <a:pt x="4619182" y="1176921"/>
                  </a:lnTo>
                  <a:lnTo>
                    <a:pt x="4604137" y="1130141"/>
                  </a:lnTo>
                  <a:lnTo>
                    <a:pt x="4588792" y="1083592"/>
                  </a:lnTo>
                  <a:lnTo>
                    <a:pt x="4573151" y="1037279"/>
                  </a:lnTo>
                  <a:lnTo>
                    <a:pt x="4557214" y="991204"/>
                  </a:lnTo>
                  <a:lnTo>
                    <a:pt x="4540983" y="945369"/>
                  </a:lnTo>
                  <a:lnTo>
                    <a:pt x="4524460" y="899776"/>
                  </a:lnTo>
                  <a:lnTo>
                    <a:pt x="4507646" y="854428"/>
                  </a:lnTo>
                  <a:lnTo>
                    <a:pt x="4490544" y="809327"/>
                  </a:lnTo>
                  <a:lnTo>
                    <a:pt x="4473155" y="764476"/>
                  </a:lnTo>
                  <a:lnTo>
                    <a:pt x="4455481" y="719877"/>
                  </a:lnTo>
                  <a:lnTo>
                    <a:pt x="4437523" y="675532"/>
                  </a:lnTo>
                  <a:lnTo>
                    <a:pt x="4419284" y="631445"/>
                  </a:lnTo>
                  <a:lnTo>
                    <a:pt x="4400765" y="587617"/>
                  </a:lnTo>
                  <a:lnTo>
                    <a:pt x="4381967" y="544050"/>
                  </a:lnTo>
                  <a:lnTo>
                    <a:pt x="4362893" y="500748"/>
                  </a:lnTo>
                  <a:lnTo>
                    <a:pt x="4343544" y="457712"/>
                  </a:lnTo>
                  <a:lnTo>
                    <a:pt x="4323921" y="414946"/>
                  </a:lnTo>
                  <a:lnTo>
                    <a:pt x="4304028" y="372451"/>
                  </a:lnTo>
                  <a:lnTo>
                    <a:pt x="4283864" y="330230"/>
                  </a:lnTo>
                  <a:lnTo>
                    <a:pt x="4263433" y="288285"/>
                  </a:lnTo>
                  <a:lnTo>
                    <a:pt x="4242735" y="246619"/>
                  </a:lnTo>
                  <a:lnTo>
                    <a:pt x="4221773" y="205234"/>
                  </a:lnTo>
                  <a:lnTo>
                    <a:pt x="4200548" y="164132"/>
                  </a:lnTo>
                  <a:lnTo>
                    <a:pt x="4179062" y="123317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959350" cy="6858000"/>
            </a:xfrm>
            <a:custGeom>
              <a:avLst/>
              <a:gdLst/>
              <a:ahLst/>
              <a:cxnLst/>
              <a:rect l="l" t="t" r="r" b="b"/>
              <a:pathLst>
                <a:path w="4959350" h="6858000">
                  <a:moveTo>
                    <a:pt x="0" y="0"/>
                  </a:moveTo>
                  <a:lnTo>
                    <a:pt x="4110228" y="0"/>
                  </a:lnTo>
                  <a:lnTo>
                    <a:pt x="4179062" y="123317"/>
                  </a:lnTo>
                  <a:lnTo>
                    <a:pt x="4200548" y="164132"/>
                  </a:lnTo>
                  <a:lnTo>
                    <a:pt x="4221773" y="205234"/>
                  </a:lnTo>
                  <a:lnTo>
                    <a:pt x="4242735" y="246619"/>
                  </a:lnTo>
                  <a:lnTo>
                    <a:pt x="4263433" y="288285"/>
                  </a:lnTo>
                  <a:lnTo>
                    <a:pt x="4283864" y="330230"/>
                  </a:lnTo>
                  <a:lnTo>
                    <a:pt x="4304028" y="372451"/>
                  </a:lnTo>
                  <a:lnTo>
                    <a:pt x="4323921" y="414946"/>
                  </a:lnTo>
                  <a:lnTo>
                    <a:pt x="4343544" y="457712"/>
                  </a:lnTo>
                  <a:lnTo>
                    <a:pt x="4362893" y="500748"/>
                  </a:lnTo>
                  <a:lnTo>
                    <a:pt x="4381967" y="544050"/>
                  </a:lnTo>
                  <a:lnTo>
                    <a:pt x="4400765" y="587617"/>
                  </a:lnTo>
                  <a:lnTo>
                    <a:pt x="4419284" y="631445"/>
                  </a:lnTo>
                  <a:lnTo>
                    <a:pt x="4437523" y="675532"/>
                  </a:lnTo>
                  <a:lnTo>
                    <a:pt x="4455481" y="719877"/>
                  </a:lnTo>
                  <a:lnTo>
                    <a:pt x="4473155" y="764476"/>
                  </a:lnTo>
                  <a:lnTo>
                    <a:pt x="4490544" y="809327"/>
                  </a:lnTo>
                  <a:lnTo>
                    <a:pt x="4507646" y="854428"/>
                  </a:lnTo>
                  <a:lnTo>
                    <a:pt x="4524460" y="899776"/>
                  </a:lnTo>
                  <a:lnTo>
                    <a:pt x="4540983" y="945369"/>
                  </a:lnTo>
                  <a:lnTo>
                    <a:pt x="4557214" y="991204"/>
                  </a:lnTo>
                  <a:lnTo>
                    <a:pt x="4573151" y="1037279"/>
                  </a:lnTo>
                  <a:lnTo>
                    <a:pt x="4588792" y="1083592"/>
                  </a:lnTo>
                  <a:lnTo>
                    <a:pt x="4604137" y="1130141"/>
                  </a:lnTo>
                  <a:lnTo>
                    <a:pt x="4619182" y="1176921"/>
                  </a:lnTo>
                  <a:lnTo>
                    <a:pt x="4633927" y="1223933"/>
                  </a:lnTo>
                  <a:lnTo>
                    <a:pt x="4648370" y="1271172"/>
                  </a:lnTo>
                  <a:lnTo>
                    <a:pt x="4662508" y="1318637"/>
                  </a:lnTo>
                  <a:lnTo>
                    <a:pt x="4676340" y="1366324"/>
                  </a:lnTo>
                  <a:lnTo>
                    <a:pt x="4689865" y="1414233"/>
                  </a:lnTo>
                  <a:lnTo>
                    <a:pt x="4703081" y="1462359"/>
                  </a:lnTo>
                  <a:lnTo>
                    <a:pt x="4715985" y="1510702"/>
                  </a:lnTo>
                  <a:lnTo>
                    <a:pt x="4728577" y="1559258"/>
                  </a:lnTo>
                  <a:lnTo>
                    <a:pt x="4740854" y="1608025"/>
                  </a:lnTo>
                  <a:lnTo>
                    <a:pt x="4752816" y="1657000"/>
                  </a:lnTo>
                  <a:lnTo>
                    <a:pt x="4764459" y="1706182"/>
                  </a:lnTo>
                  <a:lnTo>
                    <a:pt x="4775783" y="1755567"/>
                  </a:lnTo>
                  <a:lnTo>
                    <a:pt x="4786785" y="1805154"/>
                  </a:lnTo>
                  <a:lnTo>
                    <a:pt x="4797465" y="1854940"/>
                  </a:lnTo>
                  <a:lnTo>
                    <a:pt x="4807819" y="1904922"/>
                  </a:lnTo>
                  <a:lnTo>
                    <a:pt x="4817847" y="1955098"/>
                  </a:lnTo>
                  <a:lnTo>
                    <a:pt x="4827547" y="2005466"/>
                  </a:lnTo>
                  <a:lnTo>
                    <a:pt x="4836917" y="2056023"/>
                  </a:lnTo>
                  <a:lnTo>
                    <a:pt x="4845956" y="2106766"/>
                  </a:lnTo>
                  <a:lnTo>
                    <a:pt x="4854661" y="2157695"/>
                  </a:lnTo>
                  <a:lnTo>
                    <a:pt x="4863031" y="2208805"/>
                  </a:lnTo>
                  <a:lnTo>
                    <a:pt x="4871064" y="2260094"/>
                  </a:lnTo>
                  <a:lnTo>
                    <a:pt x="4878758" y="2311561"/>
                  </a:lnTo>
                  <a:lnTo>
                    <a:pt x="4886113" y="2363203"/>
                  </a:lnTo>
                  <a:lnTo>
                    <a:pt x="4893125" y="2415017"/>
                  </a:lnTo>
                  <a:lnTo>
                    <a:pt x="4899793" y="2467000"/>
                  </a:lnTo>
                  <a:lnTo>
                    <a:pt x="4906117" y="2519152"/>
                  </a:lnTo>
                  <a:lnTo>
                    <a:pt x="4912093" y="2571468"/>
                  </a:lnTo>
                  <a:lnTo>
                    <a:pt x="4917720" y="2623947"/>
                  </a:lnTo>
                  <a:lnTo>
                    <a:pt x="4922997" y="2676586"/>
                  </a:lnTo>
                  <a:lnTo>
                    <a:pt x="4927921" y="2729383"/>
                  </a:lnTo>
                  <a:lnTo>
                    <a:pt x="4932491" y="2782335"/>
                  </a:lnTo>
                  <a:lnTo>
                    <a:pt x="4936706" y="2835440"/>
                  </a:lnTo>
                  <a:lnTo>
                    <a:pt x="4940563" y="2888696"/>
                  </a:lnTo>
                  <a:lnTo>
                    <a:pt x="4944061" y="2942099"/>
                  </a:lnTo>
                  <a:lnTo>
                    <a:pt x="4947198" y="2995649"/>
                  </a:lnTo>
                  <a:lnTo>
                    <a:pt x="4949972" y="3049342"/>
                  </a:lnTo>
                  <a:lnTo>
                    <a:pt x="4952382" y="3103175"/>
                  </a:lnTo>
                  <a:lnTo>
                    <a:pt x="4954427" y="3157147"/>
                  </a:lnTo>
                  <a:lnTo>
                    <a:pt x="4956103" y="3211255"/>
                  </a:lnTo>
                  <a:lnTo>
                    <a:pt x="4957410" y="3265497"/>
                  </a:lnTo>
                  <a:lnTo>
                    <a:pt x="4958345" y="3319870"/>
                  </a:lnTo>
                  <a:lnTo>
                    <a:pt x="4958908" y="3374372"/>
                  </a:lnTo>
                  <a:lnTo>
                    <a:pt x="4959096" y="3429000"/>
                  </a:lnTo>
                  <a:lnTo>
                    <a:pt x="4958908" y="3483627"/>
                  </a:lnTo>
                  <a:lnTo>
                    <a:pt x="4958345" y="3538129"/>
                  </a:lnTo>
                  <a:lnTo>
                    <a:pt x="4957410" y="3592502"/>
                  </a:lnTo>
                  <a:lnTo>
                    <a:pt x="4956103" y="3646744"/>
                  </a:lnTo>
                  <a:lnTo>
                    <a:pt x="4954427" y="3700852"/>
                  </a:lnTo>
                  <a:lnTo>
                    <a:pt x="4952382" y="3754825"/>
                  </a:lnTo>
                  <a:lnTo>
                    <a:pt x="4949972" y="3808659"/>
                  </a:lnTo>
                  <a:lnTo>
                    <a:pt x="4947198" y="3862352"/>
                  </a:lnTo>
                  <a:lnTo>
                    <a:pt x="4944061" y="3915902"/>
                  </a:lnTo>
                  <a:lnTo>
                    <a:pt x="4940563" y="3969306"/>
                  </a:lnTo>
                  <a:lnTo>
                    <a:pt x="4936706" y="4022562"/>
                  </a:lnTo>
                  <a:lnTo>
                    <a:pt x="4932491" y="4075668"/>
                  </a:lnTo>
                  <a:lnTo>
                    <a:pt x="4927921" y="4128620"/>
                  </a:lnTo>
                  <a:lnTo>
                    <a:pt x="4922997" y="4181418"/>
                  </a:lnTo>
                  <a:lnTo>
                    <a:pt x="4917720" y="4234057"/>
                  </a:lnTo>
                  <a:lnTo>
                    <a:pt x="4912093" y="4286537"/>
                  </a:lnTo>
                  <a:lnTo>
                    <a:pt x="4906117" y="4338854"/>
                  </a:lnTo>
                  <a:lnTo>
                    <a:pt x="4899793" y="4391005"/>
                  </a:lnTo>
                  <a:lnTo>
                    <a:pt x="4893125" y="4442990"/>
                  </a:lnTo>
                  <a:lnTo>
                    <a:pt x="4886113" y="4494804"/>
                  </a:lnTo>
                  <a:lnTo>
                    <a:pt x="4878758" y="4546446"/>
                  </a:lnTo>
                  <a:lnTo>
                    <a:pt x="4871064" y="4597914"/>
                  </a:lnTo>
                  <a:lnTo>
                    <a:pt x="4863031" y="4649204"/>
                  </a:lnTo>
                  <a:lnTo>
                    <a:pt x="4854661" y="4700314"/>
                  </a:lnTo>
                  <a:lnTo>
                    <a:pt x="4845956" y="4751243"/>
                  </a:lnTo>
                  <a:lnTo>
                    <a:pt x="4836917" y="4801987"/>
                  </a:lnTo>
                  <a:lnTo>
                    <a:pt x="4827547" y="4852545"/>
                  </a:lnTo>
                  <a:lnTo>
                    <a:pt x="4817847" y="4902913"/>
                  </a:lnTo>
                  <a:lnTo>
                    <a:pt x="4807819" y="4953089"/>
                  </a:lnTo>
                  <a:lnTo>
                    <a:pt x="4797465" y="5003072"/>
                  </a:lnTo>
                  <a:lnTo>
                    <a:pt x="4786785" y="5052857"/>
                  </a:lnTo>
                  <a:lnTo>
                    <a:pt x="4775783" y="5102444"/>
                  </a:lnTo>
                  <a:lnTo>
                    <a:pt x="4764459" y="5151830"/>
                  </a:lnTo>
                  <a:lnTo>
                    <a:pt x="4752816" y="5201011"/>
                  </a:lnTo>
                  <a:lnTo>
                    <a:pt x="4740854" y="5249987"/>
                  </a:lnTo>
                  <a:lnTo>
                    <a:pt x="4728577" y="5298754"/>
                  </a:lnTo>
                  <a:lnTo>
                    <a:pt x="4715985" y="5347309"/>
                  </a:lnTo>
                  <a:lnTo>
                    <a:pt x="4703081" y="5395652"/>
                  </a:lnTo>
                  <a:lnTo>
                    <a:pt x="4689865" y="5443778"/>
                  </a:lnTo>
                  <a:lnTo>
                    <a:pt x="4676340" y="5491686"/>
                  </a:lnTo>
                  <a:lnTo>
                    <a:pt x="4662508" y="5539373"/>
                  </a:lnTo>
                  <a:lnTo>
                    <a:pt x="4648370" y="5586837"/>
                  </a:lnTo>
                  <a:lnTo>
                    <a:pt x="4633927" y="5634076"/>
                  </a:lnTo>
                  <a:lnTo>
                    <a:pt x="4619182" y="5681086"/>
                  </a:lnTo>
                  <a:lnTo>
                    <a:pt x="4604137" y="5727866"/>
                  </a:lnTo>
                  <a:lnTo>
                    <a:pt x="4588792" y="5774413"/>
                  </a:lnTo>
                  <a:lnTo>
                    <a:pt x="4573151" y="5820725"/>
                  </a:lnTo>
                  <a:lnTo>
                    <a:pt x="4557214" y="5866799"/>
                  </a:lnTo>
                  <a:lnTo>
                    <a:pt x="4540983" y="5912633"/>
                  </a:lnTo>
                  <a:lnTo>
                    <a:pt x="4524460" y="5958225"/>
                  </a:lnTo>
                  <a:lnTo>
                    <a:pt x="4507646" y="6003571"/>
                  </a:lnTo>
                  <a:lnTo>
                    <a:pt x="4490544" y="6048670"/>
                  </a:lnTo>
                  <a:lnTo>
                    <a:pt x="4473155" y="6093520"/>
                  </a:lnTo>
                  <a:lnTo>
                    <a:pt x="4455481" y="6138117"/>
                  </a:lnTo>
                  <a:lnTo>
                    <a:pt x="4437523" y="6182459"/>
                  </a:lnTo>
                  <a:lnTo>
                    <a:pt x="4419284" y="6226544"/>
                  </a:lnTo>
                  <a:lnTo>
                    <a:pt x="4400765" y="6270370"/>
                  </a:lnTo>
                  <a:lnTo>
                    <a:pt x="4381967" y="6313934"/>
                  </a:lnTo>
                  <a:lnTo>
                    <a:pt x="4362893" y="6357233"/>
                  </a:lnTo>
                  <a:lnTo>
                    <a:pt x="4343544" y="6400266"/>
                  </a:lnTo>
                  <a:lnTo>
                    <a:pt x="4323921" y="6443029"/>
                  </a:lnTo>
                  <a:lnTo>
                    <a:pt x="4304028" y="6485521"/>
                  </a:lnTo>
                  <a:lnTo>
                    <a:pt x="4283864" y="6527739"/>
                  </a:lnTo>
                  <a:lnTo>
                    <a:pt x="4263433" y="6569680"/>
                  </a:lnTo>
                  <a:lnTo>
                    <a:pt x="4242735" y="6611342"/>
                  </a:lnTo>
                  <a:lnTo>
                    <a:pt x="4221773" y="6652723"/>
                  </a:lnTo>
                  <a:lnTo>
                    <a:pt x="4200548" y="6693821"/>
                  </a:lnTo>
                  <a:lnTo>
                    <a:pt x="4179062" y="6734632"/>
                  </a:lnTo>
                  <a:lnTo>
                    <a:pt x="4110228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948555" cy="6858000"/>
            </a:xfrm>
            <a:custGeom>
              <a:avLst/>
              <a:gdLst/>
              <a:ahLst/>
              <a:cxnLst/>
              <a:rect l="l" t="t" r="r" b="b"/>
              <a:pathLst>
                <a:path w="4948555" h="6858000">
                  <a:moveTo>
                    <a:pt x="409956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099560" y="6857999"/>
                  </a:lnTo>
                  <a:lnTo>
                    <a:pt x="4168521" y="6734632"/>
                  </a:lnTo>
                  <a:lnTo>
                    <a:pt x="4190001" y="6693821"/>
                  </a:lnTo>
                  <a:lnTo>
                    <a:pt x="4211221" y="6652723"/>
                  </a:lnTo>
                  <a:lnTo>
                    <a:pt x="4232178" y="6611342"/>
                  </a:lnTo>
                  <a:lnTo>
                    <a:pt x="4252871" y="6569680"/>
                  </a:lnTo>
                  <a:lnTo>
                    <a:pt x="4273297" y="6527739"/>
                  </a:lnTo>
                  <a:lnTo>
                    <a:pt x="4293456" y="6485521"/>
                  </a:lnTo>
                  <a:lnTo>
                    <a:pt x="4313345" y="6443029"/>
                  </a:lnTo>
                  <a:lnTo>
                    <a:pt x="4332963" y="6400266"/>
                  </a:lnTo>
                  <a:lnTo>
                    <a:pt x="4352308" y="6357233"/>
                  </a:lnTo>
                  <a:lnTo>
                    <a:pt x="4371378" y="6313934"/>
                  </a:lnTo>
                  <a:lnTo>
                    <a:pt x="4390172" y="6270370"/>
                  </a:lnTo>
                  <a:lnTo>
                    <a:pt x="4408687" y="6226544"/>
                  </a:lnTo>
                  <a:lnTo>
                    <a:pt x="4426923" y="6182459"/>
                  </a:lnTo>
                  <a:lnTo>
                    <a:pt x="4444877" y="6138117"/>
                  </a:lnTo>
                  <a:lnTo>
                    <a:pt x="4462547" y="6093520"/>
                  </a:lnTo>
                  <a:lnTo>
                    <a:pt x="4479933" y="6048670"/>
                  </a:lnTo>
                  <a:lnTo>
                    <a:pt x="4497032" y="6003571"/>
                  </a:lnTo>
                  <a:lnTo>
                    <a:pt x="4513842" y="5958225"/>
                  </a:lnTo>
                  <a:lnTo>
                    <a:pt x="4530362" y="5912633"/>
                  </a:lnTo>
                  <a:lnTo>
                    <a:pt x="4546590" y="5866799"/>
                  </a:lnTo>
                  <a:lnTo>
                    <a:pt x="4562525" y="5820725"/>
                  </a:lnTo>
                  <a:lnTo>
                    <a:pt x="4578164" y="5774413"/>
                  </a:lnTo>
                  <a:lnTo>
                    <a:pt x="4593506" y="5727866"/>
                  </a:lnTo>
                  <a:lnTo>
                    <a:pt x="4608549" y="5681086"/>
                  </a:lnTo>
                  <a:lnTo>
                    <a:pt x="4623291" y="5634076"/>
                  </a:lnTo>
                  <a:lnTo>
                    <a:pt x="4637731" y="5586837"/>
                  </a:lnTo>
                  <a:lnTo>
                    <a:pt x="4651868" y="5539373"/>
                  </a:lnTo>
                  <a:lnTo>
                    <a:pt x="4665698" y="5491686"/>
                  </a:lnTo>
                  <a:lnTo>
                    <a:pt x="4679221" y="5443778"/>
                  </a:lnTo>
                  <a:lnTo>
                    <a:pt x="4692435" y="5395652"/>
                  </a:lnTo>
                  <a:lnTo>
                    <a:pt x="4705338" y="5347309"/>
                  </a:lnTo>
                  <a:lnTo>
                    <a:pt x="4717928" y="5298754"/>
                  </a:lnTo>
                  <a:lnTo>
                    <a:pt x="4730204" y="5249987"/>
                  </a:lnTo>
                  <a:lnTo>
                    <a:pt x="4742164" y="5201011"/>
                  </a:lnTo>
                  <a:lnTo>
                    <a:pt x="4753806" y="5151830"/>
                  </a:lnTo>
                  <a:lnTo>
                    <a:pt x="4765128" y="5102444"/>
                  </a:lnTo>
                  <a:lnTo>
                    <a:pt x="4776129" y="5052857"/>
                  </a:lnTo>
                  <a:lnTo>
                    <a:pt x="4786808" y="5003072"/>
                  </a:lnTo>
                  <a:lnTo>
                    <a:pt x="4797161" y="4953089"/>
                  </a:lnTo>
                  <a:lnTo>
                    <a:pt x="4807188" y="4902913"/>
                  </a:lnTo>
                  <a:lnTo>
                    <a:pt x="4816887" y="4852545"/>
                  </a:lnTo>
                  <a:lnTo>
                    <a:pt x="4826256" y="4801987"/>
                  </a:lnTo>
                  <a:lnTo>
                    <a:pt x="4835294" y="4751243"/>
                  </a:lnTo>
                  <a:lnTo>
                    <a:pt x="4843998" y="4700314"/>
                  </a:lnTo>
                  <a:lnTo>
                    <a:pt x="4852368" y="4649204"/>
                  </a:lnTo>
                  <a:lnTo>
                    <a:pt x="4860400" y="4597914"/>
                  </a:lnTo>
                  <a:lnTo>
                    <a:pt x="4868094" y="4546446"/>
                  </a:lnTo>
                  <a:lnTo>
                    <a:pt x="4875448" y="4494804"/>
                  </a:lnTo>
                  <a:lnTo>
                    <a:pt x="4882460" y="4442990"/>
                  </a:lnTo>
                  <a:lnTo>
                    <a:pt x="4889128" y="4391005"/>
                  </a:lnTo>
                  <a:lnTo>
                    <a:pt x="4895451" y="4338854"/>
                  </a:lnTo>
                  <a:lnTo>
                    <a:pt x="4901426" y="4286537"/>
                  </a:lnTo>
                  <a:lnTo>
                    <a:pt x="4907053" y="4234057"/>
                  </a:lnTo>
                  <a:lnTo>
                    <a:pt x="4912330" y="4181418"/>
                  </a:lnTo>
                  <a:lnTo>
                    <a:pt x="4917254" y="4128620"/>
                  </a:lnTo>
                  <a:lnTo>
                    <a:pt x="4921824" y="4075668"/>
                  </a:lnTo>
                  <a:lnTo>
                    <a:pt x="4926038" y="4022562"/>
                  </a:lnTo>
                  <a:lnTo>
                    <a:pt x="4929895" y="3969306"/>
                  </a:lnTo>
                  <a:lnTo>
                    <a:pt x="4933393" y="3915902"/>
                  </a:lnTo>
                  <a:lnTo>
                    <a:pt x="4936530" y="3862352"/>
                  </a:lnTo>
                  <a:lnTo>
                    <a:pt x="4939305" y="3808659"/>
                  </a:lnTo>
                  <a:lnTo>
                    <a:pt x="4941715" y="3754825"/>
                  </a:lnTo>
                  <a:lnTo>
                    <a:pt x="4943759" y="3700852"/>
                  </a:lnTo>
                  <a:lnTo>
                    <a:pt x="4945435" y="3646744"/>
                  </a:lnTo>
                  <a:lnTo>
                    <a:pt x="4946742" y="3592502"/>
                  </a:lnTo>
                  <a:lnTo>
                    <a:pt x="4947677" y="3538129"/>
                  </a:lnTo>
                  <a:lnTo>
                    <a:pt x="4948240" y="3483627"/>
                  </a:lnTo>
                  <a:lnTo>
                    <a:pt x="4948428" y="3429000"/>
                  </a:lnTo>
                  <a:lnTo>
                    <a:pt x="4948240" y="3374372"/>
                  </a:lnTo>
                  <a:lnTo>
                    <a:pt x="4947677" y="3319870"/>
                  </a:lnTo>
                  <a:lnTo>
                    <a:pt x="4946742" y="3265497"/>
                  </a:lnTo>
                  <a:lnTo>
                    <a:pt x="4945435" y="3211255"/>
                  </a:lnTo>
                  <a:lnTo>
                    <a:pt x="4943759" y="3157147"/>
                  </a:lnTo>
                  <a:lnTo>
                    <a:pt x="4941715" y="3103175"/>
                  </a:lnTo>
                  <a:lnTo>
                    <a:pt x="4939305" y="3049342"/>
                  </a:lnTo>
                  <a:lnTo>
                    <a:pt x="4936530" y="2995649"/>
                  </a:lnTo>
                  <a:lnTo>
                    <a:pt x="4933393" y="2942099"/>
                  </a:lnTo>
                  <a:lnTo>
                    <a:pt x="4929895" y="2888696"/>
                  </a:lnTo>
                  <a:lnTo>
                    <a:pt x="4926038" y="2835440"/>
                  </a:lnTo>
                  <a:lnTo>
                    <a:pt x="4921824" y="2782335"/>
                  </a:lnTo>
                  <a:lnTo>
                    <a:pt x="4917254" y="2729383"/>
                  </a:lnTo>
                  <a:lnTo>
                    <a:pt x="4912330" y="2676586"/>
                  </a:lnTo>
                  <a:lnTo>
                    <a:pt x="4907053" y="2623947"/>
                  </a:lnTo>
                  <a:lnTo>
                    <a:pt x="4901426" y="2571468"/>
                  </a:lnTo>
                  <a:lnTo>
                    <a:pt x="4895451" y="2519152"/>
                  </a:lnTo>
                  <a:lnTo>
                    <a:pt x="4889128" y="2467000"/>
                  </a:lnTo>
                  <a:lnTo>
                    <a:pt x="4882460" y="2415017"/>
                  </a:lnTo>
                  <a:lnTo>
                    <a:pt x="4875448" y="2363203"/>
                  </a:lnTo>
                  <a:lnTo>
                    <a:pt x="4868094" y="2311561"/>
                  </a:lnTo>
                  <a:lnTo>
                    <a:pt x="4860400" y="2260094"/>
                  </a:lnTo>
                  <a:lnTo>
                    <a:pt x="4852368" y="2208805"/>
                  </a:lnTo>
                  <a:lnTo>
                    <a:pt x="4843998" y="2157695"/>
                  </a:lnTo>
                  <a:lnTo>
                    <a:pt x="4835294" y="2106766"/>
                  </a:lnTo>
                  <a:lnTo>
                    <a:pt x="4826256" y="2056023"/>
                  </a:lnTo>
                  <a:lnTo>
                    <a:pt x="4816887" y="2005466"/>
                  </a:lnTo>
                  <a:lnTo>
                    <a:pt x="4807188" y="1955098"/>
                  </a:lnTo>
                  <a:lnTo>
                    <a:pt x="4797161" y="1904922"/>
                  </a:lnTo>
                  <a:lnTo>
                    <a:pt x="4786808" y="1854940"/>
                  </a:lnTo>
                  <a:lnTo>
                    <a:pt x="4776129" y="1805154"/>
                  </a:lnTo>
                  <a:lnTo>
                    <a:pt x="4765128" y="1755567"/>
                  </a:lnTo>
                  <a:lnTo>
                    <a:pt x="4753806" y="1706182"/>
                  </a:lnTo>
                  <a:lnTo>
                    <a:pt x="4742164" y="1657000"/>
                  </a:lnTo>
                  <a:lnTo>
                    <a:pt x="4730204" y="1608025"/>
                  </a:lnTo>
                  <a:lnTo>
                    <a:pt x="4717928" y="1559258"/>
                  </a:lnTo>
                  <a:lnTo>
                    <a:pt x="4705338" y="1510702"/>
                  </a:lnTo>
                  <a:lnTo>
                    <a:pt x="4692435" y="1462359"/>
                  </a:lnTo>
                  <a:lnTo>
                    <a:pt x="4679221" y="1414233"/>
                  </a:lnTo>
                  <a:lnTo>
                    <a:pt x="4665698" y="1366324"/>
                  </a:lnTo>
                  <a:lnTo>
                    <a:pt x="4651868" y="1318637"/>
                  </a:lnTo>
                  <a:lnTo>
                    <a:pt x="4637731" y="1271172"/>
                  </a:lnTo>
                  <a:lnTo>
                    <a:pt x="4623291" y="1223933"/>
                  </a:lnTo>
                  <a:lnTo>
                    <a:pt x="4608549" y="1176921"/>
                  </a:lnTo>
                  <a:lnTo>
                    <a:pt x="4593506" y="1130141"/>
                  </a:lnTo>
                  <a:lnTo>
                    <a:pt x="4578164" y="1083592"/>
                  </a:lnTo>
                  <a:lnTo>
                    <a:pt x="4562525" y="1037279"/>
                  </a:lnTo>
                  <a:lnTo>
                    <a:pt x="4546590" y="991204"/>
                  </a:lnTo>
                  <a:lnTo>
                    <a:pt x="4530362" y="945369"/>
                  </a:lnTo>
                  <a:lnTo>
                    <a:pt x="4513842" y="899776"/>
                  </a:lnTo>
                  <a:lnTo>
                    <a:pt x="4497032" y="854428"/>
                  </a:lnTo>
                  <a:lnTo>
                    <a:pt x="4479933" y="809327"/>
                  </a:lnTo>
                  <a:lnTo>
                    <a:pt x="4462547" y="764476"/>
                  </a:lnTo>
                  <a:lnTo>
                    <a:pt x="4444877" y="719877"/>
                  </a:lnTo>
                  <a:lnTo>
                    <a:pt x="4426923" y="675532"/>
                  </a:lnTo>
                  <a:lnTo>
                    <a:pt x="4408687" y="631445"/>
                  </a:lnTo>
                  <a:lnTo>
                    <a:pt x="4390172" y="587617"/>
                  </a:lnTo>
                  <a:lnTo>
                    <a:pt x="4371378" y="544050"/>
                  </a:lnTo>
                  <a:lnTo>
                    <a:pt x="4352308" y="500748"/>
                  </a:lnTo>
                  <a:lnTo>
                    <a:pt x="4332963" y="457712"/>
                  </a:lnTo>
                  <a:lnTo>
                    <a:pt x="4313345" y="414946"/>
                  </a:lnTo>
                  <a:lnTo>
                    <a:pt x="4293456" y="372451"/>
                  </a:lnTo>
                  <a:lnTo>
                    <a:pt x="4273297" y="330230"/>
                  </a:lnTo>
                  <a:lnTo>
                    <a:pt x="4252871" y="288285"/>
                  </a:lnTo>
                  <a:lnTo>
                    <a:pt x="4232178" y="246619"/>
                  </a:lnTo>
                  <a:lnTo>
                    <a:pt x="4211221" y="205234"/>
                  </a:lnTo>
                  <a:lnTo>
                    <a:pt x="4190001" y="164132"/>
                  </a:lnTo>
                  <a:lnTo>
                    <a:pt x="4168521" y="123317"/>
                  </a:lnTo>
                  <a:lnTo>
                    <a:pt x="4099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583" y="626363"/>
              <a:ext cx="704215" cy="146685"/>
            </a:xfrm>
            <a:custGeom>
              <a:avLst/>
              <a:gdLst/>
              <a:ahLst/>
              <a:cxnLst/>
              <a:rect l="l" t="t" r="r" b="b"/>
              <a:pathLst>
                <a:path w="704215" h="146684">
                  <a:moveTo>
                    <a:pt x="70408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704088" y="146303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583" y="4547615"/>
              <a:ext cx="4023360" cy="18415"/>
            </a:xfrm>
            <a:custGeom>
              <a:avLst/>
              <a:gdLst/>
              <a:ahLst/>
              <a:cxnLst/>
              <a:rect l="l" t="t" r="r" b="b"/>
              <a:pathLst>
                <a:path w="4023360" h="18414">
                  <a:moveTo>
                    <a:pt x="402336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4023360" y="18287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5559" y="626363"/>
            <a:ext cx="4466844" cy="54543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1731" y="3453765"/>
            <a:ext cx="3576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9933"/>
                </a:solidFill>
                <a:latin typeface="Segoe UI"/>
                <a:cs typeface="Segoe UI"/>
              </a:rPr>
              <a:t>76%</a:t>
            </a:r>
            <a:r>
              <a:rPr sz="2800" b="1" spc="-75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9933"/>
                </a:solidFill>
                <a:latin typeface="Segoe UI"/>
                <a:cs typeface="Segoe UI"/>
              </a:rPr>
              <a:t>of</a:t>
            </a:r>
            <a:r>
              <a:rPr sz="2800" b="1" spc="-50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9933"/>
                </a:solidFill>
                <a:latin typeface="Segoe UI"/>
                <a:cs typeface="Segoe UI"/>
              </a:rPr>
              <a:t>patients </a:t>
            </a:r>
            <a:r>
              <a:rPr sz="2800" b="1" dirty="0">
                <a:solidFill>
                  <a:srgbClr val="FF9933"/>
                </a:solidFill>
                <a:latin typeface="Segoe UI"/>
                <a:cs typeface="Segoe UI"/>
              </a:rPr>
              <a:t>return</a:t>
            </a:r>
            <a:r>
              <a:rPr sz="2800" b="1" spc="-50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9933"/>
                </a:solidFill>
                <a:latin typeface="Segoe UI"/>
                <a:cs typeface="Segoe UI"/>
              </a:rPr>
              <a:t>for</a:t>
            </a:r>
            <a:r>
              <a:rPr sz="2800" b="1" spc="-45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9933"/>
                </a:solidFill>
                <a:latin typeface="Segoe UI"/>
                <a:cs typeface="Segoe UI"/>
              </a:rPr>
              <a:t>a</a:t>
            </a:r>
            <a:r>
              <a:rPr sz="2800" b="1" spc="-30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9933"/>
                </a:solidFill>
                <a:latin typeface="Segoe UI"/>
                <a:cs typeface="Segoe UI"/>
              </a:rPr>
              <a:t>2nd</a:t>
            </a:r>
            <a:r>
              <a:rPr sz="2800" b="1" spc="-40" dirty="0">
                <a:solidFill>
                  <a:srgbClr val="FF9933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9933"/>
                </a:solidFill>
                <a:latin typeface="Segoe UI"/>
                <a:cs typeface="Segoe UI"/>
              </a:rPr>
              <a:t>visit.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Treatment</a:t>
            </a:r>
            <a:r>
              <a:rPr spc="-120" dirty="0"/>
              <a:t> </a:t>
            </a:r>
            <a:r>
              <a:rPr spc="-10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304" y="5872988"/>
            <a:ext cx="4799330" cy="75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Initiation</a:t>
            </a:r>
            <a:r>
              <a:rPr sz="1400" spc="-2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i="1" dirty="0">
                <a:solidFill>
                  <a:srgbClr val="FBC942"/>
                </a:solidFill>
                <a:latin typeface="Lato"/>
                <a:cs typeface="Lato"/>
              </a:rPr>
              <a:t>─</a:t>
            </a:r>
            <a:r>
              <a:rPr sz="1400" i="1" spc="31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New</a:t>
            </a:r>
            <a:r>
              <a:rPr sz="1400" spc="-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patient:</a:t>
            </a:r>
            <a:r>
              <a:rPr sz="1400" spc="-3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2</a:t>
            </a:r>
            <a:r>
              <a:rPr sz="1400" spc="-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visits</a:t>
            </a:r>
            <a:r>
              <a:rPr sz="1400" spc="-2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every</a:t>
            </a:r>
            <a:r>
              <a:rPr sz="1400" spc="-10" dirty="0">
                <a:solidFill>
                  <a:srgbClr val="FBC942"/>
                </a:solidFill>
                <a:latin typeface="Lato"/>
                <a:cs typeface="Lato"/>
              </a:rPr>
              <a:t> week.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Stabilization</a:t>
            </a:r>
            <a:r>
              <a:rPr sz="1400" spc="-1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A</a:t>
            </a:r>
            <a:r>
              <a:rPr sz="1400" spc="-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─</a:t>
            </a:r>
            <a:r>
              <a:rPr sz="1400" spc="33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Inconsistent</a:t>
            </a:r>
            <a:r>
              <a:rPr sz="1400" spc="-2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progress;</a:t>
            </a:r>
            <a:r>
              <a:rPr sz="1400" spc="-2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1</a:t>
            </a:r>
            <a:r>
              <a:rPr sz="1400" spc="-4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visit</a:t>
            </a:r>
            <a:r>
              <a:rPr sz="1400" spc="-1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every</a:t>
            </a:r>
            <a:r>
              <a:rPr sz="1400" spc="-10" dirty="0">
                <a:solidFill>
                  <a:srgbClr val="FF9933"/>
                </a:solidFill>
                <a:latin typeface="Lato"/>
                <a:cs typeface="Lato"/>
              </a:rPr>
              <a:t> week.</a:t>
            </a:r>
            <a:endParaRPr sz="1400">
              <a:latin typeface="Lato"/>
              <a:cs typeface="Lato"/>
            </a:endParaRPr>
          </a:p>
          <a:p>
            <a:pPr marL="60960">
              <a:lnSpc>
                <a:spcPct val="100000"/>
              </a:lnSpc>
              <a:spcBef>
                <a:spcPts val="905"/>
              </a:spcBef>
            </a:pP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Source: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Ideal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Option</a:t>
            </a:r>
            <a:r>
              <a:rPr sz="1200" b="0" i="1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2022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Annual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Patient</a:t>
            </a:r>
            <a:r>
              <a:rPr sz="1200" b="0" i="1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Outcomes</a:t>
            </a:r>
            <a:r>
              <a:rPr sz="1200" b="0" i="1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Report</a:t>
            </a:r>
            <a:endParaRPr sz="1200">
              <a:latin typeface="Lato Medium"/>
              <a:cs typeface="Lato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148" y="5872988"/>
            <a:ext cx="497459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Stabilization</a:t>
            </a:r>
            <a:r>
              <a:rPr sz="1400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B</a:t>
            </a:r>
            <a:r>
              <a:rPr sz="1400" spc="-1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─</a:t>
            </a:r>
            <a:r>
              <a:rPr sz="1400" spc="35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Consistent</a:t>
            </a:r>
            <a:r>
              <a:rPr sz="1400" spc="-4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progress;</a:t>
            </a:r>
            <a:r>
              <a:rPr sz="1400" spc="-5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1</a:t>
            </a:r>
            <a:r>
              <a:rPr sz="1400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visit</a:t>
            </a:r>
            <a:r>
              <a:rPr sz="1400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every</a:t>
            </a:r>
            <a:r>
              <a:rPr sz="1400" spc="-1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2</a:t>
            </a:r>
            <a:r>
              <a:rPr sz="1400" spc="-1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9DAB50"/>
                </a:solidFill>
                <a:latin typeface="Lato"/>
                <a:cs typeface="Lato"/>
              </a:rPr>
              <a:t>weeks.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Maintenance</a:t>
            </a:r>
            <a:r>
              <a:rPr sz="1400" spc="-4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A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─</a:t>
            </a:r>
            <a:r>
              <a:rPr sz="1400" spc="35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Consistent</a:t>
            </a:r>
            <a:r>
              <a:rPr sz="1400" spc="-4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progress;</a:t>
            </a:r>
            <a:r>
              <a:rPr sz="1400" spc="-4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1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visit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every</a:t>
            </a:r>
            <a:r>
              <a:rPr sz="1400" spc="-2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3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A4B4D0"/>
                </a:solidFill>
                <a:latin typeface="Lato"/>
                <a:cs typeface="Lato"/>
              </a:rPr>
              <a:t>weeks.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Maintenance</a:t>
            </a:r>
            <a:r>
              <a:rPr sz="1400" spc="-3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B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─</a:t>
            </a:r>
            <a:r>
              <a:rPr sz="1400" spc="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Long-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term progress;</a:t>
            </a:r>
            <a:r>
              <a:rPr sz="1400" spc="-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1</a:t>
            </a:r>
            <a:r>
              <a:rPr sz="1400" spc="-3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visit</a:t>
            </a:r>
            <a:r>
              <a:rPr sz="1400" spc="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per</a:t>
            </a:r>
            <a:r>
              <a:rPr sz="1400" spc="-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month.</a:t>
            </a:r>
            <a:endParaRPr sz="1400">
              <a:latin typeface="Lato"/>
              <a:cs typeface="La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003" y="679344"/>
            <a:ext cx="5582336" cy="46390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917" y="1474850"/>
            <a:ext cx="3962059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Treatment</a:t>
            </a:r>
            <a:r>
              <a:rPr spc="-120" dirty="0"/>
              <a:t> </a:t>
            </a:r>
            <a:r>
              <a:rPr spc="-10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304" y="5872988"/>
            <a:ext cx="4799330" cy="75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Initiation</a:t>
            </a:r>
            <a:r>
              <a:rPr sz="1400" spc="-2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i="1" dirty="0">
                <a:solidFill>
                  <a:srgbClr val="FBC942"/>
                </a:solidFill>
                <a:latin typeface="Lato"/>
                <a:cs typeface="Lato"/>
              </a:rPr>
              <a:t>─</a:t>
            </a:r>
            <a:r>
              <a:rPr sz="1400" i="1" spc="31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New</a:t>
            </a:r>
            <a:r>
              <a:rPr sz="1400" spc="-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patient:</a:t>
            </a:r>
            <a:r>
              <a:rPr sz="1400" spc="-30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2</a:t>
            </a:r>
            <a:r>
              <a:rPr sz="1400" spc="-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visits</a:t>
            </a:r>
            <a:r>
              <a:rPr sz="1400" spc="-25" dirty="0">
                <a:solidFill>
                  <a:srgbClr val="FBC942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BC942"/>
                </a:solidFill>
                <a:latin typeface="Lato"/>
                <a:cs typeface="Lato"/>
              </a:rPr>
              <a:t>every</a:t>
            </a:r>
            <a:r>
              <a:rPr sz="1400" spc="-10" dirty="0">
                <a:solidFill>
                  <a:srgbClr val="FBC942"/>
                </a:solidFill>
                <a:latin typeface="Lato"/>
                <a:cs typeface="Lato"/>
              </a:rPr>
              <a:t> week.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Stabilization</a:t>
            </a:r>
            <a:r>
              <a:rPr sz="1400" spc="-1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A</a:t>
            </a:r>
            <a:r>
              <a:rPr sz="1400" spc="-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─</a:t>
            </a:r>
            <a:r>
              <a:rPr sz="1400" spc="335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Inconsistent</a:t>
            </a:r>
            <a:r>
              <a:rPr sz="1400" spc="-2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progress;</a:t>
            </a:r>
            <a:r>
              <a:rPr sz="1400" spc="-2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1</a:t>
            </a:r>
            <a:r>
              <a:rPr sz="1400" spc="-4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visit</a:t>
            </a:r>
            <a:r>
              <a:rPr sz="1400" spc="-10" dirty="0">
                <a:solidFill>
                  <a:srgbClr val="FF9933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FF9933"/>
                </a:solidFill>
                <a:latin typeface="Lato"/>
                <a:cs typeface="Lato"/>
              </a:rPr>
              <a:t>every</a:t>
            </a:r>
            <a:r>
              <a:rPr sz="1400" spc="-10" dirty="0">
                <a:solidFill>
                  <a:srgbClr val="FF9933"/>
                </a:solidFill>
                <a:latin typeface="Lato"/>
                <a:cs typeface="Lato"/>
              </a:rPr>
              <a:t> week.</a:t>
            </a:r>
            <a:endParaRPr sz="1400">
              <a:latin typeface="Lato"/>
              <a:cs typeface="Lato"/>
            </a:endParaRPr>
          </a:p>
          <a:p>
            <a:pPr marL="60960">
              <a:lnSpc>
                <a:spcPct val="100000"/>
              </a:lnSpc>
              <a:spcBef>
                <a:spcPts val="905"/>
              </a:spcBef>
            </a:pP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Source: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Ideal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Option</a:t>
            </a:r>
            <a:r>
              <a:rPr sz="1200" b="0" i="1" spc="-3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2022</a:t>
            </a:r>
            <a:r>
              <a:rPr sz="1200" b="0" i="1" spc="-1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Annual</a:t>
            </a:r>
            <a:r>
              <a:rPr sz="1200" b="0" i="1" spc="-25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Patient</a:t>
            </a:r>
            <a:r>
              <a:rPr sz="1200" b="0" i="1" spc="-5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Outcomes</a:t>
            </a:r>
            <a:r>
              <a:rPr sz="1200" b="0" i="1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Report</a:t>
            </a:r>
            <a:endParaRPr sz="1200">
              <a:latin typeface="Lato Medium"/>
              <a:cs typeface="Lato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148" y="5872988"/>
            <a:ext cx="497459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Stabilization</a:t>
            </a:r>
            <a:r>
              <a:rPr sz="1400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B</a:t>
            </a:r>
            <a:r>
              <a:rPr sz="1400" spc="-1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─</a:t>
            </a:r>
            <a:r>
              <a:rPr sz="1400" spc="35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Consistent</a:t>
            </a:r>
            <a:r>
              <a:rPr sz="1400" spc="-4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progress;</a:t>
            </a:r>
            <a:r>
              <a:rPr sz="1400" spc="-5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1</a:t>
            </a:r>
            <a:r>
              <a:rPr sz="1400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visit</a:t>
            </a:r>
            <a:r>
              <a:rPr sz="1400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every</a:t>
            </a:r>
            <a:r>
              <a:rPr sz="1400" spc="-1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9DAB50"/>
                </a:solidFill>
                <a:latin typeface="Lato"/>
                <a:cs typeface="Lato"/>
              </a:rPr>
              <a:t>2</a:t>
            </a:r>
            <a:r>
              <a:rPr sz="1400" spc="-1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9DAB50"/>
                </a:solidFill>
                <a:latin typeface="Lato"/>
                <a:cs typeface="Lato"/>
              </a:rPr>
              <a:t>weeks.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Maintenance</a:t>
            </a:r>
            <a:r>
              <a:rPr sz="1400" spc="-4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A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─</a:t>
            </a:r>
            <a:r>
              <a:rPr sz="1400" spc="35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Consistent</a:t>
            </a:r>
            <a:r>
              <a:rPr sz="1400" spc="-4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progress;</a:t>
            </a:r>
            <a:r>
              <a:rPr sz="1400" spc="-4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1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visit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every</a:t>
            </a:r>
            <a:r>
              <a:rPr sz="1400" spc="-20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A4B4D0"/>
                </a:solidFill>
                <a:latin typeface="Lato"/>
                <a:cs typeface="Lato"/>
              </a:rPr>
              <a:t>3</a:t>
            </a:r>
            <a:r>
              <a:rPr sz="1400" spc="-5" dirty="0">
                <a:solidFill>
                  <a:srgbClr val="A4B4D0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A4B4D0"/>
                </a:solidFill>
                <a:latin typeface="Lato"/>
                <a:cs typeface="Lato"/>
              </a:rPr>
              <a:t>weeks.</a:t>
            </a:r>
            <a:endParaRPr sz="1400">
              <a:latin typeface="Lato"/>
              <a:cs typeface="Lato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Maintenance</a:t>
            </a:r>
            <a:r>
              <a:rPr sz="1400" spc="-3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B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─</a:t>
            </a:r>
            <a:r>
              <a:rPr sz="1400" spc="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Long-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term progress;</a:t>
            </a:r>
            <a:r>
              <a:rPr sz="1400" spc="-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1</a:t>
            </a:r>
            <a:r>
              <a:rPr sz="1400" spc="-3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visit</a:t>
            </a:r>
            <a:r>
              <a:rPr sz="1400" spc="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516385"/>
                </a:solidFill>
                <a:latin typeface="Lato"/>
                <a:cs typeface="Lato"/>
              </a:rPr>
              <a:t>per</a:t>
            </a:r>
            <a:r>
              <a:rPr sz="1400" spc="-5" dirty="0">
                <a:solidFill>
                  <a:srgbClr val="516385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516385"/>
                </a:solidFill>
                <a:latin typeface="Lato"/>
                <a:cs typeface="Lato"/>
              </a:rPr>
              <a:t>month.</a:t>
            </a:r>
            <a:endParaRPr sz="1400">
              <a:latin typeface="Lato"/>
              <a:cs typeface="La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257" y="1684446"/>
            <a:ext cx="3264172" cy="35671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0806" y="1725133"/>
            <a:ext cx="3264883" cy="35684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9006" y="1676602"/>
            <a:ext cx="3275248" cy="35575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542" y="452929"/>
            <a:ext cx="10788044" cy="49044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304" y="491743"/>
            <a:ext cx="4267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Warm</a:t>
            </a:r>
            <a:r>
              <a:rPr spc="-95" dirty="0"/>
              <a:t> </a:t>
            </a:r>
            <a:r>
              <a:rPr spc="-25" dirty="0"/>
              <a:t>Hand-</a:t>
            </a:r>
            <a:r>
              <a:rPr dirty="0"/>
              <a:t>Off</a:t>
            </a:r>
            <a:r>
              <a:rPr spc="-60" dirty="0"/>
              <a:t> </a:t>
            </a:r>
            <a:r>
              <a:rPr spc="-10" dirty="0"/>
              <a:t>Program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304" y="1040638"/>
            <a:ext cx="694435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246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Dedicated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24/7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referral</a:t>
            </a:r>
            <a:r>
              <a:rPr sz="1800" spc="-6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hotline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for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community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partners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providers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to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initiate</a:t>
            </a:r>
            <a:r>
              <a:rPr sz="18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warm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handoffs.</a:t>
            </a:r>
            <a:endParaRPr sz="1800">
              <a:latin typeface="Lato"/>
              <a:cs typeface="La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Warm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handoff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patients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are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fast-tracked</a:t>
            </a:r>
            <a:r>
              <a:rPr sz="1800" spc="-5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through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intake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every</a:t>
            </a:r>
            <a:endParaRPr sz="1800">
              <a:latin typeface="Lato"/>
              <a:cs typeface="Lato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effort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is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made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to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schedule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their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first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appointment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within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24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hours.</a:t>
            </a:r>
            <a:endParaRPr sz="1800">
              <a:latin typeface="Lato"/>
              <a:cs typeface="Lato"/>
            </a:endParaRPr>
          </a:p>
          <a:p>
            <a:pPr marL="299085" marR="42862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Direct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billing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for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all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forms</a:t>
            </a:r>
            <a:r>
              <a:rPr sz="1800" spc="-5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insurance</a:t>
            </a:r>
            <a:r>
              <a:rPr sz="1800" spc="-6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including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Medicaid</a:t>
            </a:r>
            <a:r>
              <a:rPr sz="18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Medicare,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payment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plans,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financial</a:t>
            </a:r>
            <a:r>
              <a:rPr sz="1800" spc="-5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counseling.</a:t>
            </a:r>
            <a:endParaRPr sz="1800">
              <a:latin typeface="Lato"/>
              <a:cs typeface="La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5590" y="3654678"/>
            <a:ext cx="3221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DAB50"/>
                </a:solidFill>
                <a:latin typeface="Lato"/>
                <a:cs typeface="Lato"/>
              </a:rPr>
              <a:t>How</a:t>
            </a:r>
            <a:r>
              <a:rPr sz="2000" b="1" spc="-2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2000" b="1" dirty="0">
                <a:solidFill>
                  <a:srgbClr val="9DAB50"/>
                </a:solidFill>
                <a:latin typeface="Lato"/>
                <a:cs typeface="Lato"/>
              </a:rPr>
              <a:t>to</a:t>
            </a:r>
            <a:r>
              <a:rPr sz="2000" b="1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2000" b="1" dirty="0">
                <a:solidFill>
                  <a:srgbClr val="9DAB50"/>
                </a:solidFill>
                <a:latin typeface="Lato"/>
                <a:cs typeface="Lato"/>
              </a:rPr>
              <a:t>Refer</a:t>
            </a:r>
            <a:r>
              <a:rPr sz="2000" b="1" spc="-2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2000" b="1" dirty="0">
                <a:solidFill>
                  <a:srgbClr val="9DAB50"/>
                </a:solidFill>
                <a:latin typeface="Lato"/>
                <a:cs typeface="Lato"/>
              </a:rPr>
              <a:t>a</a:t>
            </a:r>
            <a:r>
              <a:rPr sz="2000" b="1" spc="-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2000" b="1" dirty="0">
                <a:solidFill>
                  <a:srgbClr val="9DAB50"/>
                </a:solidFill>
                <a:latin typeface="Lato"/>
                <a:cs typeface="Lato"/>
              </a:rPr>
              <a:t>New</a:t>
            </a:r>
            <a:r>
              <a:rPr sz="2000" b="1" spc="-3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9DAB50"/>
                </a:solidFill>
                <a:latin typeface="Lato"/>
                <a:cs typeface="Lato"/>
              </a:rPr>
              <a:t>Patient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5590" y="4085082"/>
            <a:ext cx="3712845" cy="240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Collect</a:t>
            </a:r>
            <a:r>
              <a:rPr sz="16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the</a:t>
            </a:r>
            <a:r>
              <a:rPr sz="16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patient’s</a:t>
            </a:r>
            <a:r>
              <a:rPr sz="16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name,</a:t>
            </a:r>
            <a:r>
              <a:rPr sz="16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date</a:t>
            </a:r>
            <a:r>
              <a:rPr sz="16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spc="-25" dirty="0">
                <a:solidFill>
                  <a:srgbClr val="2E4258"/>
                </a:solidFill>
                <a:latin typeface="Lato"/>
                <a:cs typeface="Lato"/>
              </a:rPr>
              <a:t>of</a:t>
            </a:r>
            <a:endParaRPr sz="1600">
              <a:latin typeface="Lato"/>
              <a:cs typeface="Lato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birth,</a:t>
            </a:r>
            <a:r>
              <a:rPr sz="16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6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a</a:t>
            </a:r>
            <a:r>
              <a:rPr sz="16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contact</a:t>
            </a:r>
            <a:r>
              <a:rPr sz="16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phone</a:t>
            </a:r>
            <a:r>
              <a:rPr sz="16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2E4258"/>
                </a:solidFill>
                <a:latin typeface="Lato"/>
                <a:cs typeface="Lato"/>
              </a:rPr>
              <a:t>number.</a:t>
            </a:r>
            <a:endParaRPr sz="1600">
              <a:latin typeface="Lato"/>
              <a:cs typeface="Lato"/>
            </a:endParaRPr>
          </a:p>
          <a:p>
            <a:pPr marL="354965" indent="-342265">
              <a:lnSpc>
                <a:spcPts val="1910"/>
              </a:lnSpc>
              <a:buAutoNum type="arabicPeriod" startAt="2"/>
              <a:tabLst>
                <a:tab pos="354965" algn="l"/>
              </a:tabLst>
            </a:pP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Call</a:t>
            </a:r>
            <a:r>
              <a:rPr sz="16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our</a:t>
            </a:r>
            <a:r>
              <a:rPr sz="16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24/7</a:t>
            </a:r>
            <a:r>
              <a:rPr sz="16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referral hotline</a:t>
            </a:r>
            <a:r>
              <a:rPr sz="16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spc="-25" dirty="0">
                <a:solidFill>
                  <a:srgbClr val="2E4258"/>
                </a:solidFill>
                <a:latin typeface="Lato"/>
                <a:cs typeface="Lato"/>
              </a:rPr>
              <a:t>at</a:t>
            </a:r>
            <a:endParaRPr sz="1600">
              <a:latin typeface="Lato"/>
              <a:cs typeface="Lato"/>
            </a:endParaRPr>
          </a:p>
          <a:p>
            <a:pPr marL="355600">
              <a:lnSpc>
                <a:spcPts val="1910"/>
              </a:lnSpc>
            </a:pPr>
            <a:r>
              <a:rPr sz="1600" b="1" spc="-10" dirty="0">
                <a:solidFill>
                  <a:srgbClr val="9DAB50"/>
                </a:solidFill>
                <a:latin typeface="Segoe UI"/>
                <a:cs typeface="Segoe UI"/>
              </a:rPr>
              <a:t>1-844-GO-</a:t>
            </a:r>
            <a:r>
              <a:rPr sz="1600" b="1" dirty="0">
                <a:solidFill>
                  <a:srgbClr val="9DAB50"/>
                </a:solidFill>
                <a:latin typeface="Segoe UI"/>
                <a:cs typeface="Segoe UI"/>
              </a:rPr>
              <a:t>IDEAL</a:t>
            </a:r>
            <a:r>
              <a:rPr sz="1600" b="1" spc="-25" dirty="0">
                <a:solidFill>
                  <a:srgbClr val="9DAB50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2E4258"/>
                </a:solidFill>
                <a:latin typeface="Lato"/>
                <a:cs typeface="Lato"/>
              </a:rPr>
              <a:t>(1-844-464-3325)</a:t>
            </a:r>
            <a:endParaRPr sz="1600">
              <a:latin typeface="Lato"/>
              <a:cs typeface="Lato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or</a:t>
            </a:r>
            <a:r>
              <a:rPr sz="16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visit</a:t>
            </a:r>
            <a:r>
              <a:rPr sz="16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b="1" i="1" u="sng" spc="-10" dirty="0">
                <a:solidFill>
                  <a:srgbClr val="9DAB50"/>
                </a:solidFill>
                <a:uFill>
                  <a:solidFill>
                    <a:srgbClr val="9DAB50"/>
                  </a:solidFill>
                </a:uFill>
                <a:latin typeface="Segoe UI"/>
                <a:cs typeface="Segoe UI"/>
              </a:rPr>
              <a:t>idealoption.com/refer</a:t>
            </a:r>
            <a:r>
              <a:rPr sz="1600" spc="-10" dirty="0">
                <a:solidFill>
                  <a:srgbClr val="2E4258"/>
                </a:solidFill>
                <a:latin typeface="Lato"/>
                <a:cs typeface="Lato"/>
              </a:rPr>
              <a:t>.</a:t>
            </a:r>
            <a:endParaRPr sz="1600">
              <a:latin typeface="Lato"/>
              <a:cs typeface="Lato"/>
            </a:endParaRPr>
          </a:p>
          <a:p>
            <a:pPr marL="355600" marR="5080" indent="-342900">
              <a:lnSpc>
                <a:spcPct val="100000"/>
              </a:lnSpc>
              <a:spcBef>
                <a:spcPts val="25"/>
              </a:spcBef>
              <a:buAutoNum type="arabicPeriod" startAt="3"/>
              <a:tabLst>
                <a:tab pos="355600" algn="l"/>
              </a:tabLst>
            </a:pP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Write</a:t>
            </a:r>
            <a:r>
              <a:rPr sz="16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down</a:t>
            </a:r>
            <a:r>
              <a:rPr sz="16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the</a:t>
            </a:r>
            <a:r>
              <a:rPr sz="16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appointment</a:t>
            </a:r>
            <a:r>
              <a:rPr sz="1600" spc="-20" dirty="0">
                <a:solidFill>
                  <a:srgbClr val="2E4258"/>
                </a:solidFill>
                <a:latin typeface="Lato"/>
                <a:cs typeface="Lato"/>
              </a:rPr>
              <a:t> time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6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clinic</a:t>
            </a:r>
            <a:r>
              <a:rPr sz="16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address</a:t>
            </a:r>
            <a:r>
              <a:rPr sz="16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6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give</a:t>
            </a:r>
            <a:r>
              <a:rPr sz="16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2E4258"/>
                </a:solidFill>
                <a:latin typeface="Lato"/>
                <a:cs typeface="Lato"/>
              </a:rPr>
              <a:t>to</a:t>
            </a:r>
            <a:r>
              <a:rPr sz="16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2E4258"/>
                </a:solidFill>
                <a:latin typeface="Lato"/>
                <a:cs typeface="Lato"/>
              </a:rPr>
              <a:t>patient.</a:t>
            </a:r>
            <a:endParaRPr sz="1600">
              <a:latin typeface="Lato"/>
              <a:cs typeface="Lato"/>
            </a:endParaRPr>
          </a:p>
          <a:p>
            <a:pPr marL="363220">
              <a:lnSpc>
                <a:spcPts val="1910"/>
              </a:lnSpc>
              <a:spcBef>
                <a:spcPts val="1515"/>
              </a:spcBef>
            </a:pPr>
            <a:r>
              <a:rPr sz="1600" dirty="0">
                <a:solidFill>
                  <a:srgbClr val="9DAB50"/>
                </a:solidFill>
                <a:latin typeface="Lato"/>
                <a:cs typeface="Lato"/>
              </a:rPr>
              <a:t>Need</a:t>
            </a:r>
            <a:r>
              <a:rPr sz="1600" spc="-1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9DAB50"/>
                </a:solidFill>
                <a:latin typeface="Lato"/>
                <a:cs typeface="Lato"/>
              </a:rPr>
              <a:t>an</a:t>
            </a:r>
            <a:r>
              <a:rPr sz="1600" spc="-30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9DAB50"/>
                </a:solidFill>
                <a:latin typeface="Lato"/>
                <a:cs typeface="Lato"/>
              </a:rPr>
              <a:t>ROI?</a:t>
            </a:r>
            <a:r>
              <a:rPr sz="1600" spc="-2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9DAB50"/>
                </a:solidFill>
                <a:latin typeface="Lato"/>
                <a:cs typeface="Lato"/>
              </a:rPr>
              <a:t>Complete</a:t>
            </a:r>
            <a:r>
              <a:rPr sz="1600" spc="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9DAB50"/>
                </a:solidFill>
                <a:latin typeface="Lato"/>
                <a:cs typeface="Lato"/>
              </a:rPr>
              <a:t>it</a:t>
            </a:r>
            <a:r>
              <a:rPr sz="1600" spc="-25" dirty="0">
                <a:solidFill>
                  <a:srgbClr val="9DAB50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9DAB50"/>
                </a:solidFill>
                <a:latin typeface="Lato"/>
                <a:cs typeface="Lato"/>
              </a:rPr>
              <a:t>online</a:t>
            </a:r>
            <a:r>
              <a:rPr sz="1600" spc="-25" dirty="0">
                <a:solidFill>
                  <a:srgbClr val="9DAB50"/>
                </a:solidFill>
                <a:latin typeface="Lato"/>
                <a:cs typeface="Lato"/>
              </a:rPr>
              <a:t> at:</a:t>
            </a:r>
            <a:endParaRPr sz="1600">
              <a:latin typeface="Lato"/>
              <a:cs typeface="Lato"/>
            </a:endParaRPr>
          </a:p>
          <a:p>
            <a:pPr marL="228600" algn="ctr">
              <a:lnSpc>
                <a:spcPts val="1910"/>
              </a:lnSpc>
            </a:pPr>
            <a:r>
              <a:rPr sz="1600" b="1" i="1" u="sng" spc="-10" dirty="0">
                <a:solidFill>
                  <a:srgbClr val="9DAB50"/>
                </a:solidFill>
                <a:uFill>
                  <a:solidFill>
                    <a:srgbClr val="9DAB50"/>
                  </a:solidFill>
                </a:uFill>
                <a:latin typeface="Segoe UI"/>
                <a:cs typeface="Segoe UI"/>
              </a:rPr>
              <a:t>idealoption.com/patient-</a:t>
            </a:r>
            <a:r>
              <a:rPr sz="1600" b="1" i="1" u="sng" spc="-20" dirty="0">
                <a:solidFill>
                  <a:srgbClr val="9DAB50"/>
                </a:solidFill>
                <a:uFill>
                  <a:solidFill>
                    <a:srgbClr val="9DAB50"/>
                  </a:solidFill>
                </a:uFill>
                <a:latin typeface="Segoe UI"/>
                <a:cs typeface="Segoe UI"/>
              </a:rPr>
              <a:t>forms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304" y="5472480"/>
            <a:ext cx="6032500" cy="12795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Request</a:t>
            </a:r>
            <a:r>
              <a:rPr sz="1800" b="1" spc="-5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a</a:t>
            </a:r>
            <a:r>
              <a:rPr sz="1800" b="1" spc="-65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2E4258"/>
                </a:solidFill>
                <a:latin typeface="Segoe UI"/>
                <a:cs typeface="Segoe UI"/>
              </a:rPr>
              <a:t>Referral</a:t>
            </a:r>
            <a:r>
              <a:rPr sz="1800" b="1" spc="-4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2E4258"/>
                </a:solidFill>
                <a:latin typeface="Segoe UI"/>
                <a:cs typeface="Segoe UI"/>
              </a:rPr>
              <a:t>Kit!</a:t>
            </a:r>
            <a:endParaRPr sz="1800">
              <a:latin typeface="Segoe UI"/>
              <a:cs typeface="Segoe UI"/>
            </a:endParaRPr>
          </a:p>
          <a:p>
            <a:pPr marL="12700" marR="5080">
              <a:lnSpc>
                <a:spcPct val="99400"/>
              </a:lnSpc>
              <a:spcBef>
                <a:spcPts val="645"/>
              </a:spcBef>
            </a:pP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Community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partners</a:t>
            </a:r>
            <a:r>
              <a:rPr sz="18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healthcare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providers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can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request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50" dirty="0">
                <a:solidFill>
                  <a:srgbClr val="2E4258"/>
                </a:solidFill>
                <a:latin typeface="Lato"/>
                <a:cs typeface="Lato"/>
              </a:rPr>
              <a:t>a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referral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kit</a:t>
            </a:r>
            <a:r>
              <a:rPr sz="1800" spc="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at</a:t>
            </a:r>
            <a:r>
              <a:rPr sz="1800" spc="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b="1" i="1" u="sng" spc="-10" dirty="0">
                <a:solidFill>
                  <a:srgbClr val="FF9933"/>
                </a:solidFill>
                <a:uFill>
                  <a:solidFill>
                    <a:srgbClr val="FF9933"/>
                  </a:solidFill>
                </a:uFill>
                <a:latin typeface="Segoe UI"/>
                <a:cs typeface="Segoe UI"/>
                <a:hlinkClick r:id="rId3"/>
              </a:rPr>
              <a:t>hello@idealoption.net</a:t>
            </a:r>
            <a:r>
              <a:rPr sz="1800" b="1" i="1" u="sng" spc="-5" dirty="0">
                <a:solidFill>
                  <a:srgbClr val="FF9933"/>
                </a:solidFill>
                <a:uFill>
                  <a:solidFill>
                    <a:srgbClr val="FF9933"/>
                  </a:solidFill>
                </a:uFill>
                <a:latin typeface="Segoe UI"/>
                <a:cs typeface="Segoe UI"/>
                <a:hlinkClick r:id="rId3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  <a:hlinkClick r:id="rId3"/>
              </a:rPr>
              <a:t>or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b="1" i="1" u="sng" spc="-10" dirty="0">
                <a:solidFill>
                  <a:srgbClr val="FF9933"/>
                </a:solidFill>
                <a:uFill>
                  <a:solidFill>
                    <a:srgbClr val="FF9933"/>
                  </a:solidFill>
                </a:uFill>
                <a:latin typeface="Segoe UI"/>
                <a:cs typeface="Segoe UI"/>
              </a:rPr>
              <a:t>idealoption.com/contact-</a:t>
            </a:r>
            <a:r>
              <a:rPr sz="1800" b="1" i="1" u="sng" spc="-25" dirty="0">
                <a:solidFill>
                  <a:srgbClr val="FF9933"/>
                </a:solidFill>
                <a:uFill>
                  <a:solidFill>
                    <a:srgbClr val="FF9933"/>
                  </a:solidFill>
                </a:uFill>
                <a:latin typeface="Segoe UI"/>
                <a:cs typeface="Segoe UI"/>
              </a:rPr>
              <a:t>us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.</a:t>
            </a:r>
            <a:endParaRPr sz="18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59" y="2966974"/>
            <a:ext cx="2317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Thank 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26660" y="1751225"/>
            <a:ext cx="4817745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Athena</a:t>
            </a:r>
            <a:r>
              <a:rPr b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Huckaby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AthenaHuckaby@idealoption.net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6660" y="3283800"/>
            <a:ext cx="4002404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Laura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Wells </a:t>
            </a:r>
            <a:r>
              <a:rPr sz="2800" spc="-10" dirty="0">
                <a:latin typeface="Calibri"/>
                <a:cs typeface="Calibri"/>
                <a:hlinkClick r:id="rId3"/>
              </a:rPr>
              <a:t>laurawells@idealoption.net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2" y="463295"/>
            <a:ext cx="11826239" cy="63276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201167"/>
            <a:ext cx="11838431" cy="65410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6030467"/>
            <a:ext cx="3074035" cy="828040"/>
          </a:xfrm>
          <a:custGeom>
            <a:avLst/>
            <a:gdLst/>
            <a:ahLst/>
            <a:cxnLst/>
            <a:rect l="l" t="t" r="r" b="b"/>
            <a:pathLst>
              <a:path w="3074035" h="828040">
                <a:moveTo>
                  <a:pt x="0" y="827532"/>
                </a:moveTo>
                <a:lnTo>
                  <a:pt x="3073908" y="827532"/>
                </a:lnTo>
                <a:lnTo>
                  <a:pt x="3073908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9525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620" y="6055867"/>
            <a:ext cx="284924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Bureau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Vital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Records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Statistics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death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files;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UNM/GPS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population estimates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2051" y="0"/>
            <a:ext cx="7322820" cy="6858000"/>
            <a:chOff x="2702051" y="0"/>
            <a:chExt cx="732282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2051" y="0"/>
              <a:ext cx="7200138" cy="68572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466344"/>
              <a:ext cx="6804659" cy="63916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34320" y="558964"/>
              <a:ext cx="1996439" cy="5015865"/>
            </a:xfrm>
            <a:custGeom>
              <a:avLst/>
              <a:gdLst/>
              <a:ahLst/>
              <a:cxnLst/>
              <a:rect l="l" t="t" r="r" b="b"/>
              <a:pathLst>
                <a:path w="1996439" h="5015865">
                  <a:moveTo>
                    <a:pt x="262013" y="117424"/>
                  </a:moveTo>
                  <a:lnTo>
                    <a:pt x="254711" y="86487"/>
                  </a:lnTo>
                  <a:lnTo>
                    <a:pt x="249059" y="75552"/>
                  </a:lnTo>
                  <a:lnTo>
                    <a:pt x="239966" y="57924"/>
                  </a:lnTo>
                  <a:lnTo>
                    <a:pt x="218694" y="33464"/>
                  </a:lnTo>
                  <a:lnTo>
                    <a:pt x="192570" y="15265"/>
                  </a:lnTo>
                  <a:lnTo>
                    <a:pt x="187693" y="13411"/>
                  </a:lnTo>
                  <a:lnTo>
                    <a:pt x="187693" y="132219"/>
                  </a:lnTo>
                  <a:lnTo>
                    <a:pt x="183261" y="154355"/>
                  </a:lnTo>
                  <a:lnTo>
                    <a:pt x="171157" y="172364"/>
                  </a:lnTo>
                  <a:lnTo>
                    <a:pt x="153149" y="184467"/>
                  </a:lnTo>
                  <a:lnTo>
                    <a:pt x="131000" y="188887"/>
                  </a:lnTo>
                  <a:lnTo>
                    <a:pt x="108864" y="184467"/>
                  </a:lnTo>
                  <a:lnTo>
                    <a:pt x="90855" y="172364"/>
                  </a:lnTo>
                  <a:lnTo>
                    <a:pt x="78740" y="154355"/>
                  </a:lnTo>
                  <a:lnTo>
                    <a:pt x="74320" y="132219"/>
                  </a:lnTo>
                  <a:lnTo>
                    <a:pt x="78740" y="110083"/>
                  </a:lnTo>
                  <a:lnTo>
                    <a:pt x="90855" y="92075"/>
                  </a:lnTo>
                  <a:lnTo>
                    <a:pt x="108864" y="79984"/>
                  </a:lnTo>
                  <a:lnTo>
                    <a:pt x="131000" y="75552"/>
                  </a:lnTo>
                  <a:lnTo>
                    <a:pt x="153149" y="79984"/>
                  </a:lnTo>
                  <a:lnTo>
                    <a:pt x="171157" y="92075"/>
                  </a:lnTo>
                  <a:lnTo>
                    <a:pt x="183261" y="110083"/>
                  </a:lnTo>
                  <a:lnTo>
                    <a:pt x="187693" y="132219"/>
                  </a:lnTo>
                  <a:lnTo>
                    <a:pt x="187693" y="13411"/>
                  </a:lnTo>
                  <a:lnTo>
                    <a:pt x="162902" y="3911"/>
                  </a:lnTo>
                  <a:lnTo>
                    <a:pt x="131000" y="0"/>
                  </a:lnTo>
                  <a:lnTo>
                    <a:pt x="99098" y="3911"/>
                  </a:lnTo>
                  <a:lnTo>
                    <a:pt x="43319" y="33464"/>
                  </a:lnTo>
                  <a:lnTo>
                    <a:pt x="7302" y="86487"/>
                  </a:lnTo>
                  <a:lnTo>
                    <a:pt x="0" y="117424"/>
                  </a:lnTo>
                  <a:lnTo>
                    <a:pt x="254" y="149301"/>
                  </a:lnTo>
                  <a:lnTo>
                    <a:pt x="8178" y="180708"/>
                  </a:lnTo>
                  <a:lnTo>
                    <a:pt x="68021" y="312928"/>
                  </a:lnTo>
                  <a:lnTo>
                    <a:pt x="119672" y="421233"/>
                  </a:lnTo>
                  <a:lnTo>
                    <a:pt x="121551" y="425640"/>
                  </a:lnTo>
                  <a:lnTo>
                    <a:pt x="125958" y="428155"/>
                  </a:lnTo>
                  <a:lnTo>
                    <a:pt x="136042" y="428155"/>
                  </a:lnTo>
                  <a:lnTo>
                    <a:pt x="140449" y="425640"/>
                  </a:lnTo>
                  <a:lnTo>
                    <a:pt x="142341" y="421233"/>
                  </a:lnTo>
                  <a:lnTo>
                    <a:pt x="193992" y="312928"/>
                  </a:lnTo>
                  <a:lnTo>
                    <a:pt x="250113" y="188887"/>
                  </a:lnTo>
                  <a:lnTo>
                    <a:pt x="253822" y="180708"/>
                  </a:lnTo>
                  <a:lnTo>
                    <a:pt x="261759" y="149301"/>
                  </a:lnTo>
                  <a:lnTo>
                    <a:pt x="262013" y="117424"/>
                  </a:lnTo>
                  <a:close/>
                </a:path>
                <a:path w="1996439" h="5015865">
                  <a:moveTo>
                    <a:pt x="1690001" y="4704664"/>
                  </a:moveTo>
                  <a:lnTo>
                    <a:pt x="1682699" y="4673727"/>
                  </a:lnTo>
                  <a:lnTo>
                    <a:pt x="1677047" y="4662792"/>
                  </a:lnTo>
                  <a:lnTo>
                    <a:pt x="1667954" y="4645164"/>
                  </a:lnTo>
                  <a:lnTo>
                    <a:pt x="1646682" y="4620704"/>
                  </a:lnTo>
                  <a:lnTo>
                    <a:pt x="1620558" y="4602505"/>
                  </a:lnTo>
                  <a:lnTo>
                    <a:pt x="1615681" y="4600651"/>
                  </a:lnTo>
                  <a:lnTo>
                    <a:pt x="1615681" y="4719459"/>
                  </a:lnTo>
                  <a:lnTo>
                    <a:pt x="1611249" y="4741596"/>
                  </a:lnTo>
                  <a:lnTo>
                    <a:pt x="1599145" y="4759604"/>
                  </a:lnTo>
                  <a:lnTo>
                    <a:pt x="1581137" y="4771707"/>
                  </a:lnTo>
                  <a:lnTo>
                    <a:pt x="1558988" y="4776127"/>
                  </a:lnTo>
                  <a:lnTo>
                    <a:pt x="1536852" y="4771707"/>
                  </a:lnTo>
                  <a:lnTo>
                    <a:pt x="1518843" y="4759604"/>
                  </a:lnTo>
                  <a:lnTo>
                    <a:pt x="1506728" y="4741596"/>
                  </a:lnTo>
                  <a:lnTo>
                    <a:pt x="1502308" y="4719459"/>
                  </a:lnTo>
                  <a:lnTo>
                    <a:pt x="1506728" y="4697323"/>
                  </a:lnTo>
                  <a:lnTo>
                    <a:pt x="1518843" y="4679315"/>
                  </a:lnTo>
                  <a:lnTo>
                    <a:pt x="1536852" y="4667224"/>
                  </a:lnTo>
                  <a:lnTo>
                    <a:pt x="1558988" y="4662792"/>
                  </a:lnTo>
                  <a:lnTo>
                    <a:pt x="1581137" y="4667224"/>
                  </a:lnTo>
                  <a:lnTo>
                    <a:pt x="1599145" y="4679315"/>
                  </a:lnTo>
                  <a:lnTo>
                    <a:pt x="1611249" y="4697323"/>
                  </a:lnTo>
                  <a:lnTo>
                    <a:pt x="1615681" y="4719459"/>
                  </a:lnTo>
                  <a:lnTo>
                    <a:pt x="1615681" y="4600651"/>
                  </a:lnTo>
                  <a:lnTo>
                    <a:pt x="1590890" y="4591151"/>
                  </a:lnTo>
                  <a:lnTo>
                    <a:pt x="1558988" y="4587240"/>
                  </a:lnTo>
                  <a:lnTo>
                    <a:pt x="1527086" y="4591151"/>
                  </a:lnTo>
                  <a:lnTo>
                    <a:pt x="1471307" y="4620704"/>
                  </a:lnTo>
                  <a:lnTo>
                    <a:pt x="1435290" y="4673727"/>
                  </a:lnTo>
                  <a:lnTo>
                    <a:pt x="1427988" y="4704664"/>
                  </a:lnTo>
                  <a:lnTo>
                    <a:pt x="1428242" y="4736541"/>
                  </a:lnTo>
                  <a:lnTo>
                    <a:pt x="1436166" y="4767948"/>
                  </a:lnTo>
                  <a:lnTo>
                    <a:pt x="1496009" y="4900168"/>
                  </a:lnTo>
                  <a:lnTo>
                    <a:pt x="1547660" y="5008473"/>
                  </a:lnTo>
                  <a:lnTo>
                    <a:pt x="1549539" y="5012880"/>
                  </a:lnTo>
                  <a:lnTo>
                    <a:pt x="1553946" y="5015395"/>
                  </a:lnTo>
                  <a:lnTo>
                    <a:pt x="1564030" y="5015395"/>
                  </a:lnTo>
                  <a:lnTo>
                    <a:pt x="1568437" y="5012880"/>
                  </a:lnTo>
                  <a:lnTo>
                    <a:pt x="1570329" y="5008473"/>
                  </a:lnTo>
                  <a:lnTo>
                    <a:pt x="1621980" y="4900168"/>
                  </a:lnTo>
                  <a:lnTo>
                    <a:pt x="1678101" y="4776127"/>
                  </a:lnTo>
                  <a:lnTo>
                    <a:pt x="1681810" y="4767948"/>
                  </a:lnTo>
                  <a:lnTo>
                    <a:pt x="1689747" y="4736541"/>
                  </a:lnTo>
                  <a:lnTo>
                    <a:pt x="1690001" y="4704664"/>
                  </a:lnTo>
                  <a:close/>
                </a:path>
                <a:path w="1996439" h="5015865">
                  <a:moveTo>
                    <a:pt x="1995893" y="1870024"/>
                  </a:moveTo>
                  <a:lnTo>
                    <a:pt x="1982914" y="1828152"/>
                  </a:lnTo>
                  <a:lnTo>
                    <a:pt x="1952459" y="1786064"/>
                  </a:lnTo>
                  <a:lnTo>
                    <a:pt x="1921383" y="1765998"/>
                  </a:lnTo>
                  <a:lnTo>
                    <a:pt x="1921383" y="1884819"/>
                  </a:lnTo>
                  <a:lnTo>
                    <a:pt x="1916950" y="1906955"/>
                  </a:lnTo>
                  <a:lnTo>
                    <a:pt x="1904809" y="1924964"/>
                  </a:lnTo>
                  <a:lnTo>
                    <a:pt x="1886750" y="1937067"/>
                  </a:lnTo>
                  <a:lnTo>
                    <a:pt x="1864563" y="1941487"/>
                  </a:lnTo>
                  <a:lnTo>
                    <a:pt x="1854784" y="1939544"/>
                  </a:lnTo>
                  <a:lnTo>
                    <a:pt x="1858911" y="1923237"/>
                  </a:lnTo>
                  <a:lnTo>
                    <a:pt x="1859165" y="1891360"/>
                  </a:lnTo>
                  <a:lnTo>
                    <a:pt x="1851863" y="1860423"/>
                  </a:lnTo>
                  <a:lnTo>
                    <a:pt x="1846211" y="1849488"/>
                  </a:lnTo>
                  <a:lnTo>
                    <a:pt x="1838731" y="1835010"/>
                  </a:lnTo>
                  <a:lnTo>
                    <a:pt x="1842363" y="1832584"/>
                  </a:lnTo>
                  <a:lnTo>
                    <a:pt x="1864563" y="1828152"/>
                  </a:lnTo>
                  <a:lnTo>
                    <a:pt x="1886750" y="1832584"/>
                  </a:lnTo>
                  <a:lnTo>
                    <a:pt x="1904809" y="1844675"/>
                  </a:lnTo>
                  <a:lnTo>
                    <a:pt x="1916950" y="1862683"/>
                  </a:lnTo>
                  <a:lnTo>
                    <a:pt x="1921383" y="1884819"/>
                  </a:lnTo>
                  <a:lnTo>
                    <a:pt x="1921383" y="1765998"/>
                  </a:lnTo>
                  <a:lnTo>
                    <a:pt x="1896541" y="1756511"/>
                  </a:lnTo>
                  <a:lnTo>
                    <a:pt x="1864563" y="1752600"/>
                  </a:lnTo>
                  <a:lnTo>
                    <a:pt x="1841741" y="1755394"/>
                  </a:lnTo>
                  <a:lnTo>
                    <a:pt x="1843239" y="1749501"/>
                  </a:lnTo>
                  <a:lnTo>
                    <a:pt x="1836166" y="1686687"/>
                  </a:lnTo>
                  <a:lnTo>
                    <a:pt x="1800059" y="1633664"/>
                  </a:lnTo>
                  <a:lnTo>
                    <a:pt x="1768983" y="1613598"/>
                  </a:lnTo>
                  <a:lnTo>
                    <a:pt x="1768983" y="1732419"/>
                  </a:lnTo>
                  <a:lnTo>
                    <a:pt x="1764550" y="1754555"/>
                  </a:lnTo>
                  <a:lnTo>
                    <a:pt x="1752409" y="1772564"/>
                  </a:lnTo>
                  <a:lnTo>
                    <a:pt x="1746923" y="1776247"/>
                  </a:lnTo>
                  <a:lnTo>
                    <a:pt x="1728152" y="1773936"/>
                  </a:lnTo>
                  <a:lnTo>
                    <a:pt x="1696250" y="1777847"/>
                  </a:lnTo>
                  <a:lnTo>
                    <a:pt x="1685759" y="1781860"/>
                  </a:lnTo>
                  <a:lnTo>
                    <a:pt x="1671904" y="1772564"/>
                  </a:lnTo>
                  <a:lnTo>
                    <a:pt x="1659775" y="1754555"/>
                  </a:lnTo>
                  <a:lnTo>
                    <a:pt x="1655330" y="1732419"/>
                  </a:lnTo>
                  <a:lnTo>
                    <a:pt x="1659775" y="1710283"/>
                  </a:lnTo>
                  <a:lnTo>
                    <a:pt x="1671904" y="1692275"/>
                  </a:lnTo>
                  <a:lnTo>
                    <a:pt x="1689963" y="1680184"/>
                  </a:lnTo>
                  <a:lnTo>
                    <a:pt x="1712163" y="1675752"/>
                  </a:lnTo>
                  <a:lnTo>
                    <a:pt x="1734350" y="1680184"/>
                  </a:lnTo>
                  <a:lnTo>
                    <a:pt x="1752409" y="1692275"/>
                  </a:lnTo>
                  <a:lnTo>
                    <a:pt x="1764550" y="1710283"/>
                  </a:lnTo>
                  <a:lnTo>
                    <a:pt x="1768983" y="1732419"/>
                  </a:lnTo>
                  <a:lnTo>
                    <a:pt x="1768983" y="1613598"/>
                  </a:lnTo>
                  <a:lnTo>
                    <a:pt x="1744141" y="1604111"/>
                  </a:lnTo>
                  <a:lnTo>
                    <a:pt x="1712163" y="1600200"/>
                  </a:lnTo>
                  <a:lnTo>
                    <a:pt x="1680171" y="1604111"/>
                  </a:lnTo>
                  <a:lnTo>
                    <a:pt x="1624253" y="1633664"/>
                  </a:lnTo>
                  <a:lnTo>
                    <a:pt x="1588147" y="1686687"/>
                  </a:lnTo>
                  <a:lnTo>
                    <a:pt x="1580819" y="1717624"/>
                  </a:lnTo>
                  <a:lnTo>
                    <a:pt x="1581073" y="1749501"/>
                  </a:lnTo>
                  <a:lnTo>
                    <a:pt x="1589036" y="1780908"/>
                  </a:lnTo>
                  <a:lnTo>
                    <a:pt x="1615440" y="1839125"/>
                  </a:lnTo>
                  <a:lnTo>
                    <a:pt x="1604454" y="1860423"/>
                  </a:lnTo>
                  <a:lnTo>
                    <a:pt x="1597152" y="1891360"/>
                  </a:lnTo>
                  <a:lnTo>
                    <a:pt x="1597406" y="1923237"/>
                  </a:lnTo>
                  <a:lnTo>
                    <a:pt x="1605330" y="1954644"/>
                  </a:lnTo>
                  <a:lnTo>
                    <a:pt x="1665173" y="2086864"/>
                  </a:lnTo>
                  <a:lnTo>
                    <a:pt x="1716824" y="2195169"/>
                  </a:lnTo>
                  <a:lnTo>
                    <a:pt x="1718703" y="2199576"/>
                  </a:lnTo>
                  <a:lnTo>
                    <a:pt x="1723110" y="2202091"/>
                  </a:lnTo>
                  <a:lnTo>
                    <a:pt x="1733194" y="2202091"/>
                  </a:lnTo>
                  <a:lnTo>
                    <a:pt x="1737601" y="2199576"/>
                  </a:lnTo>
                  <a:lnTo>
                    <a:pt x="1739493" y="2195169"/>
                  </a:lnTo>
                  <a:lnTo>
                    <a:pt x="1791144" y="2086864"/>
                  </a:lnTo>
                  <a:lnTo>
                    <a:pt x="1801101" y="2064854"/>
                  </a:lnTo>
                  <a:lnTo>
                    <a:pt x="1801418" y="2065528"/>
                  </a:lnTo>
                  <a:lnTo>
                    <a:pt x="1853196" y="2173833"/>
                  </a:lnTo>
                  <a:lnTo>
                    <a:pt x="1855089" y="2178240"/>
                  </a:lnTo>
                  <a:lnTo>
                    <a:pt x="1859508" y="2180755"/>
                  </a:lnTo>
                  <a:lnTo>
                    <a:pt x="1869605" y="2180755"/>
                  </a:lnTo>
                  <a:lnTo>
                    <a:pt x="1874024" y="2178240"/>
                  </a:lnTo>
                  <a:lnTo>
                    <a:pt x="1875929" y="2173833"/>
                  </a:lnTo>
                  <a:lnTo>
                    <a:pt x="1927694" y="2065528"/>
                  </a:lnTo>
                  <a:lnTo>
                    <a:pt x="1983968" y="1941487"/>
                  </a:lnTo>
                  <a:lnTo>
                    <a:pt x="1987689" y="1933308"/>
                  </a:lnTo>
                  <a:lnTo>
                    <a:pt x="1995639" y="1901901"/>
                  </a:lnTo>
                  <a:lnTo>
                    <a:pt x="1995893" y="1870024"/>
                  </a:lnTo>
                  <a:close/>
                </a:path>
              </a:pathLst>
            </a:custGeom>
            <a:solidFill>
              <a:srgbClr val="4F6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1458" y="591058"/>
            <a:ext cx="145287" cy="1879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359653" y="2198877"/>
            <a:ext cx="335915" cy="332740"/>
            <a:chOff x="5359653" y="2198877"/>
            <a:chExt cx="335915" cy="3327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8629" y="2343657"/>
              <a:ext cx="146812" cy="187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9653" y="2198877"/>
              <a:ext cx="146812" cy="18643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9446" y="5208778"/>
            <a:ext cx="145287" cy="186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718257"/>
            <a:ext cx="51739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000000"/>
                </a:solidFill>
                <a:latin typeface="Calibri Light"/>
                <a:cs typeface="Calibri Light"/>
              </a:rPr>
              <a:t>What</a:t>
            </a:r>
            <a:r>
              <a:rPr sz="8000" b="0" spc="-20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8000" b="0" spc="65" dirty="0">
                <a:solidFill>
                  <a:srgbClr val="000000"/>
                </a:solidFill>
                <a:latin typeface="Calibri Light"/>
                <a:cs typeface="Calibri Light"/>
              </a:rPr>
              <a:t>M</a:t>
            </a:r>
            <a:r>
              <a:rPr sz="8000" b="0" spc="-5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8000" b="0" spc="95" dirty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sz="8000" b="0" spc="-1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8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is</a:t>
            </a:r>
            <a:endParaRPr sz="8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1247" y="4294632"/>
            <a:ext cx="10506710" cy="55244"/>
            <a:chOff x="841247" y="4294632"/>
            <a:chExt cx="10506710" cy="55244"/>
          </a:xfrm>
        </p:grpSpPr>
        <p:sp>
          <p:nvSpPr>
            <p:cNvPr id="4" name="object 4"/>
            <p:cNvSpPr/>
            <p:nvPr/>
          </p:nvSpPr>
          <p:spPr>
            <a:xfrm>
              <a:off x="841247" y="4331208"/>
              <a:ext cx="6559550" cy="18415"/>
            </a:xfrm>
            <a:custGeom>
              <a:avLst/>
              <a:gdLst/>
              <a:ahLst/>
              <a:cxnLst/>
              <a:rect l="l" t="t" r="r" b="b"/>
              <a:pathLst>
                <a:path w="6559550" h="18414">
                  <a:moveTo>
                    <a:pt x="0" y="18288"/>
                  </a:moveTo>
                  <a:lnTo>
                    <a:pt x="6559296" y="18288"/>
                  </a:lnTo>
                  <a:lnTo>
                    <a:pt x="6559296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0543" y="4294632"/>
              <a:ext cx="3947160" cy="55244"/>
            </a:xfrm>
            <a:custGeom>
              <a:avLst/>
              <a:gdLst/>
              <a:ahLst/>
              <a:cxnLst/>
              <a:rect l="l" t="t" r="r" b="b"/>
              <a:pathLst>
                <a:path w="3947159" h="55245">
                  <a:moveTo>
                    <a:pt x="3947159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947159" y="54864"/>
                  </a:lnTo>
                  <a:lnTo>
                    <a:pt x="39471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976"/>
            <a:ext cx="3187480" cy="64919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23564" y="4764404"/>
            <a:ext cx="1292860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32384" indent="3175" algn="ctr">
              <a:lnSpc>
                <a:spcPct val="1004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2E4258"/>
                </a:solidFill>
                <a:latin typeface="Segoe UI"/>
                <a:cs typeface="Segoe UI"/>
              </a:rPr>
              <a:t>Decreases</a:t>
            </a:r>
            <a:r>
              <a:rPr sz="1400" b="1" spc="50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illicit</a:t>
            </a:r>
            <a:r>
              <a:rPr sz="14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opiate</a:t>
            </a:r>
            <a:r>
              <a:rPr sz="14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use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4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other</a:t>
            </a:r>
            <a:endParaRPr sz="1400">
              <a:latin typeface="Lato"/>
              <a:cs typeface="Lato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criminal</a:t>
            </a:r>
            <a:r>
              <a:rPr sz="14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activity.</a:t>
            </a:r>
            <a:endParaRPr sz="1400">
              <a:latin typeface="Lato"/>
              <a:cs typeface="La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2513" y="4764404"/>
            <a:ext cx="116078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2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E4258"/>
                </a:solidFill>
                <a:latin typeface="Segoe UI"/>
                <a:cs typeface="Segoe UI"/>
              </a:rPr>
              <a:t>Decreases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overdoses</a:t>
            </a:r>
            <a:r>
              <a:rPr sz="14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drug-related mortality.</a:t>
            </a:r>
            <a:endParaRPr sz="1400">
              <a:latin typeface="Lato"/>
              <a:cs typeface="La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3769" y="4763515"/>
            <a:ext cx="155321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E4258"/>
                </a:solidFill>
                <a:latin typeface="Segoe UI"/>
                <a:cs typeface="Segoe UI"/>
              </a:rPr>
              <a:t>Increases</a:t>
            </a:r>
            <a:endParaRPr sz="14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patient</a:t>
            </a:r>
            <a:r>
              <a:rPr sz="14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survival</a:t>
            </a:r>
            <a:r>
              <a:rPr sz="14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retention</a:t>
            </a:r>
            <a:r>
              <a:rPr sz="14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in 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treatment.</a:t>
            </a:r>
            <a:endParaRPr sz="1400">
              <a:latin typeface="Lato"/>
              <a:cs typeface="La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6181" y="4763515"/>
            <a:ext cx="141922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E4258"/>
                </a:solidFill>
                <a:latin typeface="Segoe UI"/>
                <a:cs typeface="Segoe UI"/>
              </a:rPr>
              <a:t>Increases</a:t>
            </a:r>
            <a:endParaRPr sz="14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patients’</a:t>
            </a:r>
            <a:r>
              <a:rPr sz="14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ability</a:t>
            </a:r>
            <a:r>
              <a:rPr sz="14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to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gain</a:t>
            </a:r>
            <a:r>
              <a:rPr sz="14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4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maintain employment.</a:t>
            </a:r>
            <a:endParaRPr sz="1400">
              <a:latin typeface="Lato"/>
              <a:cs typeface="La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6018" y="6414922"/>
            <a:ext cx="1122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1" dirty="0">
                <a:solidFill>
                  <a:srgbClr val="2E4258"/>
                </a:solidFill>
                <a:latin typeface="Lato Medium"/>
                <a:cs typeface="Lato Medium"/>
              </a:rPr>
              <a:t>Source:</a:t>
            </a:r>
            <a:r>
              <a:rPr sz="1200" b="0" i="1" spc="-20" dirty="0">
                <a:solidFill>
                  <a:srgbClr val="2E4258"/>
                </a:solidFill>
                <a:latin typeface="Lato Medium"/>
                <a:cs typeface="Lato Medium"/>
              </a:rPr>
              <a:t> </a:t>
            </a:r>
            <a:r>
              <a:rPr sz="1200" b="0" i="1" spc="-10" dirty="0">
                <a:solidFill>
                  <a:srgbClr val="2E4258"/>
                </a:solidFill>
                <a:latin typeface="Lato Medium"/>
                <a:cs typeface="Lato Medium"/>
              </a:rPr>
              <a:t>SAMHSA</a:t>
            </a:r>
            <a:endParaRPr sz="1200">
              <a:latin typeface="Lato Medium"/>
              <a:cs typeface="Lato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6863" y="4764404"/>
            <a:ext cx="1487805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2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E4258"/>
                </a:solidFill>
                <a:latin typeface="Segoe UI"/>
                <a:cs typeface="Segoe UI"/>
              </a:rPr>
              <a:t>Decreases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transmission</a:t>
            </a:r>
            <a:r>
              <a:rPr sz="14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of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infectious</a:t>
            </a:r>
            <a:r>
              <a:rPr sz="14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diseases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such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as HIV</a:t>
            </a:r>
            <a:r>
              <a:rPr sz="1400" spc="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hepatitis</a:t>
            </a:r>
            <a:r>
              <a:rPr sz="14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35" dirty="0">
                <a:solidFill>
                  <a:srgbClr val="2E4258"/>
                </a:solidFill>
                <a:latin typeface="Lato"/>
                <a:cs typeface="Lato"/>
              </a:rPr>
              <a:t>C.</a:t>
            </a:r>
            <a:endParaRPr sz="1400">
              <a:latin typeface="Lato"/>
              <a:cs typeface="Lat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2891" y="3723945"/>
            <a:ext cx="986865" cy="6747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0489" y="3833980"/>
            <a:ext cx="982275" cy="601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3927" y="3783489"/>
            <a:ext cx="986865" cy="6701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0431" y="3812644"/>
            <a:ext cx="986865" cy="6563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69395" y="3723945"/>
            <a:ext cx="986865" cy="74359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18103" y="1462786"/>
            <a:ext cx="6278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Medication-</a:t>
            </a:r>
            <a:r>
              <a:rPr dirty="0"/>
              <a:t>assisted</a:t>
            </a:r>
            <a:r>
              <a:rPr spc="-50" dirty="0"/>
              <a:t> </a:t>
            </a:r>
            <a:r>
              <a:rPr dirty="0"/>
              <a:t>treatment</a:t>
            </a:r>
            <a:r>
              <a:rPr spc="-95" dirty="0"/>
              <a:t> </a:t>
            </a:r>
            <a:r>
              <a:rPr spc="-10" dirty="0"/>
              <a:t>(MAT)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18103" y="2011807"/>
            <a:ext cx="6535420" cy="113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“Medication-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assisted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treatment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saves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lives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while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increasing</a:t>
            </a:r>
            <a:r>
              <a:rPr sz="1800" spc="-4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the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chances</a:t>
            </a:r>
            <a:r>
              <a:rPr sz="18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person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will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remain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in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treatment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and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learn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the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skills</a:t>
            </a:r>
            <a:r>
              <a:rPr sz="18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25" dirty="0">
                <a:solidFill>
                  <a:srgbClr val="2E4258"/>
                </a:solidFill>
                <a:latin typeface="Lato"/>
                <a:cs typeface="Lato"/>
              </a:rPr>
              <a:t>and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build</a:t>
            </a:r>
            <a:r>
              <a:rPr sz="1800" spc="-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the</a:t>
            </a:r>
            <a:r>
              <a:rPr sz="18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networks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necessary</a:t>
            </a:r>
            <a:r>
              <a:rPr sz="1800" spc="-3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for</a:t>
            </a:r>
            <a:r>
              <a:rPr sz="1800" spc="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long-</a:t>
            </a:r>
            <a:r>
              <a:rPr sz="1800" dirty="0">
                <a:solidFill>
                  <a:srgbClr val="2E4258"/>
                </a:solidFill>
                <a:latin typeface="Lato"/>
                <a:cs typeface="Lato"/>
              </a:rPr>
              <a:t>term</a:t>
            </a:r>
            <a:r>
              <a:rPr sz="18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800" spc="-10" dirty="0">
                <a:solidFill>
                  <a:srgbClr val="2E4258"/>
                </a:solidFill>
                <a:latin typeface="Lato"/>
                <a:cs typeface="Lato"/>
              </a:rPr>
              <a:t>recovery.”</a:t>
            </a:r>
            <a:endParaRPr sz="18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–</a:t>
            </a:r>
            <a:r>
              <a:rPr sz="1400" spc="-1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Michael</a:t>
            </a:r>
            <a:r>
              <a:rPr sz="14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Botticelli,</a:t>
            </a:r>
            <a:r>
              <a:rPr sz="14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former</a:t>
            </a:r>
            <a:r>
              <a:rPr sz="1400" spc="-4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Director</a:t>
            </a:r>
            <a:r>
              <a:rPr sz="1400" spc="-3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of National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Drug</a:t>
            </a:r>
            <a:r>
              <a:rPr sz="1400" spc="-25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dirty="0">
                <a:solidFill>
                  <a:srgbClr val="2E4258"/>
                </a:solidFill>
                <a:latin typeface="Lato"/>
                <a:cs typeface="Lato"/>
              </a:rPr>
              <a:t>Control</a:t>
            </a:r>
            <a:r>
              <a:rPr sz="1400" spc="-20" dirty="0">
                <a:solidFill>
                  <a:srgbClr val="2E4258"/>
                </a:solidFill>
                <a:latin typeface="Lato"/>
                <a:cs typeface="Lato"/>
              </a:rPr>
              <a:t> </a:t>
            </a:r>
            <a:r>
              <a:rPr sz="1400" spc="-10" dirty="0">
                <a:solidFill>
                  <a:srgbClr val="2E4258"/>
                </a:solidFill>
                <a:latin typeface="Lato"/>
                <a:cs typeface="Lato"/>
              </a:rPr>
              <a:t>Policy</a:t>
            </a:r>
            <a:endParaRPr sz="14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7523" y="1354836"/>
          <a:ext cx="8968740" cy="500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405">
                <a:tc>
                  <a:txBody>
                    <a:bodyPr/>
                    <a:lstStyle/>
                    <a:p>
                      <a:pPr marL="327025" indent="-6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10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Office-</a:t>
                      </a:r>
                      <a:r>
                        <a:rPr sz="1600" b="1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based</a:t>
                      </a:r>
                      <a:r>
                        <a:rPr sz="1600" b="1" spc="-55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opioid</a:t>
                      </a:r>
                      <a:r>
                        <a:rPr sz="1600" b="1" spc="-30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treatment</a:t>
                      </a:r>
                      <a:r>
                        <a:rPr sz="1600" b="1" spc="-30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(OBOT)</a:t>
                      </a:r>
                      <a:endParaRPr sz="1600">
                        <a:latin typeface="Segoe UI"/>
                        <a:cs typeface="Segoe UI"/>
                      </a:endParaRPr>
                    </a:p>
                    <a:p>
                      <a:pPr marL="327025" marR="5486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Outpatient</a:t>
                      </a:r>
                      <a:r>
                        <a:rPr sz="1400" spc="-4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clinics</a:t>
                      </a:r>
                      <a:r>
                        <a:rPr sz="1400" spc="-5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prescribing</a:t>
                      </a:r>
                      <a:r>
                        <a:rPr sz="1400" spc="-4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buprenorphine/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Suboxone®</a:t>
                      </a:r>
                      <a:r>
                        <a:rPr sz="14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usually</a:t>
                      </a:r>
                      <a:r>
                        <a:rPr sz="1400" spc="-5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in</a:t>
                      </a:r>
                      <a:r>
                        <a:rPr sz="14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rural/suburban</a:t>
                      </a:r>
                      <a:r>
                        <a:rPr sz="1400" spc="-5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areas.</a:t>
                      </a:r>
                      <a:endParaRPr sz="1400">
                        <a:latin typeface="Lato"/>
                        <a:cs typeface="Lato"/>
                      </a:endParaRPr>
                    </a:p>
                  </a:txBody>
                  <a:tcPr marL="0" marR="0" marT="137795" marB="0">
                    <a:lnR w="9525">
                      <a:solidFill>
                        <a:srgbClr val="4E638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1625" indent="-6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Opioid</a:t>
                      </a:r>
                      <a:r>
                        <a:rPr sz="1600" b="1" spc="-75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treatment</a:t>
                      </a:r>
                      <a:r>
                        <a:rPr sz="1600" b="1" spc="-60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program</a:t>
                      </a:r>
                      <a:r>
                        <a:rPr sz="1600" b="1" spc="-45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E6388"/>
                          </a:solidFill>
                          <a:latin typeface="Segoe UI"/>
                          <a:cs typeface="Segoe UI"/>
                        </a:rPr>
                        <a:t>(OTP)</a:t>
                      </a:r>
                      <a:endParaRPr sz="1600">
                        <a:latin typeface="Segoe UI"/>
                        <a:cs typeface="Segoe UI"/>
                      </a:endParaRPr>
                    </a:p>
                    <a:p>
                      <a:pPr marL="301625" marR="9645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Outpatient</a:t>
                      </a:r>
                      <a:r>
                        <a:rPr sz="14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clinics</a:t>
                      </a:r>
                      <a:r>
                        <a:rPr sz="1400" spc="-5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dispensing</a:t>
                      </a:r>
                      <a:r>
                        <a:rPr sz="1400" spc="-4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methadone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usually</a:t>
                      </a:r>
                      <a:r>
                        <a:rPr sz="1400" spc="-4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in</a:t>
                      </a:r>
                      <a:r>
                        <a:rPr sz="14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urban</a:t>
                      </a:r>
                      <a:r>
                        <a:rPr sz="14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4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areas.</a:t>
                      </a:r>
                      <a:endParaRPr sz="1400">
                        <a:latin typeface="Lato"/>
                        <a:cs typeface="Lato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4E63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Emerged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as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new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gold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standard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MAT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over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past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10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years.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60655" marB="0">
                    <a:lnR w="9525">
                      <a:solidFill>
                        <a:srgbClr val="4E6388"/>
                      </a:solidFill>
                      <a:prstDash val="solid"/>
                    </a:lnR>
                    <a:solidFill>
                      <a:srgbClr val="A1B3CE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Gold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standard</a:t>
                      </a:r>
                      <a:r>
                        <a:rPr sz="1200" spc="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MAT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for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50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years.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4E6388"/>
                      </a:solidFill>
                      <a:prstDash val="solid"/>
                    </a:lnL>
                    <a:solidFill>
                      <a:srgbClr val="A1B3CE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marL="327025" marR="70929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Buprenorphine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is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partial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agonist.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Reduces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cravings.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Safer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than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methadone.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93345" marB="0">
                    <a:lnR w="9525">
                      <a:solidFill>
                        <a:srgbClr val="4E638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Methadone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is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full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agonist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(can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produce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“high”).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8255" marB="0">
                    <a:lnL w="9525">
                      <a:solidFill>
                        <a:srgbClr val="4E63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marL="327025" marR="285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Prescription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filled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by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local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pharmacy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and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taken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at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home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by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patient.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76835" marB="0">
                    <a:lnR w="9525">
                      <a:solidFill>
                        <a:srgbClr val="4E6388"/>
                      </a:solidFill>
                      <a:prstDash val="solid"/>
                    </a:lnR>
                    <a:solidFill>
                      <a:srgbClr val="A1B3CE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3473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Administered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primarily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in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office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with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observed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dosing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by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provider.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76835" marB="0">
                    <a:lnL w="9525">
                      <a:solidFill>
                        <a:srgbClr val="4E6388"/>
                      </a:solidFill>
                      <a:prstDash val="solid"/>
                    </a:lnL>
                    <a:solidFill>
                      <a:srgbClr val="A1B3CE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Varies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depending on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phase of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treatment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(initiation,</a:t>
                      </a:r>
                      <a:endParaRPr sz="1200">
                        <a:latin typeface="Lato"/>
                        <a:cs typeface="Lato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stabilization,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maintenance)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from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twice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weekly</a:t>
                      </a:r>
                      <a:r>
                        <a:rPr sz="1200" spc="-4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to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monthly.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73660" marB="0">
                    <a:lnR w="9525">
                      <a:solidFill>
                        <a:srgbClr val="4E638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Daily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visits.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After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period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of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stability,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patients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may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be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able</a:t>
                      </a:r>
                      <a:endParaRPr sz="1200">
                        <a:latin typeface="Lato"/>
                        <a:cs typeface="Lato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to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take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methadone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home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between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visits.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73660" marB="0">
                    <a:lnL w="9525">
                      <a:solidFill>
                        <a:srgbClr val="4E63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Licensed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provider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(MD,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NP,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PA)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assisted by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office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staff</a:t>
                      </a:r>
                      <a:endParaRPr sz="1200">
                        <a:latin typeface="Lato"/>
                        <a:cs typeface="Lato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(RN,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MA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etc.)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and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in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some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cases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counselors.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95885" marB="0">
                    <a:lnR w="9525">
                      <a:solidFill>
                        <a:srgbClr val="4E6388"/>
                      </a:solidFill>
                      <a:prstDash val="solid"/>
                    </a:lnR>
                    <a:solidFill>
                      <a:srgbClr val="A1B3CE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 marR="8070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Clinic</a:t>
                      </a:r>
                      <a:r>
                        <a:rPr sz="1200" spc="-4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director</a:t>
                      </a:r>
                      <a:r>
                        <a:rPr sz="1200" spc="-4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(licensed),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peer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counselors,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medical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director,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RN,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pharmacist</a:t>
                      </a:r>
                      <a:r>
                        <a:rPr sz="1200" spc="-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(few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hours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per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week).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4E6388"/>
                      </a:solidFill>
                      <a:prstDash val="solid"/>
                    </a:lnL>
                    <a:solidFill>
                      <a:srgbClr val="A1B3CE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327025" marR="5340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Operates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under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the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provider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license, no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accreditation required.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02870" marB="0">
                    <a:lnR w="9525">
                      <a:solidFill>
                        <a:srgbClr val="4E638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0990" marR="7639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Clinic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is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licensed by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state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and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federal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agencies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and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accredited</a:t>
                      </a:r>
                      <a:r>
                        <a:rPr sz="1200" spc="-2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by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Joint</a:t>
                      </a:r>
                      <a:r>
                        <a:rPr sz="1200" spc="-3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Commission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or</a:t>
                      </a:r>
                      <a:r>
                        <a:rPr sz="1200" spc="-3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2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CARF.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4E63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Third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party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reimbursement</a:t>
                      </a:r>
                      <a:r>
                        <a:rPr sz="1200" spc="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(Medicaid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and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commercial</a:t>
                      </a:r>
                      <a:endParaRPr sz="1200">
                        <a:latin typeface="Lato"/>
                        <a:cs typeface="Lato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coverage).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43510" marB="0">
                    <a:lnR w="9525">
                      <a:solidFill>
                        <a:srgbClr val="4E6388"/>
                      </a:solidFill>
                      <a:prstDash val="solid"/>
                    </a:lnR>
                    <a:solidFill>
                      <a:srgbClr val="A1B3CE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Third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party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reimbursement</a:t>
                      </a:r>
                      <a:r>
                        <a:rPr sz="1200" spc="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(Medicaid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and</a:t>
                      </a:r>
                      <a:r>
                        <a:rPr sz="1200" spc="-15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commercial</a:t>
                      </a:r>
                      <a:endParaRPr sz="1200">
                        <a:latin typeface="Lato"/>
                        <a:cs typeface="Lato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E4258"/>
                          </a:solidFill>
                          <a:latin typeface="Lato"/>
                          <a:cs typeface="Lato"/>
                        </a:rPr>
                        <a:t>coverage).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43510" marB="0">
                    <a:lnL w="9525">
                      <a:solidFill>
                        <a:srgbClr val="4E6388"/>
                      </a:solidFill>
                      <a:prstDash val="solid"/>
                    </a:lnL>
                    <a:solidFill>
                      <a:srgbClr val="A1B3CE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385442" y="2633598"/>
            <a:ext cx="824230" cy="191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E4258"/>
                </a:solidFill>
                <a:latin typeface="Segoe UI"/>
                <a:cs typeface="Segoe UI"/>
              </a:rPr>
              <a:t>HISTORY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Segoe UI"/>
              <a:cs typeface="Segoe UI"/>
            </a:endParaRPr>
          </a:p>
          <a:p>
            <a:pPr marL="68580" marR="5080" indent="17780" algn="r">
              <a:lnSpc>
                <a:spcPct val="100000"/>
              </a:lnSpc>
              <a:spcBef>
                <a:spcPts val="5"/>
              </a:spcBef>
            </a:pPr>
            <a:r>
              <a:rPr sz="900" b="1" spc="-10" dirty="0">
                <a:solidFill>
                  <a:srgbClr val="2E4258"/>
                </a:solidFill>
                <a:latin typeface="Segoe UI"/>
                <a:cs typeface="Segoe UI"/>
              </a:rPr>
              <a:t>MEDICATION DESCRIPTION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Segoe UI"/>
              <a:cs typeface="Segoe UI"/>
            </a:endParaRPr>
          </a:p>
          <a:p>
            <a:pPr marL="12700" marR="5080" indent="74295" algn="r">
              <a:lnSpc>
                <a:spcPct val="100000"/>
              </a:lnSpc>
            </a:pPr>
            <a:r>
              <a:rPr sz="900" b="1" spc="-10" dirty="0">
                <a:solidFill>
                  <a:srgbClr val="2E4258"/>
                </a:solidFill>
                <a:latin typeface="Segoe UI"/>
                <a:cs typeface="Segoe UI"/>
              </a:rPr>
              <a:t>MEDICATION DISTRIBUTION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900">
              <a:latin typeface="Segoe UI"/>
              <a:cs typeface="Segoe UI"/>
            </a:endParaRPr>
          </a:p>
          <a:p>
            <a:pPr marL="151765" marR="6985" indent="376555" algn="r">
              <a:lnSpc>
                <a:spcPct val="100000"/>
              </a:lnSpc>
            </a:pPr>
            <a:r>
              <a:rPr sz="900" b="1" spc="-10" dirty="0">
                <a:solidFill>
                  <a:srgbClr val="2E4258"/>
                </a:solidFill>
                <a:latin typeface="Segoe UI"/>
                <a:cs typeface="Segoe UI"/>
              </a:rPr>
              <a:t>VISIT FREQUENCY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6047" y="4874132"/>
            <a:ext cx="563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E4258"/>
                </a:solidFill>
                <a:latin typeface="Segoe UI"/>
                <a:cs typeface="Segoe UI"/>
              </a:rPr>
              <a:t>STAFFING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714" y="5380101"/>
            <a:ext cx="933450" cy="74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E4258"/>
                </a:solidFill>
                <a:latin typeface="Segoe UI"/>
                <a:cs typeface="Segoe UI"/>
              </a:rPr>
              <a:t>LICENSURE</a:t>
            </a:r>
            <a:r>
              <a:rPr sz="900" b="1" spc="-50" dirty="0">
                <a:solidFill>
                  <a:srgbClr val="2E4258"/>
                </a:solidFill>
                <a:latin typeface="Segoe UI"/>
                <a:cs typeface="Segoe UI"/>
              </a:rPr>
              <a:t> </a:t>
            </a:r>
            <a:r>
              <a:rPr sz="900" b="1" spc="-60" dirty="0">
                <a:solidFill>
                  <a:srgbClr val="2E4258"/>
                </a:solidFill>
                <a:latin typeface="Segoe UI"/>
                <a:cs typeface="Segoe UI"/>
              </a:rPr>
              <a:t>&amp;</a:t>
            </a:r>
            <a:r>
              <a:rPr sz="900" b="1" spc="-10" dirty="0">
                <a:solidFill>
                  <a:srgbClr val="2E4258"/>
                </a:solidFill>
                <a:latin typeface="Segoe UI"/>
                <a:cs typeface="Segoe UI"/>
              </a:rPr>
              <a:t> ACCREDITATION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</a:pPr>
            <a:r>
              <a:rPr sz="900" b="1" spc="-10" dirty="0">
                <a:solidFill>
                  <a:srgbClr val="2E4258"/>
                </a:solidFill>
                <a:latin typeface="Segoe UI"/>
                <a:cs typeface="Segoe UI"/>
              </a:rPr>
              <a:t>PAYMENT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5519" y="568833"/>
            <a:ext cx="10114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Comparing</a:t>
            </a:r>
            <a:r>
              <a:rPr spc="-50" dirty="0"/>
              <a:t> </a:t>
            </a:r>
            <a:r>
              <a:rPr dirty="0"/>
              <a:t>methadone</a:t>
            </a:r>
            <a:r>
              <a:rPr spc="-65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25" dirty="0"/>
              <a:t>buprenorphine-</a:t>
            </a:r>
            <a:r>
              <a:rPr dirty="0"/>
              <a:t>based</a:t>
            </a:r>
            <a:r>
              <a:rPr spc="-50" dirty="0"/>
              <a:t> </a:t>
            </a:r>
            <a:r>
              <a:rPr spc="-10" dirty="0"/>
              <a:t>treatment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3107434"/>
            <a:ext cx="210151" cy="2423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87" y="4267272"/>
            <a:ext cx="244455" cy="2489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38" y="5947158"/>
            <a:ext cx="270067" cy="2692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99" y="5395645"/>
            <a:ext cx="198244" cy="2781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136" y="4828283"/>
            <a:ext cx="236738" cy="2222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3797" y="3683223"/>
            <a:ext cx="330172" cy="2590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21543" y="2582636"/>
            <a:ext cx="308610" cy="280035"/>
            <a:chOff x="921543" y="2582636"/>
            <a:chExt cx="308610" cy="280035"/>
          </a:xfrm>
        </p:grpSpPr>
        <p:sp>
          <p:nvSpPr>
            <p:cNvPr id="14" name="object 14"/>
            <p:cNvSpPr/>
            <p:nvPr/>
          </p:nvSpPr>
          <p:spPr>
            <a:xfrm>
              <a:off x="926651" y="2587744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298450" h="269875">
                  <a:moveTo>
                    <a:pt x="58635" y="192661"/>
                  </a:moveTo>
                  <a:lnTo>
                    <a:pt x="48769" y="199376"/>
                  </a:lnTo>
                  <a:lnTo>
                    <a:pt x="47524" y="206090"/>
                  </a:lnTo>
                  <a:lnTo>
                    <a:pt x="50880" y="210980"/>
                  </a:lnTo>
                  <a:lnTo>
                    <a:pt x="72714" y="235616"/>
                  </a:lnTo>
                  <a:lnTo>
                    <a:pt x="99465" y="254020"/>
                  </a:lnTo>
                  <a:lnTo>
                    <a:pt x="129857" y="265556"/>
                  </a:lnTo>
                  <a:lnTo>
                    <a:pt x="162614" y="269550"/>
                  </a:lnTo>
                  <a:lnTo>
                    <a:pt x="205414" y="262667"/>
                  </a:lnTo>
                  <a:lnTo>
                    <a:pt x="233922" y="247994"/>
                  </a:lnTo>
                  <a:lnTo>
                    <a:pt x="162648" y="247994"/>
                  </a:lnTo>
                  <a:lnTo>
                    <a:pt x="135120" y="244635"/>
                  </a:lnTo>
                  <a:lnTo>
                    <a:pt x="109585" y="234936"/>
                  </a:lnTo>
                  <a:lnTo>
                    <a:pt x="87113" y="219465"/>
                  </a:lnTo>
                  <a:lnTo>
                    <a:pt x="68775" y="198791"/>
                  </a:lnTo>
                  <a:lnTo>
                    <a:pt x="65385" y="193900"/>
                  </a:lnTo>
                  <a:lnTo>
                    <a:pt x="58635" y="192661"/>
                  </a:lnTo>
                  <a:close/>
                </a:path>
                <a:path w="298450" h="269875">
                  <a:moveTo>
                    <a:pt x="233930" y="21531"/>
                  </a:moveTo>
                  <a:lnTo>
                    <a:pt x="162648" y="21531"/>
                  </a:lnTo>
                  <a:lnTo>
                    <a:pt x="207022" y="30408"/>
                  </a:lnTo>
                  <a:lnTo>
                    <a:pt x="243226" y="54638"/>
                  </a:lnTo>
                  <a:lnTo>
                    <a:pt x="267619" y="90618"/>
                  </a:lnTo>
                  <a:lnTo>
                    <a:pt x="276559" y="134745"/>
                  </a:lnTo>
                  <a:lnTo>
                    <a:pt x="267624" y="178879"/>
                  </a:lnTo>
                  <a:lnTo>
                    <a:pt x="243239" y="214870"/>
                  </a:lnTo>
                  <a:lnTo>
                    <a:pt x="207037" y="239111"/>
                  </a:lnTo>
                  <a:lnTo>
                    <a:pt x="162648" y="247994"/>
                  </a:lnTo>
                  <a:lnTo>
                    <a:pt x="233922" y="247994"/>
                  </a:lnTo>
                  <a:lnTo>
                    <a:pt x="242634" y="243509"/>
                  </a:lnTo>
                  <a:lnTo>
                    <a:pt x="272016" y="214312"/>
                  </a:lnTo>
                  <a:lnTo>
                    <a:pt x="291301" y="177312"/>
                  </a:lnTo>
                  <a:lnTo>
                    <a:pt x="298232" y="134745"/>
                  </a:lnTo>
                  <a:lnTo>
                    <a:pt x="291305" y="92185"/>
                  </a:lnTo>
                  <a:lnTo>
                    <a:pt x="272028" y="55200"/>
                  </a:lnTo>
                  <a:lnTo>
                    <a:pt x="242656" y="26020"/>
                  </a:lnTo>
                  <a:lnTo>
                    <a:pt x="233930" y="21531"/>
                  </a:lnTo>
                  <a:close/>
                </a:path>
                <a:path w="298450" h="269875">
                  <a:moveTo>
                    <a:pt x="155135" y="66500"/>
                  </a:moveTo>
                  <a:lnTo>
                    <a:pt x="149146" y="66500"/>
                  </a:lnTo>
                  <a:lnTo>
                    <a:pt x="144303" y="71353"/>
                  </a:lnTo>
                  <a:lnTo>
                    <a:pt x="144337" y="147623"/>
                  </a:lnTo>
                  <a:lnTo>
                    <a:pt x="146102" y="150930"/>
                  </a:lnTo>
                  <a:lnTo>
                    <a:pt x="149043" y="152961"/>
                  </a:lnTo>
                  <a:lnTo>
                    <a:pt x="190476" y="181091"/>
                  </a:lnTo>
                  <a:lnTo>
                    <a:pt x="197191" y="179852"/>
                  </a:lnTo>
                  <a:lnTo>
                    <a:pt x="200582" y="174962"/>
                  </a:lnTo>
                  <a:lnTo>
                    <a:pt x="203941" y="170040"/>
                  </a:lnTo>
                  <a:lnTo>
                    <a:pt x="202695" y="163360"/>
                  </a:lnTo>
                  <a:lnTo>
                    <a:pt x="166004" y="138362"/>
                  </a:lnTo>
                  <a:lnTo>
                    <a:pt x="165970" y="71353"/>
                  </a:lnTo>
                  <a:lnTo>
                    <a:pt x="161192" y="66535"/>
                  </a:lnTo>
                  <a:lnTo>
                    <a:pt x="155135" y="66535"/>
                  </a:lnTo>
                  <a:close/>
                </a:path>
                <a:path w="298450" h="269875">
                  <a:moveTo>
                    <a:pt x="162648" y="0"/>
                  </a:moveTo>
                  <a:lnTo>
                    <a:pt x="118186" y="7450"/>
                  </a:lnTo>
                  <a:lnTo>
                    <a:pt x="79896" y="28119"/>
                  </a:lnTo>
                  <a:lnTo>
                    <a:pt x="50316" y="59479"/>
                  </a:lnTo>
                  <a:lnTo>
                    <a:pt x="31983" y="99005"/>
                  </a:lnTo>
                  <a:lnTo>
                    <a:pt x="3599" y="99005"/>
                  </a:lnTo>
                  <a:lnTo>
                    <a:pt x="0" y="102653"/>
                  </a:lnTo>
                  <a:lnTo>
                    <a:pt x="34" y="108748"/>
                  </a:lnTo>
                  <a:lnTo>
                    <a:pt x="588" y="110366"/>
                  </a:lnTo>
                  <a:lnTo>
                    <a:pt x="38525" y="162015"/>
                  </a:lnTo>
                  <a:lnTo>
                    <a:pt x="43576" y="162807"/>
                  </a:lnTo>
                  <a:lnTo>
                    <a:pt x="47178" y="160191"/>
                  </a:lnTo>
                  <a:lnTo>
                    <a:pt x="47870" y="159709"/>
                  </a:lnTo>
                  <a:lnTo>
                    <a:pt x="48458" y="159090"/>
                  </a:lnTo>
                  <a:lnTo>
                    <a:pt x="85806" y="108163"/>
                  </a:lnTo>
                  <a:lnTo>
                    <a:pt x="85010" y="103135"/>
                  </a:lnTo>
                  <a:lnTo>
                    <a:pt x="79991" y="99521"/>
                  </a:lnTo>
                  <a:lnTo>
                    <a:pt x="78365" y="99005"/>
                  </a:lnTo>
                  <a:lnTo>
                    <a:pt x="76667" y="98970"/>
                  </a:lnTo>
                  <a:lnTo>
                    <a:pt x="54584" y="98970"/>
                  </a:lnTo>
                  <a:lnTo>
                    <a:pt x="70714" y="67870"/>
                  </a:lnTo>
                  <a:lnTo>
                    <a:pt x="95337" y="43361"/>
                  </a:lnTo>
                  <a:lnTo>
                    <a:pt x="126599" y="27297"/>
                  </a:lnTo>
                  <a:lnTo>
                    <a:pt x="162648" y="21531"/>
                  </a:lnTo>
                  <a:lnTo>
                    <a:pt x="233930" y="21531"/>
                  </a:lnTo>
                  <a:lnTo>
                    <a:pt x="205445" y="6876"/>
                  </a:lnTo>
                  <a:lnTo>
                    <a:pt x="162648" y="0"/>
                  </a:lnTo>
                  <a:close/>
                </a:path>
              </a:pathLst>
            </a:custGeom>
            <a:solidFill>
              <a:srgbClr val="2E4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6651" y="2587744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298450" h="269875">
                  <a:moveTo>
                    <a:pt x="162648" y="0"/>
                  </a:moveTo>
                  <a:lnTo>
                    <a:pt x="118186" y="7450"/>
                  </a:lnTo>
                  <a:lnTo>
                    <a:pt x="79896" y="28119"/>
                  </a:lnTo>
                  <a:lnTo>
                    <a:pt x="50316" y="59479"/>
                  </a:lnTo>
                  <a:lnTo>
                    <a:pt x="31983" y="99005"/>
                  </a:lnTo>
                  <a:lnTo>
                    <a:pt x="8065" y="99005"/>
                  </a:lnTo>
                  <a:lnTo>
                    <a:pt x="3599" y="99005"/>
                  </a:lnTo>
                  <a:lnTo>
                    <a:pt x="0" y="102653"/>
                  </a:lnTo>
                  <a:lnTo>
                    <a:pt x="34" y="107061"/>
                  </a:lnTo>
                  <a:lnTo>
                    <a:pt x="34" y="108748"/>
                  </a:lnTo>
                  <a:lnTo>
                    <a:pt x="35893" y="158436"/>
                  </a:lnTo>
                  <a:lnTo>
                    <a:pt x="43576" y="162807"/>
                  </a:lnTo>
                  <a:lnTo>
                    <a:pt x="47178" y="160191"/>
                  </a:lnTo>
                  <a:lnTo>
                    <a:pt x="47870" y="159709"/>
                  </a:lnTo>
                  <a:lnTo>
                    <a:pt x="48458" y="159090"/>
                  </a:lnTo>
                  <a:lnTo>
                    <a:pt x="48942" y="158436"/>
                  </a:lnTo>
                  <a:lnTo>
                    <a:pt x="83174" y="111745"/>
                  </a:lnTo>
                  <a:lnTo>
                    <a:pt x="85806" y="108163"/>
                  </a:lnTo>
                  <a:lnTo>
                    <a:pt x="85010" y="103135"/>
                  </a:lnTo>
                  <a:lnTo>
                    <a:pt x="81375" y="100519"/>
                  </a:lnTo>
                  <a:lnTo>
                    <a:pt x="79991" y="99521"/>
                  </a:lnTo>
                  <a:lnTo>
                    <a:pt x="78365" y="99005"/>
                  </a:lnTo>
                  <a:lnTo>
                    <a:pt x="76667" y="98970"/>
                  </a:lnTo>
                  <a:lnTo>
                    <a:pt x="54584" y="98970"/>
                  </a:lnTo>
                  <a:lnTo>
                    <a:pt x="70714" y="67870"/>
                  </a:lnTo>
                  <a:lnTo>
                    <a:pt x="95337" y="43361"/>
                  </a:lnTo>
                  <a:lnTo>
                    <a:pt x="126599" y="27297"/>
                  </a:lnTo>
                  <a:lnTo>
                    <a:pt x="162648" y="21531"/>
                  </a:lnTo>
                  <a:lnTo>
                    <a:pt x="207022" y="30408"/>
                  </a:lnTo>
                  <a:lnTo>
                    <a:pt x="243226" y="54638"/>
                  </a:lnTo>
                  <a:lnTo>
                    <a:pt x="267619" y="90618"/>
                  </a:lnTo>
                  <a:lnTo>
                    <a:pt x="276559" y="134745"/>
                  </a:lnTo>
                  <a:lnTo>
                    <a:pt x="267624" y="178879"/>
                  </a:lnTo>
                  <a:lnTo>
                    <a:pt x="243239" y="214870"/>
                  </a:lnTo>
                  <a:lnTo>
                    <a:pt x="207037" y="239111"/>
                  </a:lnTo>
                  <a:lnTo>
                    <a:pt x="162648" y="247994"/>
                  </a:lnTo>
                  <a:lnTo>
                    <a:pt x="135120" y="244635"/>
                  </a:lnTo>
                  <a:lnTo>
                    <a:pt x="109585" y="234936"/>
                  </a:lnTo>
                  <a:lnTo>
                    <a:pt x="87113" y="219465"/>
                  </a:lnTo>
                  <a:lnTo>
                    <a:pt x="68775" y="198791"/>
                  </a:lnTo>
                  <a:lnTo>
                    <a:pt x="65385" y="193900"/>
                  </a:lnTo>
                  <a:lnTo>
                    <a:pt x="58635" y="192661"/>
                  </a:lnTo>
                  <a:lnTo>
                    <a:pt x="53719" y="196000"/>
                  </a:lnTo>
                  <a:lnTo>
                    <a:pt x="48769" y="199376"/>
                  </a:lnTo>
                  <a:lnTo>
                    <a:pt x="47524" y="206090"/>
                  </a:lnTo>
                  <a:lnTo>
                    <a:pt x="50880" y="210980"/>
                  </a:lnTo>
                  <a:lnTo>
                    <a:pt x="72714" y="235616"/>
                  </a:lnTo>
                  <a:lnTo>
                    <a:pt x="99465" y="254020"/>
                  </a:lnTo>
                  <a:lnTo>
                    <a:pt x="129857" y="265556"/>
                  </a:lnTo>
                  <a:lnTo>
                    <a:pt x="162614" y="269550"/>
                  </a:lnTo>
                  <a:lnTo>
                    <a:pt x="205414" y="262667"/>
                  </a:lnTo>
                  <a:lnTo>
                    <a:pt x="242634" y="243509"/>
                  </a:lnTo>
                  <a:lnTo>
                    <a:pt x="272016" y="214312"/>
                  </a:lnTo>
                  <a:lnTo>
                    <a:pt x="291301" y="177312"/>
                  </a:lnTo>
                  <a:lnTo>
                    <a:pt x="298232" y="134745"/>
                  </a:lnTo>
                  <a:lnTo>
                    <a:pt x="291305" y="92185"/>
                  </a:lnTo>
                  <a:lnTo>
                    <a:pt x="272028" y="55200"/>
                  </a:lnTo>
                  <a:lnTo>
                    <a:pt x="242656" y="26020"/>
                  </a:lnTo>
                  <a:lnTo>
                    <a:pt x="205445" y="6876"/>
                  </a:lnTo>
                  <a:lnTo>
                    <a:pt x="162648" y="0"/>
                  </a:lnTo>
                  <a:close/>
                </a:path>
              </a:pathLst>
            </a:custGeom>
            <a:ln w="10216">
              <a:solidFill>
                <a:srgbClr val="2E4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5837" y="2649127"/>
              <a:ext cx="69872" cy="124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2351</Words>
  <Application>Microsoft Office PowerPoint</Application>
  <PresentationFormat>Widescreen</PresentationFormat>
  <Paragraphs>289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Lato</vt:lpstr>
      <vt:lpstr>Lato Black</vt:lpstr>
      <vt:lpstr>Lato Medium</vt:lpstr>
      <vt:lpstr>Segoe UI</vt:lpstr>
      <vt:lpstr>Times New Roman</vt:lpstr>
      <vt:lpstr>Wingdings</vt:lpstr>
      <vt:lpstr>Office Theme</vt:lpstr>
      <vt:lpstr>The Fentanyl Crisis in New Mexico: Data, Facts, Myths, and Treatment Outcomes</vt:lpstr>
      <vt:lpstr> Objectives</vt:lpstr>
      <vt:lpstr>Overdose deaths in New Mexico</vt:lpstr>
      <vt:lpstr>PowerPoint Presentation</vt:lpstr>
      <vt:lpstr>PowerPoint Presentation</vt:lpstr>
      <vt:lpstr>PowerPoint Presentation</vt:lpstr>
      <vt:lpstr>What MAT is</vt:lpstr>
      <vt:lpstr>Medication-assisted treatment (MAT)</vt:lpstr>
      <vt:lpstr>Comparing methadone and buprenorphine-based treatment</vt:lpstr>
      <vt:lpstr>How opioid treatment medications work on the brain</vt:lpstr>
      <vt:lpstr>Opioid Use Disorder Treatment Protocols</vt:lpstr>
      <vt:lpstr>one addiction for another?</vt:lpstr>
      <vt:lpstr>Medication adherence prevents diversion and ensures stability</vt:lpstr>
      <vt:lpstr>Can Suboxone Cause Precipitated Withdrawal?</vt:lpstr>
      <vt:lpstr>3 Methods to Safely Transition to Buprenorphine</vt:lpstr>
      <vt:lpstr>Stages of Treatment</vt:lpstr>
      <vt:lpstr>Case Study #1</vt:lpstr>
      <vt:lpstr>Background</vt:lpstr>
      <vt:lpstr>PowerPoint Presentation</vt:lpstr>
      <vt:lpstr>PowerPoint Presentation</vt:lpstr>
      <vt:lpstr>Case Study #2</vt:lpstr>
      <vt:lpstr> Background</vt:lpstr>
      <vt:lpstr>PowerPoint Presentation</vt:lpstr>
      <vt:lpstr>Case Study #3</vt:lpstr>
      <vt:lpstr>PowerPoint Presentation</vt:lpstr>
      <vt:lpstr>Case Study #4</vt:lpstr>
      <vt:lpstr> Background</vt:lpstr>
      <vt:lpstr>PowerPoint Presentation</vt:lpstr>
      <vt:lpstr>Case Study #5</vt:lpstr>
      <vt:lpstr> Background</vt:lpstr>
      <vt:lpstr>PowerPoint Presentation</vt:lpstr>
      <vt:lpstr>PowerPoint Presentation</vt:lpstr>
      <vt:lpstr>Substance Use Trends</vt:lpstr>
      <vt:lpstr>Low barrier and evidence-based means more patients start treatment, stay in treatment, and achieve stable recovery.</vt:lpstr>
      <vt:lpstr>PowerPoint Presentation</vt:lpstr>
      <vt:lpstr>Treatment Outcomes</vt:lpstr>
      <vt:lpstr>Treatment Outcomes</vt:lpstr>
      <vt:lpstr>Warm Hand-Off Program</vt:lpstr>
      <vt:lpstr>Athena Huckaby AthenaHuckaby@idealoption.net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Healy</dc:creator>
  <cp:lastModifiedBy>Bob Phillips</cp:lastModifiedBy>
  <cp:revision>1</cp:revision>
  <dcterms:created xsi:type="dcterms:W3CDTF">2023-08-14T20:14:07Z</dcterms:created>
  <dcterms:modified xsi:type="dcterms:W3CDTF">2023-08-14T23:17:14Z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2023-08-14T00:00:00Z</vt:filetime>
  </property>
  <property fmtid="{D5CDD505-2E9C-101B-9397-08002B2CF9AE}" pid="5" name="Producer">
    <vt:lpwstr>Microsoft® PowerPoint® for Microsoft 365</vt:lpwstr>
  </property>
</Properties>
</file>