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4440" r:id="rId2"/>
    <p:sldId id="4428" r:id="rId3"/>
    <p:sldId id="4424" r:id="rId4"/>
    <p:sldId id="4426" r:id="rId5"/>
    <p:sldId id="257" r:id="rId6"/>
    <p:sldId id="4425" r:id="rId7"/>
    <p:sldId id="4439" r:id="rId8"/>
    <p:sldId id="4427" r:id="rId9"/>
    <p:sldId id="4430" r:id="rId10"/>
    <p:sldId id="4429" r:id="rId11"/>
    <p:sldId id="4431" r:id="rId12"/>
    <p:sldId id="4433" r:id="rId13"/>
    <p:sldId id="4418" r:id="rId14"/>
    <p:sldId id="4437" r:id="rId15"/>
    <p:sldId id="256" r:id="rId16"/>
    <p:sldId id="4438" r:id="rId17"/>
    <p:sldId id="4444" r:id="rId18"/>
    <p:sldId id="4441" r:id="rId19"/>
    <p:sldId id="4442" r:id="rId20"/>
    <p:sldId id="444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300" y="90"/>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ACEAA-F2E7-4F93-9862-139AE7F708E0}"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D362A-CB04-4E9E-B834-9341798AE6BF}" type="slidenum">
              <a:rPr lang="en-US" smtClean="0"/>
              <a:t>‹#›</a:t>
            </a:fld>
            <a:endParaRPr lang="en-US"/>
          </a:p>
        </p:txBody>
      </p:sp>
    </p:spTree>
    <p:extLst>
      <p:ext uri="{BB962C8B-B14F-4D97-AF65-F5344CB8AC3E}">
        <p14:creationId xmlns:p14="http://schemas.microsoft.com/office/powerpoint/2010/main" val="315153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2999924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017AAB-4DDA-4047-BEBD-2B93B9AC2F9B}"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71212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017AAB-4DDA-4047-BEBD-2B93B9AC2F9B}"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326905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017AAB-4DDA-4047-BEBD-2B93B9AC2F9B}"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140597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017AAB-4DDA-4047-BEBD-2B93B9AC2F9B}"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301931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017AAB-4DDA-4047-BEBD-2B93B9AC2F9B}"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44143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017AAB-4DDA-4047-BEBD-2B93B9AC2F9B}"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278657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017AAB-4DDA-4047-BEBD-2B93B9AC2F9B}"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343899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017AAB-4DDA-4047-BEBD-2B93B9AC2F9B}"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122138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17AAB-4DDA-4047-BEBD-2B93B9AC2F9B}"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146941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017AAB-4DDA-4047-BEBD-2B93B9AC2F9B}"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32050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017AAB-4DDA-4047-BEBD-2B93B9AC2F9B}"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2BB95-AA5C-42A0-B88A-FA0ECFA4C804}" type="slidenum">
              <a:rPr lang="en-US" smtClean="0"/>
              <a:t>‹#›</a:t>
            </a:fld>
            <a:endParaRPr lang="en-US"/>
          </a:p>
        </p:txBody>
      </p:sp>
    </p:spTree>
    <p:extLst>
      <p:ext uri="{BB962C8B-B14F-4D97-AF65-F5344CB8AC3E}">
        <p14:creationId xmlns:p14="http://schemas.microsoft.com/office/powerpoint/2010/main" val="415946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17AAB-4DDA-4047-BEBD-2B93B9AC2F9B}"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2BB95-AA5C-42A0-B88A-FA0ECFA4C804}" type="slidenum">
              <a:rPr lang="en-US" smtClean="0"/>
              <a:t>‹#›</a:t>
            </a:fld>
            <a:endParaRPr lang="en-US"/>
          </a:p>
        </p:txBody>
      </p:sp>
    </p:spTree>
    <p:extLst>
      <p:ext uri="{BB962C8B-B14F-4D97-AF65-F5344CB8AC3E}">
        <p14:creationId xmlns:p14="http://schemas.microsoft.com/office/powerpoint/2010/main" val="2658251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ressenza.com/2018/10/classical-conditioning-for-peace/"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youtu.be/6EghiY_s2ts" TargetMode="Externa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www.sinclairmethod.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mailto:bob.Phillips@enmu.edu" TargetMode="External"/><Relationship Id="rId1" Type="http://schemas.openxmlformats.org/officeDocument/2006/relationships/slideLayout" Target="../slideLayouts/slideLayout2.xml"/><Relationship Id="rId4" Type="http://schemas.openxmlformats.org/officeDocument/2006/relationships/hyperlink" Target="http://www.flickr.com/photos/seayphotography/580974378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culturacientifica.com/2013/03/27/26-cientificos-artichoke-ii-jeffersonpavlov/"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pressenza.com/2018/10/classical-conditioning-for-peace/"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hyperlink" Target="https://www.shroomery.org/forums/showflat.php/Number/22586077/page/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ressenza.com/2018/10/classical-conditioning-for-peace/" TargetMode="Externa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1C16-E79B-D5EF-162E-20B2D22E1C6F}"/>
              </a:ext>
            </a:extLst>
          </p:cNvPr>
          <p:cNvSpPr>
            <a:spLocks noGrp="1"/>
          </p:cNvSpPr>
          <p:nvPr>
            <p:ph type="ctrTitle"/>
          </p:nvPr>
        </p:nvSpPr>
        <p:spPr>
          <a:xfrm>
            <a:off x="1524000" y="1441028"/>
            <a:ext cx="9144000" cy="2387600"/>
          </a:xfrm>
        </p:spPr>
        <p:txBody>
          <a:bodyPr>
            <a:normAutofit fontScale="90000"/>
          </a:bodyPr>
          <a:lstStyle/>
          <a:p>
            <a:r>
              <a:rPr lang="en-US" dirty="0"/>
              <a:t>Helping Clients to Understand </a:t>
            </a:r>
            <a:br>
              <a:rPr lang="en-US" dirty="0"/>
            </a:br>
            <a:r>
              <a:rPr lang="en-US" dirty="0">
                <a:solidFill>
                  <a:schemeClr val="accent4">
                    <a:lumMod val="75000"/>
                  </a:schemeClr>
                </a:solidFill>
                <a:latin typeface="Ravie" panose="04040805050809020602" pitchFamily="82" charset="0"/>
              </a:rPr>
              <a:t>Cravings</a:t>
            </a:r>
            <a:br>
              <a:rPr lang="en-US" dirty="0"/>
            </a:br>
            <a:r>
              <a:rPr lang="en-US" dirty="0"/>
              <a:t>And how to manage them</a:t>
            </a:r>
          </a:p>
        </p:txBody>
      </p:sp>
      <p:sp>
        <p:nvSpPr>
          <p:cNvPr id="3" name="Subtitle 2">
            <a:extLst>
              <a:ext uri="{FF2B5EF4-FFF2-40B4-BE49-F238E27FC236}">
                <a16:creationId xmlns:a16="http://schemas.microsoft.com/office/drawing/2014/main" id="{0D772720-7D85-A8DA-E224-44A4E27892FA}"/>
              </a:ext>
            </a:extLst>
          </p:cNvPr>
          <p:cNvSpPr>
            <a:spLocks noGrp="1"/>
          </p:cNvSpPr>
          <p:nvPr>
            <p:ph type="subTitle" idx="1"/>
          </p:nvPr>
        </p:nvSpPr>
        <p:spPr>
          <a:xfrm>
            <a:off x="1524000" y="3892983"/>
            <a:ext cx="9144000" cy="1655762"/>
          </a:xfrm>
        </p:spPr>
        <p:txBody>
          <a:bodyPr>
            <a:normAutofit/>
          </a:bodyPr>
          <a:lstStyle/>
          <a:p>
            <a:r>
              <a:rPr lang="en-US" sz="1400" dirty="0"/>
              <a:t>Bob Phillips, D.BH</a:t>
            </a:r>
          </a:p>
          <a:p>
            <a:r>
              <a:rPr lang="en-US" sz="1400" dirty="0"/>
              <a:t>New Mexico Rehabilitation Center</a:t>
            </a:r>
          </a:p>
          <a:p>
            <a:r>
              <a:rPr lang="en-US" sz="1400" dirty="0"/>
              <a:t>Roswell, NM</a:t>
            </a:r>
          </a:p>
          <a:p>
            <a:r>
              <a:rPr lang="en-US" sz="1400" dirty="0"/>
              <a:t>August 2, 2023</a:t>
            </a:r>
          </a:p>
        </p:txBody>
      </p:sp>
    </p:spTree>
    <p:extLst>
      <p:ext uri="{BB962C8B-B14F-4D97-AF65-F5344CB8AC3E}">
        <p14:creationId xmlns:p14="http://schemas.microsoft.com/office/powerpoint/2010/main" val="345465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147C-8001-CFB1-1B2B-B1043E5192A7}"/>
              </a:ext>
            </a:extLst>
          </p:cNvPr>
          <p:cNvSpPr>
            <a:spLocks noGrp="1"/>
          </p:cNvSpPr>
          <p:nvPr>
            <p:ph type="title"/>
          </p:nvPr>
        </p:nvSpPr>
        <p:spPr/>
        <p:txBody>
          <a:bodyPr/>
          <a:lstStyle/>
          <a:p>
            <a:r>
              <a:rPr lang="en-US" dirty="0"/>
              <a:t>Examples of “Exposures”</a:t>
            </a:r>
          </a:p>
        </p:txBody>
      </p:sp>
      <p:pic>
        <p:nvPicPr>
          <p:cNvPr id="8" name="Picture 7" descr="Diagram, text&#10;&#10;Description automatically generated">
            <a:extLst>
              <a:ext uri="{FF2B5EF4-FFF2-40B4-BE49-F238E27FC236}">
                <a16:creationId xmlns:a16="http://schemas.microsoft.com/office/drawing/2014/main" id="{D9C709CB-3A13-0F6C-7A15-A11A4937491B}"/>
              </a:ext>
            </a:extLst>
          </p:cNvPr>
          <p:cNvPicPr>
            <a:picLocks noChangeAspect="1"/>
          </p:cNvPicPr>
          <p:nvPr/>
        </p:nvPicPr>
        <p:blipFill rotWithShape="1">
          <a:blip r:embed="rId2">
            <a:extLst>
              <a:ext uri="{28A0092B-C50C-407E-A947-70E740481C1C}">
                <a14:useLocalDpi xmlns:a14="http://schemas.microsoft.com/office/drawing/2010/main" val="0"/>
              </a:ext>
            </a:extLst>
          </a:blip>
          <a:srcRect l="-1593" t="12533" r="1593" b="8906"/>
          <a:stretch/>
        </p:blipFill>
        <p:spPr>
          <a:xfrm>
            <a:off x="836612" y="1690688"/>
            <a:ext cx="10515600" cy="4059382"/>
          </a:xfrm>
          <a:prstGeom prst="rect">
            <a:avLst/>
          </a:prstGeom>
        </p:spPr>
      </p:pic>
    </p:spTree>
    <p:extLst>
      <p:ext uri="{BB962C8B-B14F-4D97-AF65-F5344CB8AC3E}">
        <p14:creationId xmlns:p14="http://schemas.microsoft.com/office/powerpoint/2010/main" val="11637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3706-BF2C-EF72-C89E-B8C99172AE61}"/>
              </a:ext>
            </a:extLst>
          </p:cNvPr>
          <p:cNvSpPr>
            <a:spLocks noGrp="1"/>
          </p:cNvSpPr>
          <p:nvPr>
            <p:ph type="title"/>
          </p:nvPr>
        </p:nvSpPr>
        <p:spPr>
          <a:xfrm>
            <a:off x="838200" y="351271"/>
            <a:ext cx="10515600" cy="1325563"/>
          </a:xfrm>
        </p:spPr>
        <p:txBody>
          <a:bodyPr/>
          <a:lstStyle/>
          <a:p>
            <a:r>
              <a:rPr lang="en-US" b="1" dirty="0"/>
              <a:t>4 Steps in the Coping and Mastery of Cravings      </a:t>
            </a:r>
            <a:r>
              <a:rPr lang="en-US" sz="2000" b="1" dirty="0"/>
              <a:t>See details for these steps on the next pages…</a:t>
            </a:r>
          </a:p>
        </p:txBody>
      </p:sp>
      <p:sp>
        <p:nvSpPr>
          <p:cNvPr id="3" name="Rounded Rectangle 79">
            <a:extLst>
              <a:ext uri="{FF2B5EF4-FFF2-40B4-BE49-F238E27FC236}">
                <a16:creationId xmlns:a16="http://schemas.microsoft.com/office/drawing/2014/main" id="{E07E8FE0-C1D7-1370-74BD-508B19428A21}"/>
              </a:ext>
            </a:extLst>
          </p:cNvPr>
          <p:cNvSpPr/>
          <p:nvPr/>
        </p:nvSpPr>
        <p:spPr>
          <a:xfrm>
            <a:off x="1177856" y="2256100"/>
            <a:ext cx="4941521" cy="143123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ounded Rectangle 80">
            <a:extLst>
              <a:ext uri="{FF2B5EF4-FFF2-40B4-BE49-F238E27FC236}">
                <a16:creationId xmlns:a16="http://schemas.microsoft.com/office/drawing/2014/main" id="{09C754F5-2B38-C7A0-EB59-1B4091C56693}"/>
              </a:ext>
            </a:extLst>
          </p:cNvPr>
          <p:cNvSpPr/>
          <p:nvPr/>
        </p:nvSpPr>
        <p:spPr>
          <a:xfrm>
            <a:off x="6072623" y="4015288"/>
            <a:ext cx="4941521" cy="143123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ounded Rectangle 81">
            <a:extLst>
              <a:ext uri="{FF2B5EF4-FFF2-40B4-BE49-F238E27FC236}">
                <a16:creationId xmlns:a16="http://schemas.microsoft.com/office/drawing/2014/main" id="{DABFA10B-8BF9-DA16-3E9F-921846DDAF46}"/>
              </a:ext>
            </a:extLst>
          </p:cNvPr>
          <p:cNvSpPr/>
          <p:nvPr/>
        </p:nvSpPr>
        <p:spPr>
          <a:xfrm>
            <a:off x="1177856" y="4015288"/>
            <a:ext cx="4941521" cy="143123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ounded Rectangle 2">
            <a:extLst>
              <a:ext uri="{FF2B5EF4-FFF2-40B4-BE49-F238E27FC236}">
                <a16:creationId xmlns:a16="http://schemas.microsoft.com/office/drawing/2014/main" id="{7BDFE308-A70E-41E1-E516-C6118D1EB368}"/>
              </a:ext>
            </a:extLst>
          </p:cNvPr>
          <p:cNvSpPr/>
          <p:nvPr/>
        </p:nvSpPr>
        <p:spPr>
          <a:xfrm>
            <a:off x="6072623" y="2256100"/>
            <a:ext cx="4941521" cy="143123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 name="Group 6">
            <a:extLst>
              <a:ext uri="{FF2B5EF4-FFF2-40B4-BE49-F238E27FC236}">
                <a16:creationId xmlns:a16="http://schemas.microsoft.com/office/drawing/2014/main" id="{64E33963-1E9B-2FC8-550C-23466F1F3D6D}"/>
              </a:ext>
            </a:extLst>
          </p:cNvPr>
          <p:cNvGrpSpPr/>
          <p:nvPr/>
        </p:nvGrpSpPr>
        <p:grpSpPr>
          <a:xfrm>
            <a:off x="4318621" y="2101934"/>
            <a:ext cx="3554758" cy="3546968"/>
            <a:chOff x="12534346" y="12693810"/>
            <a:chExt cx="7584114" cy="7567494"/>
          </a:xfrm>
        </p:grpSpPr>
        <p:sp>
          <p:nvSpPr>
            <p:cNvPr id="8" name="Forma libre 43">
              <a:extLst>
                <a:ext uri="{FF2B5EF4-FFF2-40B4-BE49-F238E27FC236}">
                  <a16:creationId xmlns:a16="http://schemas.microsoft.com/office/drawing/2014/main" id="{7D0E0C21-06E0-BA3C-EE03-D1CBF263A0D3}"/>
                </a:ext>
              </a:extLst>
            </p:cNvPr>
            <p:cNvSpPr/>
            <p:nvPr/>
          </p:nvSpPr>
          <p:spPr>
            <a:xfrm>
              <a:off x="12534346" y="12693810"/>
              <a:ext cx="3833621" cy="3833622"/>
            </a:xfrm>
            <a:custGeom>
              <a:avLst/>
              <a:gdLst>
                <a:gd name="connsiteX0" fmla="*/ 646604 w 651949"/>
                <a:gd name="connsiteY0" fmla="*/ 364701 h 651949"/>
                <a:gd name="connsiteX1" fmla="*/ 646604 w 651949"/>
                <a:gd name="connsiteY1" fmla="*/ 9779 h 651949"/>
                <a:gd name="connsiteX2" fmla="*/ 9779 w 651949"/>
                <a:gd name="connsiteY2" fmla="*/ 646604 h 651949"/>
                <a:gd name="connsiteX3" fmla="*/ 364701 w 651949"/>
                <a:gd name="connsiteY3" fmla="*/ 646604 h 651949"/>
                <a:gd name="connsiteX4" fmla="*/ 646604 w 651949"/>
                <a:gd name="connsiteY4" fmla="*/ 364701 h 65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49" h="651949">
                  <a:moveTo>
                    <a:pt x="646604" y="364701"/>
                  </a:moveTo>
                  <a:lnTo>
                    <a:pt x="646604" y="9779"/>
                  </a:lnTo>
                  <a:cubicBezTo>
                    <a:pt x="295074" y="10210"/>
                    <a:pt x="10210" y="295074"/>
                    <a:pt x="9779" y="646604"/>
                  </a:cubicBezTo>
                  <a:lnTo>
                    <a:pt x="364701" y="646604"/>
                  </a:lnTo>
                  <a:cubicBezTo>
                    <a:pt x="378410" y="496958"/>
                    <a:pt x="496958" y="378410"/>
                    <a:pt x="646604" y="364701"/>
                  </a:cubicBezTo>
                  <a:close/>
                </a:path>
              </a:pathLst>
            </a:custGeom>
            <a:solidFill>
              <a:schemeClr val="accent1"/>
            </a:solidFill>
            <a:ln w="9525" cap="flat">
              <a:noFill/>
              <a:prstDash val="solid"/>
              <a:miter/>
            </a:ln>
          </p:spPr>
          <p:txBody>
            <a:bodyPr rtlCol="0" anchor="ctr"/>
            <a:lstStyle/>
            <a:p>
              <a:endParaRPr lang="es-MX" sz="900"/>
            </a:p>
          </p:txBody>
        </p:sp>
        <p:sp>
          <p:nvSpPr>
            <p:cNvPr id="9" name="Forma libre 44">
              <a:extLst>
                <a:ext uri="{FF2B5EF4-FFF2-40B4-BE49-F238E27FC236}">
                  <a16:creationId xmlns:a16="http://schemas.microsoft.com/office/drawing/2014/main" id="{4394FAB0-AB52-3BB3-ACCF-527F8E557D87}"/>
                </a:ext>
              </a:extLst>
            </p:cNvPr>
            <p:cNvSpPr/>
            <p:nvPr/>
          </p:nvSpPr>
          <p:spPr>
            <a:xfrm>
              <a:off x="12534346" y="16427682"/>
              <a:ext cx="3833621" cy="3833622"/>
            </a:xfrm>
            <a:custGeom>
              <a:avLst/>
              <a:gdLst>
                <a:gd name="connsiteX0" fmla="*/ 364700 w 651949"/>
                <a:gd name="connsiteY0" fmla="*/ 9779 h 651949"/>
                <a:gd name="connsiteX1" fmla="*/ 9779 w 651949"/>
                <a:gd name="connsiteY1" fmla="*/ 9779 h 651949"/>
                <a:gd name="connsiteX2" fmla="*/ 646864 w 651949"/>
                <a:gd name="connsiteY2" fmla="*/ 646604 h 651949"/>
                <a:gd name="connsiteX3" fmla="*/ 646864 w 651949"/>
                <a:gd name="connsiteY3" fmla="*/ 291682 h 651949"/>
                <a:gd name="connsiteX4" fmla="*/ 364961 w 651949"/>
                <a:gd name="connsiteY4" fmla="*/ 9779 h 65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49" h="651949">
                  <a:moveTo>
                    <a:pt x="364700" y="9779"/>
                  </a:moveTo>
                  <a:lnTo>
                    <a:pt x="9779" y="9779"/>
                  </a:lnTo>
                  <a:cubicBezTo>
                    <a:pt x="10139" y="361440"/>
                    <a:pt x="295203" y="646388"/>
                    <a:pt x="646864" y="646604"/>
                  </a:cubicBezTo>
                  <a:lnTo>
                    <a:pt x="646864" y="291682"/>
                  </a:lnTo>
                  <a:cubicBezTo>
                    <a:pt x="497219" y="277973"/>
                    <a:pt x="378670" y="159425"/>
                    <a:pt x="364961" y="9779"/>
                  </a:cubicBezTo>
                  <a:close/>
                </a:path>
              </a:pathLst>
            </a:custGeom>
            <a:solidFill>
              <a:schemeClr val="accent4"/>
            </a:solidFill>
            <a:ln w="9525" cap="flat">
              <a:noFill/>
              <a:prstDash val="solid"/>
              <a:miter/>
            </a:ln>
          </p:spPr>
          <p:txBody>
            <a:bodyPr rtlCol="0" anchor="ctr"/>
            <a:lstStyle/>
            <a:p>
              <a:endParaRPr lang="es-MX" sz="900"/>
            </a:p>
          </p:txBody>
        </p:sp>
        <p:sp>
          <p:nvSpPr>
            <p:cNvPr id="10" name="Forma libre 45">
              <a:extLst>
                <a:ext uri="{FF2B5EF4-FFF2-40B4-BE49-F238E27FC236}">
                  <a16:creationId xmlns:a16="http://schemas.microsoft.com/office/drawing/2014/main" id="{8E5CF361-84EC-A2B5-8802-32DCCCACFDB8}"/>
                </a:ext>
              </a:extLst>
            </p:cNvPr>
            <p:cNvSpPr/>
            <p:nvPr/>
          </p:nvSpPr>
          <p:spPr>
            <a:xfrm>
              <a:off x="16284839" y="16427682"/>
              <a:ext cx="3833621" cy="3833622"/>
            </a:xfrm>
            <a:custGeom>
              <a:avLst/>
              <a:gdLst>
                <a:gd name="connsiteX0" fmla="*/ 9779 w 651949"/>
                <a:gd name="connsiteY0" fmla="*/ 291682 h 651949"/>
                <a:gd name="connsiteX1" fmla="*/ 9779 w 651949"/>
                <a:gd name="connsiteY1" fmla="*/ 646604 h 651949"/>
                <a:gd name="connsiteX2" fmla="*/ 646604 w 651949"/>
                <a:gd name="connsiteY2" fmla="*/ 9779 h 651949"/>
                <a:gd name="connsiteX3" fmla="*/ 291682 w 651949"/>
                <a:gd name="connsiteY3" fmla="*/ 9779 h 651949"/>
                <a:gd name="connsiteX4" fmla="*/ 9779 w 651949"/>
                <a:gd name="connsiteY4" fmla="*/ 291682 h 65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49" h="651949">
                  <a:moveTo>
                    <a:pt x="9779" y="291682"/>
                  </a:moveTo>
                  <a:lnTo>
                    <a:pt x="9779" y="646604"/>
                  </a:lnTo>
                  <a:cubicBezTo>
                    <a:pt x="361309" y="646173"/>
                    <a:pt x="646173" y="361309"/>
                    <a:pt x="646604" y="9779"/>
                  </a:cubicBezTo>
                  <a:lnTo>
                    <a:pt x="291682" y="9779"/>
                  </a:lnTo>
                  <a:cubicBezTo>
                    <a:pt x="278125" y="159495"/>
                    <a:pt x="159495" y="278125"/>
                    <a:pt x="9779" y="291682"/>
                  </a:cubicBezTo>
                  <a:close/>
                </a:path>
              </a:pathLst>
            </a:custGeom>
            <a:solidFill>
              <a:schemeClr val="accent3"/>
            </a:solidFill>
            <a:ln w="9525" cap="flat">
              <a:noFill/>
              <a:prstDash val="solid"/>
              <a:miter/>
            </a:ln>
          </p:spPr>
          <p:txBody>
            <a:bodyPr rtlCol="0" anchor="ctr"/>
            <a:lstStyle/>
            <a:p>
              <a:endParaRPr lang="es-MX" sz="900"/>
            </a:p>
          </p:txBody>
        </p:sp>
        <p:sp>
          <p:nvSpPr>
            <p:cNvPr id="11" name="Forma libre 46">
              <a:extLst>
                <a:ext uri="{FF2B5EF4-FFF2-40B4-BE49-F238E27FC236}">
                  <a16:creationId xmlns:a16="http://schemas.microsoft.com/office/drawing/2014/main" id="{2ADC3C02-267D-4184-F49A-CE18F072B325}"/>
                </a:ext>
              </a:extLst>
            </p:cNvPr>
            <p:cNvSpPr/>
            <p:nvPr/>
          </p:nvSpPr>
          <p:spPr>
            <a:xfrm>
              <a:off x="16276528" y="12693810"/>
              <a:ext cx="3833621" cy="3833622"/>
            </a:xfrm>
            <a:custGeom>
              <a:avLst/>
              <a:gdLst>
                <a:gd name="connsiteX0" fmla="*/ 291682 w 651949"/>
                <a:gd name="connsiteY0" fmla="*/ 646604 h 651949"/>
                <a:gd name="connsiteX1" fmla="*/ 646734 w 651949"/>
                <a:gd name="connsiteY1" fmla="*/ 646604 h 651949"/>
                <a:gd name="connsiteX2" fmla="*/ 9779 w 651949"/>
                <a:gd name="connsiteY2" fmla="*/ 9779 h 651949"/>
                <a:gd name="connsiteX3" fmla="*/ 9779 w 651949"/>
                <a:gd name="connsiteY3" fmla="*/ 364701 h 651949"/>
                <a:gd name="connsiteX4" fmla="*/ 291552 w 651949"/>
                <a:gd name="connsiteY4" fmla="*/ 646604 h 65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49" h="651949">
                  <a:moveTo>
                    <a:pt x="291682" y="646604"/>
                  </a:moveTo>
                  <a:lnTo>
                    <a:pt x="646734" y="646604"/>
                  </a:lnTo>
                  <a:cubicBezTo>
                    <a:pt x="646303" y="295023"/>
                    <a:pt x="361360" y="10138"/>
                    <a:pt x="9779" y="9779"/>
                  </a:cubicBezTo>
                  <a:lnTo>
                    <a:pt x="9779" y="364701"/>
                  </a:lnTo>
                  <a:cubicBezTo>
                    <a:pt x="159421" y="378368"/>
                    <a:pt x="277954" y="496956"/>
                    <a:pt x="291552" y="646604"/>
                  </a:cubicBezTo>
                  <a:close/>
                </a:path>
              </a:pathLst>
            </a:custGeom>
            <a:solidFill>
              <a:schemeClr val="accent2"/>
            </a:solidFill>
            <a:ln w="9525" cap="flat">
              <a:noFill/>
              <a:prstDash val="solid"/>
              <a:miter/>
            </a:ln>
          </p:spPr>
          <p:txBody>
            <a:bodyPr rtlCol="0" anchor="ctr"/>
            <a:lstStyle/>
            <a:p>
              <a:endParaRPr lang="es-MX" sz="900"/>
            </a:p>
          </p:txBody>
        </p:sp>
      </p:grpSp>
      <p:sp>
        <p:nvSpPr>
          <p:cNvPr id="12" name="Oval 11">
            <a:extLst>
              <a:ext uri="{FF2B5EF4-FFF2-40B4-BE49-F238E27FC236}">
                <a16:creationId xmlns:a16="http://schemas.microsoft.com/office/drawing/2014/main" id="{9AD9F2C1-B256-B470-CF79-CC138715F470}"/>
              </a:ext>
            </a:extLst>
          </p:cNvPr>
          <p:cNvSpPr/>
          <p:nvPr/>
        </p:nvSpPr>
        <p:spPr>
          <a:xfrm>
            <a:off x="5181600" y="2951839"/>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CuadroTexto 395">
            <a:extLst>
              <a:ext uri="{FF2B5EF4-FFF2-40B4-BE49-F238E27FC236}">
                <a16:creationId xmlns:a16="http://schemas.microsoft.com/office/drawing/2014/main" id="{C5BDF051-72BD-B4B9-AC73-D5AED832E3FD}"/>
              </a:ext>
            </a:extLst>
          </p:cNvPr>
          <p:cNvSpPr txBox="1"/>
          <p:nvPr/>
        </p:nvSpPr>
        <p:spPr>
          <a:xfrm>
            <a:off x="7902851" y="2158300"/>
            <a:ext cx="2448191" cy="1569660"/>
          </a:xfrm>
          <a:prstGeom prst="rect">
            <a:avLst/>
          </a:prstGeom>
          <a:noFill/>
        </p:spPr>
        <p:txBody>
          <a:bodyPr wrap="square" rtlCol="0">
            <a:spAutoFit/>
          </a:bodyPr>
          <a:lstStyle/>
          <a:p>
            <a:pPr algn="r"/>
            <a:r>
              <a:rPr lang="en-US" sz="1600" dirty="0">
                <a:solidFill>
                  <a:schemeClr val="tx2"/>
                </a:solidFill>
                <a:latin typeface="Poppins Medium" pitchFamily="2" charset="77"/>
                <a:ea typeface="Lato Semibold" panose="020F0502020204030203" pitchFamily="34" charset="0"/>
                <a:cs typeface="Poppins Medium" pitchFamily="2" charset="77"/>
              </a:rPr>
              <a:t>Become aware of your thoughts,  feelings and beliefs about the situation and learn to apply </a:t>
            </a:r>
            <a:r>
              <a:rPr lang="en-US" sz="1600" b="1" dirty="0">
                <a:solidFill>
                  <a:schemeClr val="tx2"/>
                </a:solidFill>
                <a:latin typeface="Poppins Medium" pitchFamily="2" charset="77"/>
                <a:ea typeface="Lato Semibold" panose="020F0502020204030203" pitchFamily="34" charset="0"/>
                <a:cs typeface="Poppins Medium" pitchFamily="2" charset="77"/>
              </a:rPr>
              <a:t>Helpful Thinking.</a:t>
            </a:r>
          </a:p>
        </p:txBody>
      </p:sp>
      <p:sp>
        <p:nvSpPr>
          <p:cNvPr id="14" name="CuadroTexto 395">
            <a:extLst>
              <a:ext uri="{FF2B5EF4-FFF2-40B4-BE49-F238E27FC236}">
                <a16:creationId xmlns:a16="http://schemas.microsoft.com/office/drawing/2014/main" id="{FFEC2F7F-CE40-94BB-A05D-B42E79C74CF7}"/>
              </a:ext>
            </a:extLst>
          </p:cNvPr>
          <p:cNvSpPr txBox="1"/>
          <p:nvPr/>
        </p:nvSpPr>
        <p:spPr>
          <a:xfrm flipH="1">
            <a:off x="1840957" y="2253752"/>
            <a:ext cx="2495515" cy="1077218"/>
          </a:xfrm>
          <a:prstGeom prst="rect">
            <a:avLst/>
          </a:prstGeom>
          <a:noFill/>
        </p:spPr>
        <p:txBody>
          <a:bodyPr wrap="square" rtlCol="0">
            <a:spAutoFit/>
          </a:bodyPr>
          <a:lstStyle/>
          <a:p>
            <a:r>
              <a:rPr lang="en-US" sz="1600" dirty="0">
                <a:solidFill>
                  <a:schemeClr val="tx2"/>
                </a:solidFill>
                <a:latin typeface="Poppins Medium" pitchFamily="2" charset="77"/>
                <a:ea typeface="Lato Semibold" panose="020F0502020204030203" pitchFamily="34" charset="0"/>
                <a:cs typeface="Poppins Medium" pitchFamily="2" charset="77"/>
              </a:rPr>
              <a:t>Recognize </a:t>
            </a:r>
            <a:r>
              <a:rPr lang="en-US" sz="1600" b="1" dirty="0">
                <a:solidFill>
                  <a:schemeClr val="tx2"/>
                </a:solidFill>
                <a:latin typeface="Poppins Medium" pitchFamily="2" charset="77"/>
                <a:ea typeface="Lato Semibold" panose="020F0502020204030203" pitchFamily="34" charset="0"/>
                <a:cs typeface="Poppins Medium" pitchFamily="2" charset="77"/>
              </a:rPr>
              <a:t>high-risk situations</a:t>
            </a:r>
            <a:r>
              <a:rPr lang="en-US" sz="1600" dirty="0">
                <a:solidFill>
                  <a:schemeClr val="tx2"/>
                </a:solidFill>
                <a:latin typeface="Poppins Medium" pitchFamily="2" charset="77"/>
                <a:ea typeface="Lato Semibold" panose="020F0502020204030203" pitchFamily="34" charset="0"/>
                <a:cs typeface="Poppins Medium" pitchFamily="2" charset="77"/>
              </a:rPr>
              <a:t> and your reactions to them. Utilize self-monitoring.</a:t>
            </a:r>
          </a:p>
        </p:txBody>
      </p:sp>
      <p:sp>
        <p:nvSpPr>
          <p:cNvPr id="16" name="CuadroTexto 395">
            <a:extLst>
              <a:ext uri="{FF2B5EF4-FFF2-40B4-BE49-F238E27FC236}">
                <a16:creationId xmlns:a16="http://schemas.microsoft.com/office/drawing/2014/main" id="{AB98AAAD-80F8-49DC-20EF-2B613A390579}"/>
              </a:ext>
            </a:extLst>
          </p:cNvPr>
          <p:cNvSpPr txBox="1"/>
          <p:nvPr/>
        </p:nvSpPr>
        <p:spPr>
          <a:xfrm>
            <a:off x="1990689" y="3850582"/>
            <a:ext cx="2448191" cy="1569660"/>
          </a:xfrm>
          <a:prstGeom prst="rect">
            <a:avLst/>
          </a:prstGeom>
          <a:noFill/>
        </p:spPr>
        <p:txBody>
          <a:bodyPr wrap="square" rtlCol="0">
            <a:spAutoFit/>
          </a:bodyPr>
          <a:lstStyle/>
          <a:p>
            <a:r>
              <a:rPr lang="en-US" sz="1600" b="1" dirty="0">
                <a:solidFill>
                  <a:schemeClr val="tx2"/>
                </a:solidFill>
                <a:latin typeface="Poppins Medium" pitchFamily="2" charset="77"/>
                <a:ea typeface="Lato Semibold" panose="020F0502020204030203" pitchFamily="34" charset="0"/>
                <a:cs typeface="Poppins Medium" pitchFamily="2" charset="77"/>
              </a:rPr>
              <a:t>Have a plan </a:t>
            </a:r>
            <a:r>
              <a:rPr lang="en-US" sz="1600" dirty="0">
                <a:solidFill>
                  <a:schemeClr val="tx2"/>
                </a:solidFill>
                <a:latin typeface="Poppins Medium" pitchFamily="2" charset="77"/>
                <a:ea typeface="Lato Semibold" panose="020F0502020204030203" pitchFamily="34" charset="0"/>
                <a:cs typeface="Poppins Medium" pitchFamily="2" charset="77"/>
              </a:rPr>
              <a:t>– in advance- to escape or leave  the situation if you are aware your coping may not be adequate.</a:t>
            </a:r>
          </a:p>
        </p:txBody>
      </p:sp>
      <p:sp>
        <p:nvSpPr>
          <p:cNvPr id="18" name="CuadroTexto 395">
            <a:extLst>
              <a:ext uri="{FF2B5EF4-FFF2-40B4-BE49-F238E27FC236}">
                <a16:creationId xmlns:a16="http://schemas.microsoft.com/office/drawing/2014/main" id="{B4C0012A-D653-D5A1-C5B5-2DA75E036574}"/>
              </a:ext>
            </a:extLst>
          </p:cNvPr>
          <p:cNvSpPr txBox="1"/>
          <p:nvPr/>
        </p:nvSpPr>
        <p:spPr>
          <a:xfrm flipH="1">
            <a:off x="7901017" y="4020627"/>
            <a:ext cx="2448191" cy="1323439"/>
          </a:xfrm>
          <a:prstGeom prst="rect">
            <a:avLst/>
          </a:prstGeom>
          <a:noFill/>
        </p:spPr>
        <p:txBody>
          <a:bodyPr wrap="square" rtlCol="0">
            <a:spAutoFit/>
          </a:bodyPr>
          <a:lstStyle/>
          <a:p>
            <a:pPr algn="r"/>
            <a:r>
              <a:rPr lang="en-US" sz="1600" b="1" dirty="0">
                <a:solidFill>
                  <a:schemeClr val="tx2"/>
                </a:solidFill>
                <a:latin typeface="Poppins Medium" pitchFamily="2" charset="77"/>
                <a:ea typeface="Lato Semibold" panose="020F0502020204030203" pitchFamily="34" charset="0"/>
                <a:cs typeface="Poppins Medium" pitchFamily="2" charset="77"/>
              </a:rPr>
              <a:t>Implement effective coping strategies </a:t>
            </a:r>
            <a:r>
              <a:rPr lang="en-US" sz="1600" dirty="0">
                <a:solidFill>
                  <a:schemeClr val="tx2"/>
                </a:solidFill>
                <a:latin typeface="Poppins Medium" pitchFamily="2" charset="77"/>
                <a:ea typeface="Lato Semibold" panose="020F0502020204030203" pitchFamily="34" charset="0"/>
                <a:cs typeface="Poppins Medium" pitchFamily="2" charset="77"/>
              </a:rPr>
              <a:t>that you have learned and practiced ahead of time.</a:t>
            </a:r>
          </a:p>
        </p:txBody>
      </p:sp>
      <p:grpSp>
        <p:nvGrpSpPr>
          <p:cNvPr id="19" name="Group 18">
            <a:extLst>
              <a:ext uri="{FF2B5EF4-FFF2-40B4-BE49-F238E27FC236}">
                <a16:creationId xmlns:a16="http://schemas.microsoft.com/office/drawing/2014/main" id="{DFCE6361-A7AD-6AE8-489A-3F74202DC3B0}"/>
              </a:ext>
            </a:extLst>
          </p:cNvPr>
          <p:cNvGrpSpPr/>
          <p:nvPr/>
        </p:nvGrpSpPr>
        <p:grpSpPr>
          <a:xfrm>
            <a:off x="769020" y="2490985"/>
            <a:ext cx="1252855" cy="914400"/>
            <a:chOff x="7808596" y="7109355"/>
            <a:chExt cx="2505710" cy="1828800"/>
          </a:xfrm>
        </p:grpSpPr>
        <p:sp>
          <p:nvSpPr>
            <p:cNvPr id="20" name="Oval 19">
              <a:extLst>
                <a:ext uri="{FF2B5EF4-FFF2-40B4-BE49-F238E27FC236}">
                  <a16:creationId xmlns:a16="http://schemas.microsoft.com/office/drawing/2014/main" id="{5108DB73-1730-B11E-7F0C-F1F5B3AB4BE9}"/>
                </a:ext>
              </a:extLst>
            </p:cNvPr>
            <p:cNvSpPr/>
            <p:nvPr/>
          </p:nvSpPr>
          <p:spPr>
            <a:xfrm>
              <a:off x="8147051" y="7109355"/>
              <a:ext cx="1828800" cy="18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CuadroTexto 395">
              <a:extLst>
                <a:ext uri="{FF2B5EF4-FFF2-40B4-BE49-F238E27FC236}">
                  <a16:creationId xmlns:a16="http://schemas.microsoft.com/office/drawing/2014/main" id="{20D91185-4584-C599-A9CC-D61C8922F503}"/>
                </a:ext>
              </a:extLst>
            </p:cNvPr>
            <p:cNvSpPr txBox="1"/>
            <p:nvPr/>
          </p:nvSpPr>
          <p:spPr>
            <a:xfrm>
              <a:off x="7808596" y="7668843"/>
              <a:ext cx="2505710" cy="861774"/>
            </a:xfrm>
            <a:prstGeom prst="rect">
              <a:avLst/>
            </a:prstGeom>
            <a:noFill/>
          </p:spPr>
          <p:txBody>
            <a:bodyPr wrap="square" rtlCol="0">
              <a:spAutoFit/>
            </a:bodyPr>
            <a:lstStyle/>
            <a:p>
              <a:pPr algn="ctr"/>
              <a:r>
                <a:rPr lang="en-US" sz="2200" dirty="0">
                  <a:solidFill>
                    <a:schemeClr val="bg1"/>
                  </a:solidFill>
                  <a:latin typeface="Poppins Medium" pitchFamily="2" charset="77"/>
                  <a:ea typeface="Lato Semibold" panose="020F0502020204030203" pitchFamily="34" charset="0"/>
                  <a:cs typeface="Poppins Medium" pitchFamily="2" charset="77"/>
                </a:rPr>
                <a:t>1</a:t>
              </a:r>
            </a:p>
          </p:txBody>
        </p:sp>
      </p:grpSp>
      <p:grpSp>
        <p:nvGrpSpPr>
          <p:cNvPr id="22" name="Group 21">
            <a:extLst>
              <a:ext uri="{FF2B5EF4-FFF2-40B4-BE49-F238E27FC236}">
                <a16:creationId xmlns:a16="http://schemas.microsoft.com/office/drawing/2014/main" id="{E5A83CC4-B73A-EE65-94BA-4CA91E4D5DA2}"/>
              </a:ext>
            </a:extLst>
          </p:cNvPr>
          <p:cNvGrpSpPr/>
          <p:nvPr/>
        </p:nvGrpSpPr>
        <p:grpSpPr>
          <a:xfrm>
            <a:off x="10180810" y="2490985"/>
            <a:ext cx="1252855" cy="914400"/>
            <a:chOff x="7808596" y="7109355"/>
            <a:chExt cx="2505710" cy="1828800"/>
          </a:xfrm>
        </p:grpSpPr>
        <p:sp>
          <p:nvSpPr>
            <p:cNvPr id="23" name="Oval 22">
              <a:extLst>
                <a:ext uri="{FF2B5EF4-FFF2-40B4-BE49-F238E27FC236}">
                  <a16:creationId xmlns:a16="http://schemas.microsoft.com/office/drawing/2014/main" id="{9C68D5FF-0437-36F6-026B-A4C8367A2D2F}"/>
                </a:ext>
              </a:extLst>
            </p:cNvPr>
            <p:cNvSpPr/>
            <p:nvPr/>
          </p:nvSpPr>
          <p:spPr>
            <a:xfrm>
              <a:off x="8147051" y="7109355"/>
              <a:ext cx="182880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CuadroTexto 395">
              <a:extLst>
                <a:ext uri="{FF2B5EF4-FFF2-40B4-BE49-F238E27FC236}">
                  <a16:creationId xmlns:a16="http://schemas.microsoft.com/office/drawing/2014/main" id="{FF284C9B-9F18-BDE5-0302-831E5E2B8603}"/>
                </a:ext>
              </a:extLst>
            </p:cNvPr>
            <p:cNvSpPr txBox="1"/>
            <p:nvPr/>
          </p:nvSpPr>
          <p:spPr>
            <a:xfrm>
              <a:off x="7808596" y="7668843"/>
              <a:ext cx="2505710" cy="861774"/>
            </a:xfrm>
            <a:prstGeom prst="rect">
              <a:avLst/>
            </a:prstGeom>
            <a:noFill/>
          </p:spPr>
          <p:txBody>
            <a:bodyPr wrap="square" rtlCol="0">
              <a:spAutoFit/>
            </a:bodyPr>
            <a:lstStyle/>
            <a:p>
              <a:pPr algn="ctr"/>
              <a:r>
                <a:rPr lang="en-US" sz="2200" dirty="0">
                  <a:solidFill>
                    <a:schemeClr val="bg1"/>
                  </a:solidFill>
                  <a:latin typeface="Poppins Medium" pitchFamily="2" charset="77"/>
                  <a:ea typeface="Lato Semibold" panose="020F0502020204030203" pitchFamily="34" charset="0"/>
                  <a:cs typeface="Poppins Medium" pitchFamily="2" charset="77"/>
                </a:rPr>
                <a:t>2</a:t>
              </a:r>
            </a:p>
          </p:txBody>
        </p:sp>
      </p:grpSp>
      <p:grpSp>
        <p:nvGrpSpPr>
          <p:cNvPr id="25" name="Group 24">
            <a:extLst>
              <a:ext uri="{FF2B5EF4-FFF2-40B4-BE49-F238E27FC236}">
                <a16:creationId xmlns:a16="http://schemas.microsoft.com/office/drawing/2014/main" id="{51611C94-2A06-B8A6-FAC0-801AC157180A}"/>
              </a:ext>
            </a:extLst>
          </p:cNvPr>
          <p:cNvGrpSpPr/>
          <p:nvPr/>
        </p:nvGrpSpPr>
        <p:grpSpPr>
          <a:xfrm>
            <a:off x="769020" y="4304545"/>
            <a:ext cx="1252855" cy="914400"/>
            <a:chOff x="7808596" y="7109355"/>
            <a:chExt cx="2505710" cy="1828800"/>
          </a:xfrm>
        </p:grpSpPr>
        <p:sp>
          <p:nvSpPr>
            <p:cNvPr id="26" name="Oval 25">
              <a:extLst>
                <a:ext uri="{FF2B5EF4-FFF2-40B4-BE49-F238E27FC236}">
                  <a16:creationId xmlns:a16="http://schemas.microsoft.com/office/drawing/2014/main" id="{6042519F-1986-AC58-5D1D-BFB5A89FB4D3}"/>
                </a:ext>
              </a:extLst>
            </p:cNvPr>
            <p:cNvSpPr/>
            <p:nvPr/>
          </p:nvSpPr>
          <p:spPr>
            <a:xfrm>
              <a:off x="8147051" y="7109355"/>
              <a:ext cx="182880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CuadroTexto 395">
              <a:extLst>
                <a:ext uri="{FF2B5EF4-FFF2-40B4-BE49-F238E27FC236}">
                  <a16:creationId xmlns:a16="http://schemas.microsoft.com/office/drawing/2014/main" id="{4D97005B-D318-1208-2A01-82B14AA66CA6}"/>
                </a:ext>
              </a:extLst>
            </p:cNvPr>
            <p:cNvSpPr txBox="1"/>
            <p:nvPr/>
          </p:nvSpPr>
          <p:spPr>
            <a:xfrm>
              <a:off x="7808596" y="7668843"/>
              <a:ext cx="2505710" cy="861774"/>
            </a:xfrm>
            <a:prstGeom prst="rect">
              <a:avLst/>
            </a:prstGeom>
            <a:noFill/>
          </p:spPr>
          <p:txBody>
            <a:bodyPr wrap="square" rtlCol="0">
              <a:spAutoFit/>
            </a:bodyPr>
            <a:lstStyle/>
            <a:p>
              <a:pPr algn="ctr"/>
              <a:r>
                <a:rPr lang="en-US" sz="2200" dirty="0">
                  <a:solidFill>
                    <a:schemeClr val="bg1"/>
                  </a:solidFill>
                  <a:latin typeface="Poppins Medium" pitchFamily="2" charset="77"/>
                  <a:ea typeface="Lato Semibold" panose="020F0502020204030203" pitchFamily="34" charset="0"/>
                  <a:cs typeface="Poppins Medium" pitchFamily="2" charset="77"/>
                </a:rPr>
                <a:t>4</a:t>
              </a:r>
            </a:p>
          </p:txBody>
        </p:sp>
      </p:grpSp>
      <p:grpSp>
        <p:nvGrpSpPr>
          <p:cNvPr id="28" name="Group 27">
            <a:extLst>
              <a:ext uri="{FF2B5EF4-FFF2-40B4-BE49-F238E27FC236}">
                <a16:creationId xmlns:a16="http://schemas.microsoft.com/office/drawing/2014/main" id="{456BF8BB-277A-1C80-D7FC-A9ACA169EE2B}"/>
              </a:ext>
            </a:extLst>
          </p:cNvPr>
          <p:cNvGrpSpPr/>
          <p:nvPr/>
        </p:nvGrpSpPr>
        <p:grpSpPr>
          <a:xfrm>
            <a:off x="10180810" y="4304545"/>
            <a:ext cx="1252855" cy="914400"/>
            <a:chOff x="7808596" y="7109355"/>
            <a:chExt cx="2505710" cy="1828800"/>
          </a:xfrm>
        </p:grpSpPr>
        <p:sp>
          <p:nvSpPr>
            <p:cNvPr id="29" name="Oval 28">
              <a:extLst>
                <a:ext uri="{FF2B5EF4-FFF2-40B4-BE49-F238E27FC236}">
                  <a16:creationId xmlns:a16="http://schemas.microsoft.com/office/drawing/2014/main" id="{BD7D72FB-B992-00AC-A121-F6026C0FE71D}"/>
                </a:ext>
              </a:extLst>
            </p:cNvPr>
            <p:cNvSpPr/>
            <p:nvPr/>
          </p:nvSpPr>
          <p:spPr>
            <a:xfrm>
              <a:off x="8147051" y="7109355"/>
              <a:ext cx="1828800" cy="1828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CuadroTexto 395">
              <a:extLst>
                <a:ext uri="{FF2B5EF4-FFF2-40B4-BE49-F238E27FC236}">
                  <a16:creationId xmlns:a16="http://schemas.microsoft.com/office/drawing/2014/main" id="{5C35FFC6-B2F4-90C3-7FAF-1207482987E4}"/>
                </a:ext>
              </a:extLst>
            </p:cNvPr>
            <p:cNvSpPr txBox="1"/>
            <p:nvPr/>
          </p:nvSpPr>
          <p:spPr>
            <a:xfrm>
              <a:off x="7808596" y="7668843"/>
              <a:ext cx="2505710" cy="861774"/>
            </a:xfrm>
            <a:prstGeom prst="rect">
              <a:avLst/>
            </a:prstGeom>
            <a:noFill/>
          </p:spPr>
          <p:txBody>
            <a:bodyPr wrap="square" rtlCol="0">
              <a:spAutoFit/>
            </a:bodyPr>
            <a:lstStyle/>
            <a:p>
              <a:pPr algn="ctr"/>
              <a:r>
                <a:rPr lang="en-US" sz="2200" dirty="0">
                  <a:solidFill>
                    <a:schemeClr val="bg1"/>
                  </a:solidFill>
                  <a:latin typeface="Poppins Medium" pitchFamily="2" charset="77"/>
                  <a:ea typeface="Lato Semibold" panose="020F0502020204030203" pitchFamily="34" charset="0"/>
                  <a:cs typeface="Poppins Medium" pitchFamily="2" charset="77"/>
                </a:rPr>
                <a:t>3</a:t>
              </a:r>
            </a:p>
          </p:txBody>
        </p:sp>
      </p:grpSp>
      <p:grpSp>
        <p:nvGrpSpPr>
          <p:cNvPr id="31" name="Gráfico 282">
            <a:extLst>
              <a:ext uri="{FF2B5EF4-FFF2-40B4-BE49-F238E27FC236}">
                <a16:creationId xmlns:a16="http://schemas.microsoft.com/office/drawing/2014/main" id="{7FA4A4C8-2344-534D-25AD-2FE8D7D07CA4}"/>
              </a:ext>
            </a:extLst>
          </p:cNvPr>
          <p:cNvGrpSpPr/>
          <p:nvPr/>
        </p:nvGrpSpPr>
        <p:grpSpPr>
          <a:xfrm>
            <a:off x="6900750" y="2837991"/>
            <a:ext cx="382329" cy="382329"/>
            <a:chOff x="564780" y="239858"/>
            <a:chExt cx="597977" cy="597977"/>
          </a:xfrm>
          <a:solidFill>
            <a:schemeClr val="bg1"/>
          </a:solidFill>
        </p:grpSpPr>
        <p:sp>
          <p:nvSpPr>
            <p:cNvPr id="32" name="Forma libre 285">
              <a:extLst>
                <a:ext uri="{FF2B5EF4-FFF2-40B4-BE49-F238E27FC236}">
                  <a16:creationId xmlns:a16="http://schemas.microsoft.com/office/drawing/2014/main" id="{3DA3EDA5-C38C-E76E-5CD6-893249E7E095}"/>
                </a:ext>
              </a:extLst>
            </p:cNvPr>
            <p:cNvSpPr/>
            <p:nvPr/>
          </p:nvSpPr>
          <p:spPr>
            <a:xfrm>
              <a:off x="563824" y="238902"/>
              <a:ext cx="517652" cy="517652"/>
            </a:xfrm>
            <a:custGeom>
              <a:avLst/>
              <a:gdLst>
                <a:gd name="connsiteX0" fmla="*/ 245812 w 517651"/>
                <a:gd name="connsiteY0" fmla="*/ 436157 h 517651"/>
                <a:gd name="connsiteX1" fmla="*/ 436254 w 517651"/>
                <a:gd name="connsiteY1" fmla="*/ 245757 h 517651"/>
                <a:gd name="connsiteX2" fmla="*/ 498982 w 517651"/>
                <a:gd name="connsiteY2" fmla="*/ 256568 h 517651"/>
                <a:gd name="connsiteX3" fmla="*/ 503472 w 517651"/>
                <a:gd name="connsiteY3" fmla="*/ 257325 h 517651"/>
                <a:gd name="connsiteX4" fmla="*/ 504004 w 517651"/>
                <a:gd name="connsiteY4" fmla="*/ 257325 h 517651"/>
                <a:gd name="connsiteX5" fmla="*/ 517607 w 517651"/>
                <a:gd name="connsiteY5" fmla="*/ 243725 h 517651"/>
                <a:gd name="connsiteX6" fmla="*/ 516783 w 517651"/>
                <a:gd name="connsiteY6" fmla="*/ 238997 h 517651"/>
                <a:gd name="connsiteX7" fmla="*/ 259415 w 517651"/>
                <a:gd name="connsiteY7" fmla="*/ 956 h 517651"/>
                <a:gd name="connsiteX8" fmla="*/ 956 w 517651"/>
                <a:gd name="connsiteY8" fmla="*/ 259358 h 517651"/>
                <a:gd name="connsiteX9" fmla="*/ 242915 w 517651"/>
                <a:gd name="connsiteY9" fmla="*/ 516948 h 517651"/>
                <a:gd name="connsiteX10" fmla="*/ 243766 w 517651"/>
                <a:gd name="connsiteY10" fmla="*/ 516975 h 517651"/>
                <a:gd name="connsiteX11" fmla="*/ 254606 w 517651"/>
                <a:gd name="connsiteY11" fmla="*/ 511595 h 517651"/>
                <a:gd name="connsiteX12" fmla="*/ 256598 w 517651"/>
                <a:gd name="connsiteY12" fmla="*/ 498899 h 517651"/>
                <a:gd name="connsiteX13" fmla="*/ 245812 w 517651"/>
                <a:gd name="connsiteY13" fmla="*/ 436157 h 517651"/>
                <a:gd name="connsiteX14" fmla="*/ 187372 w 517651"/>
                <a:gd name="connsiteY14" fmla="*/ 350573 h 517651"/>
                <a:gd name="connsiteX15" fmla="*/ 177756 w 517651"/>
                <a:gd name="connsiteY15" fmla="*/ 354557 h 517651"/>
                <a:gd name="connsiteX16" fmla="*/ 168140 w 517651"/>
                <a:gd name="connsiteY16" fmla="*/ 350573 h 517651"/>
                <a:gd name="connsiteX17" fmla="*/ 168140 w 517651"/>
                <a:gd name="connsiteY17" fmla="*/ 331342 h 517651"/>
                <a:gd name="connsiteX18" fmla="*/ 245757 w 517651"/>
                <a:gd name="connsiteY18" fmla="*/ 253726 h 517651"/>
                <a:gd name="connsiteX19" fmla="*/ 245757 w 517651"/>
                <a:gd name="connsiteY19" fmla="*/ 96157 h 517651"/>
                <a:gd name="connsiteX20" fmla="*/ 259358 w 517651"/>
                <a:gd name="connsiteY20" fmla="*/ 82557 h 517651"/>
                <a:gd name="connsiteX21" fmla="*/ 272958 w 517651"/>
                <a:gd name="connsiteY21" fmla="*/ 96157 h 517651"/>
                <a:gd name="connsiteX22" fmla="*/ 272958 w 517651"/>
                <a:gd name="connsiteY22" fmla="*/ 259358 h 517651"/>
                <a:gd name="connsiteX23" fmla="*/ 268974 w 517651"/>
                <a:gd name="connsiteY23" fmla="*/ 268974 h 517651"/>
                <a:gd name="connsiteX24" fmla="*/ 187372 w 517651"/>
                <a:gd name="connsiteY24" fmla="*/ 350573 h 51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7651" h="517651">
                  <a:moveTo>
                    <a:pt x="245812" y="436157"/>
                  </a:moveTo>
                  <a:cubicBezTo>
                    <a:pt x="245812" y="331170"/>
                    <a:pt x="331255" y="245757"/>
                    <a:pt x="436254" y="245757"/>
                  </a:cubicBezTo>
                  <a:cubicBezTo>
                    <a:pt x="457349" y="245757"/>
                    <a:pt x="478445" y="249396"/>
                    <a:pt x="498982" y="256568"/>
                  </a:cubicBezTo>
                  <a:cubicBezTo>
                    <a:pt x="500443" y="257073"/>
                    <a:pt x="501958" y="257325"/>
                    <a:pt x="503472" y="257325"/>
                  </a:cubicBezTo>
                  <a:cubicBezTo>
                    <a:pt x="503685" y="257338"/>
                    <a:pt x="503871" y="257325"/>
                    <a:pt x="504004" y="257325"/>
                  </a:cubicBezTo>
                  <a:cubicBezTo>
                    <a:pt x="511523" y="257325"/>
                    <a:pt x="517607" y="251242"/>
                    <a:pt x="517607" y="243725"/>
                  </a:cubicBezTo>
                  <a:cubicBezTo>
                    <a:pt x="517607" y="242065"/>
                    <a:pt x="517315" y="240471"/>
                    <a:pt x="516783" y="238997"/>
                  </a:cubicBezTo>
                  <a:cubicBezTo>
                    <a:pt x="506289" y="105201"/>
                    <a:pt x="393984" y="956"/>
                    <a:pt x="259415" y="956"/>
                  </a:cubicBezTo>
                  <a:cubicBezTo>
                    <a:pt x="116901" y="956"/>
                    <a:pt x="956" y="116876"/>
                    <a:pt x="956" y="259358"/>
                  </a:cubicBezTo>
                  <a:cubicBezTo>
                    <a:pt x="956" y="395212"/>
                    <a:pt x="107230" y="508356"/>
                    <a:pt x="242915" y="516948"/>
                  </a:cubicBezTo>
                  <a:cubicBezTo>
                    <a:pt x="243180" y="516961"/>
                    <a:pt x="243474" y="516975"/>
                    <a:pt x="243766" y="516975"/>
                  </a:cubicBezTo>
                  <a:cubicBezTo>
                    <a:pt x="248016" y="516975"/>
                    <a:pt x="252029" y="514996"/>
                    <a:pt x="254606" y="511595"/>
                  </a:cubicBezTo>
                  <a:cubicBezTo>
                    <a:pt x="257369" y="507969"/>
                    <a:pt x="258113" y="503202"/>
                    <a:pt x="256598" y="498899"/>
                  </a:cubicBezTo>
                  <a:cubicBezTo>
                    <a:pt x="249451" y="478379"/>
                    <a:pt x="245812" y="457261"/>
                    <a:pt x="245812" y="436157"/>
                  </a:cubicBezTo>
                  <a:close/>
                  <a:moveTo>
                    <a:pt x="187372" y="350573"/>
                  </a:moveTo>
                  <a:cubicBezTo>
                    <a:pt x="184716" y="353228"/>
                    <a:pt x="181235" y="354557"/>
                    <a:pt x="177756" y="354557"/>
                  </a:cubicBezTo>
                  <a:cubicBezTo>
                    <a:pt x="174277" y="354557"/>
                    <a:pt x="170797" y="353228"/>
                    <a:pt x="168140" y="350573"/>
                  </a:cubicBezTo>
                  <a:cubicBezTo>
                    <a:pt x="162827" y="345260"/>
                    <a:pt x="162827" y="336653"/>
                    <a:pt x="168140" y="331342"/>
                  </a:cubicBezTo>
                  <a:lnTo>
                    <a:pt x="245757" y="253726"/>
                  </a:lnTo>
                  <a:lnTo>
                    <a:pt x="245757" y="96157"/>
                  </a:lnTo>
                  <a:cubicBezTo>
                    <a:pt x="245757" y="88640"/>
                    <a:pt x="251840" y="82557"/>
                    <a:pt x="259358" y="82557"/>
                  </a:cubicBezTo>
                  <a:cubicBezTo>
                    <a:pt x="266875" y="82557"/>
                    <a:pt x="272958" y="88640"/>
                    <a:pt x="272958" y="96157"/>
                  </a:cubicBezTo>
                  <a:lnTo>
                    <a:pt x="272958" y="259358"/>
                  </a:lnTo>
                  <a:cubicBezTo>
                    <a:pt x="272958" y="262970"/>
                    <a:pt x="271524" y="266424"/>
                    <a:pt x="268974" y="268974"/>
                  </a:cubicBezTo>
                  <a:lnTo>
                    <a:pt x="187372" y="350573"/>
                  </a:lnTo>
                  <a:close/>
                </a:path>
              </a:pathLst>
            </a:custGeom>
            <a:grpFill/>
            <a:ln w="9525" cap="flat">
              <a:noFill/>
              <a:prstDash val="solid"/>
              <a:miter/>
            </a:ln>
          </p:spPr>
          <p:txBody>
            <a:bodyPr rtlCol="0" anchor="ctr"/>
            <a:lstStyle/>
            <a:p>
              <a:endParaRPr lang="es-MX" sz="900"/>
            </a:p>
          </p:txBody>
        </p:sp>
        <p:sp>
          <p:nvSpPr>
            <p:cNvPr id="33" name="Forma libre 286">
              <a:extLst>
                <a:ext uri="{FF2B5EF4-FFF2-40B4-BE49-F238E27FC236}">
                  <a16:creationId xmlns:a16="http://schemas.microsoft.com/office/drawing/2014/main" id="{9EE5D557-2FF8-C22B-D61A-BF264AD80A5B}"/>
                </a:ext>
              </a:extLst>
            </p:cNvPr>
            <p:cNvSpPr/>
            <p:nvPr/>
          </p:nvSpPr>
          <p:spPr>
            <a:xfrm>
              <a:off x="835824" y="510902"/>
              <a:ext cx="327676" cy="327676"/>
            </a:xfrm>
            <a:custGeom>
              <a:avLst/>
              <a:gdLst>
                <a:gd name="connsiteX0" fmla="*/ 164157 w 327676"/>
                <a:gd name="connsiteY0" fmla="*/ 956 h 327676"/>
                <a:gd name="connsiteX1" fmla="*/ 956 w 327676"/>
                <a:gd name="connsiteY1" fmla="*/ 164157 h 327676"/>
                <a:gd name="connsiteX2" fmla="*/ 164157 w 327676"/>
                <a:gd name="connsiteY2" fmla="*/ 327357 h 327676"/>
                <a:gd name="connsiteX3" fmla="*/ 327357 w 327676"/>
                <a:gd name="connsiteY3" fmla="*/ 164157 h 327676"/>
                <a:gd name="connsiteX4" fmla="*/ 164157 w 327676"/>
                <a:gd name="connsiteY4" fmla="*/ 956 h 327676"/>
                <a:gd name="connsiteX5" fmla="*/ 157357 w 327676"/>
                <a:gd name="connsiteY5" fmla="*/ 150558 h 327676"/>
                <a:gd name="connsiteX6" fmla="*/ 170958 w 327676"/>
                <a:gd name="connsiteY6" fmla="*/ 150558 h 327676"/>
                <a:gd name="connsiteX7" fmla="*/ 218557 w 327676"/>
                <a:gd name="connsiteY7" fmla="*/ 198157 h 327676"/>
                <a:gd name="connsiteX8" fmla="*/ 177757 w 327676"/>
                <a:gd name="connsiteY8" fmla="*/ 245070 h 327676"/>
                <a:gd name="connsiteX9" fmla="*/ 177757 w 327676"/>
                <a:gd name="connsiteY9" fmla="*/ 259358 h 327676"/>
                <a:gd name="connsiteX10" fmla="*/ 164157 w 327676"/>
                <a:gd name="connsiteY10" fmla="*/ 272958 h 327676"/>
                <a:gd name="connsiteX11" fmla="*/ 150556 w 327676"/>
                <a:gd name="connsiteY11" fmla="*/ 259358 h 327676"/>
                <a:gd name="connsiteX12" fmla="*/ 150556 w 327676"/>
                <a:gd name="connsiteY12" fmla="*/ 245757 h 327676"/>
                <a:gd name="connsiteX13" fmla="*/ 123357 w 327676"/>
                <a:gd name="connsiteY13" fmla="*/ 245757 h 327676"/>
                <a:gd name="connsiteX14" fmla="*/ 109756 w 327676"/>
                <a:gd name="connsiteY14" fmla="*/ 232157 h 327676"/>
                <a:gd name="connsiteX15" fmla="*/ 123357 w 327676"/>
                <a:gd name="connsiteY15" fmla="*/ 218556 h 327676"/>
                <a:gd name="connsiteX16" fmla="*/ 170956 w 327676"/>
                <a:gd name="connsiteY16" fmla="*/ 218556 h 327676"/>
                <a:gd name="connsiteX17" fmla="*/ 191356 w 327676"/>
                <a:gd name="connsiteY17" fmla="*/ 198156 h 327676"/>
                <a:gd name="connsiteX18" fmla="*/ 170956 w 327676"/>
                <a:gd name="connsiteY18" fmla="*/ 177756 h 327676"/>
                <a:gd name="connsiteX19" fmla="*/ 157357 w 327676"/>
                <a:gd name="connsiteY19" fmla="*/ 177756 h 327676"/>
                <a:gd name="connsiteX20" fmla="*/ 109757 w 327676"/>
                <a:gd name="connsiteY20" fmla="*/ 130156 h 327676"/>
                <a:gd name="connsiteX21" fmla="*/ 150558 w 327676"/>
                <a:gd name="connsiteY21" fmla="*/ 83244 h 327676"/>
                <a:gd name="connsiteX22" fmla="*/ 150558 w 327676"/>
                <a:gd name="connsiteY22" fmla="*/ 68956 h 327676"/>
                <a:gd name="connsiteX23" fmla="*/ 164158 w 327676"/>
                <a:gd name="connsiteY23" fmla="*/ 55356 h 327676"/>
                <a:gd name="connsiteX24" fmla="*/ 177757 w 327676"/>
                <a:gd name="connsiteY24" fmla="*/ 68957 h 327676"/>
                <a:gd name="connsiteX25" fmla="*/ 177757 w 327676"/>
                <a:gd name="connsiteY25" fmla="*/ 82558 h 327676"/>
                <a:gd name="connsiteX26" fmla="*/ 204957 w 327676"/>
                <a:gd name="connsiteY26" fmla="*/ 82558 h 327676"/>
                <a:gd name="connsiteX27" fmla="*/ 218557 w 327676"/>
                <a:gd name="connsiteY27" fmla="*/ 96158 h 327676"/>
                <a:gd name="connsiteX28" fmla="*/ 204957 w 327676"/>
                <a:gd name="connsiteY28" fmla="*/ 109759 h 327676"/>
                <a:gd name="connsiteX29" fmla="*/ 157357 w 327676"/>
                <a:gd name="connsiteY29" fmla="*/ 109759 h 327676"/>
                <a:gd name="connsiteX30" fmla="*/ 136957 w 327676"/>
                <a:gd name="connsiteY30" fmla="*/ 130159 h 327676"/>
                <a:gd name="connsiteX31" fmla="*/ 157357 w 327676"/>
                <a:gd name="connsiteY31" fmla="*/ 150558 h 32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7676" h="327676">
                  <a:moveTo>
                    <a:pt x="164157" y="956"/>
                  </a:moveTo>
                  <a:cubicBezTo>
                    <a:pt x="74163" y="956"/>
                    <a:pt x="956" y="74163"/>
                    <a:pt x="956" y="164157"/>
                  </a:cubicBezTo>
                  <a:cubicBezTo>
                    <a:pt x="956" y="254150"/>
                    <a:pt x="74163" y="327357"/>
                    <a:pt x="164157" y="327357"/>
                  </a:cubicBezTo>
                  <a:cubicBezTo>
                    <a:pt x="254150" y="327357"/>
                    <a:pt x="327357" y="254150"/>
                    <a:pt x="327357" y="164157"/>
                  </a:cubicBezTo>
                  <a:cubicBezTo>
                    <a:pt x="327357" y="74163"/>
                    <a:pt x="254152" y="956"/>
                    <a:pt x="164157" y="956"/>
                  </a:cubicBezTo>
                  <a:close/>
                  <a:moveTo>
                    <a:pt x="157357" y="150558"/>
                  </a:moveTo>
                  <a:lnTo>
                    <a:pt x="170958" y="150558"/>
                  </a:lnTo>
                  <a:cubicBezTo>
                    <a:pt x="197201" y="150558"/>
                    <a:pt x="218557" y="171914"/>
                    <a:pt x="218557" y="198157"/>
                  </a:cubicBezTo>
                  <a:cubicBezTo>
                    <a:pt x="218557" y="222074"/>
                    <a:pt x="200766" y="241737"/>
                    <a:pt x="177757" y="245070"/>
                  </a:cubicBezTo>
                  <a:lnTo>
                    <a:pt x="177757" y="259358"/>
                  </a:lnTo>
                  <a:cubicBezTo>
                    <a:pt x="177757" y="266875"/>
                    <a:pt x="171674" y="272958"/>
                    <a:pt x="164157" y="272958"/>
                  </a:cubicBezTo>
                  <a:cubicBezTo>
                    <a:pt x="156639" y="272958"/>
                    <a:pt x="150556" y="266875"/>
                    <a:pt x="150556" y="259358"/>
                  </a:cubicBezTo>
                  <a:lnTo>
                    <a:pt x="150556" y="245757"/>
                  </a:lnTo>
                  <a:lnTo>
                    <a:pt x="123357" y="245757"/>
                  </a:lnTo>
                  <a:cubicBezTo>
                    <a:pt x="115839" y="245757"/>
                    <a:pt x="109756" y="239674"/>
                    <a:pt x="109756" y="232157"/>
                  </a:cubicBezTo>
                  <a:cubicBezTo>
                    <a:pt x="109756" y="224639"/>
                    <a:pt x="115839" y="218556"/>
                    <a:pt x="123357" y="218556"/>
                  </a:cubicBezTo>
                  <a:lnTo>
                    <a:pt x="170956" y="218556"/>
                  </a:lnTo>
                  <a:cubicBezTo>
                    <a:pt x="182193" y="218556"/>
                    <a:pt x="191356" y="209405"/>
                    <a:pt x="191356" y="198156"/>
                  </a:cubicBezTo>
                  <a:cubicBezTo>
                    <a:pt x="191356" y="186907"/>
                    <a:pt x="182192" y="177756"/>
                    <a:pt x="170956" y="177756"/>
                  </a:cubicBezTo>
                  <a:lnTo>
                    <a:pt x="157357" y="177756"/>
                  </a:lnTo>
                  <a:cubicBezTo>
                    <a:pt x="131114" y="177756"/>
                    <a:pt x="109757" y="156400"/>
                    <a:pt x="109757" y="130156"/>
                  </a:cubicBezTo>
                  <a:cubicBezTo>
                    <a:pt x="109757" y="106240"/>
                    <a:pt x="127549" y="86577"/>
                    <a:pt x="150558" y="83244"/>
                  </a:cubicBezTo>
                  <a:lnTo>
                    <a:pt x="150558" y="68956"/>
                  </a:lnTo>
                  <a:cubicBezTo>
                    <a:pt x="150558" y="61439"/>
                    <a:pt x="156641" y="55356"/>
                    <a:pt x="164158" y="55356"/>
                  </a:cubicBezTo>
                  <a:cubicBezTo>
                    <a:pt x="171676" y="55356"/>
                    <a:pt x="177757" y="61440"/>
                    <a:pt x="177757" y="68957"/>
                  </a:cubicBezTo>
                  <a:lnTo>
                    <a:pt x="177757" y="82558"/>
                  </a:lnTo>
                  <a:lnTo>
                    <a:pt x="204957" y="82558"/>
                  </a:lnTo>
                  <a:cubicBezTo>
                    <a:pt x="212474" y="82558"/>
                    <a:pt x="218557" y="88641"/>
                    <a:pt x="218557" y="96158"/>
                  </a:cubicBezTo>
                  <a:cubicBezTo>
                    <a:pt x="218557" y="103676"/>
                    <a:pt x="212474" y="109759"/>
                    <a:pt x="204957" y="109759"/>
                  </a:cubicBezTo>
                  <a:lnTo>
                    <a:pt x="157357" y="109759"/>
                  </a:lnTo>
                  <a:cubicBezTo>
                    <a:pt x="146121" y="109759"/>
                    <a:pt x="136957" y="118909"/>
                    <a:pt x="136957" y="130159"/>
                  </a:cubicBezTo>
                  <a:cubicBezTo>
                    <a:pt x="136957" y="141408"/>
                    <a:pt x="146122" y="150558"/>
                    <a:pt x="157357" y="150558"/>
                  </a:cubicBezTo>
                  <a:close/>
                </a:path>
              </a:pathLst>
            </a:custGeom>
            <a:grpFill/>
            <a:ln w="9525" cap="flat">
              <a:noFill/>
              <a:prstDash val="solid"/>
              <a:miter/>
            </a:ln>
          </p:spPr>
          <p:txBody>
            <a:bodyPr rtlCol="0" anchor="ctr"/>
            <a:lstStyle/>
            <a:p>
              <a:endParaRPr lang="es-MX" sz="900"/>
            </a:p>
          </p:txBody>
        </p:sp>
      </p:grpSp>
      <p:grpSp>
        <p:nvGrpSpPr>
          <p:cNvPr id="34" name="Gráfico 48">
            <a:extLst>
              <a:ext uri="{FF2B5EF4-FFF2-40B4-BE49-F238E27FC236}">
                <a16:creationId xmlns:a16="http://schemas.microsoft.com/office/drawing/2014/main" id="{CBB42088-A837-2776-D89C-B1E0B776436D}"/>
              </a:ext>
            </a:extLst>
          </p:cNvPr>
          <p:cNvGrpSpPr/>
          <p:nvPr/>
        </p:nvGrpSpPr>
        <p:grpSpPr>
          <a:xfrm>
            <a:off x="4954289" y="4592330"/>
            <a:ext cx="382329" cy="382329"/>
            <a:chOff x="1719249" y="239858"/>
            <a:chExt cx="597977" cy="597977"/>
          </a:xfrm>
          <a:solidFill>
            <a:schemeClr val="bg1"/>
          </a:solidFill>
        </p:grpSpPr>
        <p:sp>
          <p:nvSpPr>
            <p:cNvPr id="35" name="Forma libre 288">
              <a:extLst>
                <a:ext uri="{FF2B5EF4-FFF2-40B4-BE49-F238E27FC236}">
                  <a16:creationId xmlns:a16="http://schemas.microsoft.com/office/drawing/2014/main" id="{CCEBC790-BF73-876D-10EF-1EBF68BE5715}"/>
                </a:ext>
              </a:extLst>
            </p:cNvPr>
            <p:cNvSpPr/>
            <p:nvPr/>
          </p:nvSpPr>
          <p:spPr>
            <a:xfrm>
              <a:off x="1718373" y="238981"/>
              <a:ext cx="599145" cy="599145"/>
            </a:xfrm>
            <a:custGeom>
              <a:avLst/>
              <a:gdLst>
                <a:gd name="connsiteX0" fmla="*/ 597710 w 599144"/>
                <a:gd name="connsiteY0" fmla="*/ 107778 h 599144"/>
                <a:gd name="connsiteX1" fmla="*/ 588415 w 599144"/>
                <a:gd name="connsiteY1" fmla="*/ 100697 h 599144"/>
                <a:gd name="connsiteX2" fmla="*/ 520456 w 599144"/>
                <a:gd name="connsiteY2" fmla="*/ 79272 h 599144"/>
                <a:gd name="connsiteX3" fmla="*/ 499020 w 599144"/>
                <a:gd name="connsiteY3" fmla="*/ 11326 h 599144"/>
                <a:gd name="connsiteX4" fmla="*/ 491963 w 599144"/>
                <a:gd name="connsiteY4" fmla="*/ 2019 h 599144"/>
                <a:gd name="connsiteX5" fmla="*/ 480284 w 599144"/>
                <a:gd name="connsiteY5" fmla="*/ 2676 h 599144"/>
                <a:gd name="connsiteX6" fmla="*/ 424442 w 599144"/>
                <a:gd name="connsiteY6" fmla="*/ 88081 h 599144"/>
                <a:gd name="connsiteX7" fmla="*/ 424442 w 599144"/>
                <a:gd name="connsiteY7" fmla="*/ 132049 h 599144"/>
                <a:gd name="connsiteX8" fmla="*/ 299864 w 599144"/>
                <a:gd name="connsiteY8" fmla="*/ 262490 h 599144"/>
                <a:gd name="connsiteX9" fmla="*/ 299864 w 599144"/>
                <a:gd name="connsiteY9" fmla="*/ 263894 h 599144"/>
                <a:gd name="connsiteX10" fmla="*/ 299864 w 599144"/>
                <a:gd name="connsiteY10" fmla="*/ 277090 h 599144"/>
                <a:gd name="connsiteX11" fmla="*/ 296215 w 599144"/>
                <a:gd name="connsiteY11" fmla="*/ 285898 h 599144"/>
                <a:gd name="connsiteX12" fmla="*/ 241225 w 599144"/>
                <a:gd name="connsiteY12" fmla="*/ 340887 h 599144"/>
                <a:gd name="connsiteX13" fmla="*/ 232417 w 599144"/>
                <a:gd name="connsiteY13" fmla="*/ 344537 h 599144"/>
                <a:gd name="connsiteX14" fmla="*/ 223608 w 599144"/>
                <a:gd name="connsiteY14" fmla="*/ 340887 h 599144"/>
                <a:gd name="connsiteX15" fmla="*/ 223608 w 599144"/>
                <a:gd name="connsiteY15" fmla="*/ 323272 h 599144"/>
                <a:gd name="connsiteX16" fmla="*/ 274948 w 599144"/>
                <a:gd name="connsiteY16" fmla="*/ 271932 h 599144"/>
                <a:gd name="connsiteX17" fmla="*/ 274948 w 599144"/>
                <a:gd name="connsiteY17" fmla="*/ 262492 h 599144"/>
                <a:gd name="connsiteX18" fmla="*/ 275653 w 599144"/>
                <a:gd name="connsiteY18" fmla="*/ 253792 h 599144"/>
                <a:gd name="connsiteX19" fmla="*/ 250031 w 599144"/>
                <a:gd name="connsiteY19" fmla="*/ 250035 h 599144"/>
                <a:gd name="connsiteX20" fmla="*/ 150369 w 599144"/>
                <a:gd name="connsiteY20" fmla="*/ 349697 h 599144"/>
                <a:gd name="connsiteX21" fmla="*/ 250034 w 599144"/>
                <a:gd name="connsiteY21" fmla="*/ 449359 h 599144"/>
                <a:gd name="connsiteX22" fmla="*/ 349696 w 599144"/>
                <a:gd name="connsiteY22" fmla="*/ 349697 h 599144"/>
                <a:gd name="connsiteX23" fmla="*/ 336079 w 599144"/>
                <a:gd name="connsiteY23" fmla="*/ 299865 h 599144"/>
                <a:gd name="connsiteX24" fmla="*/ 337238 w 599144"/>
                <a:gd name="connsiteY24" fmla="*/ 299865 h 599144"/>
                <a:gd name="connsiteX25" fmla="*/ 396204 w 599144"/>
                <a:gd name="connsiteY25" fmla="*/ 255815 h 599144"/>
                <a:gd name="connsiteX26" fmla="*/ 424442 w 599144"/>
                <a:gd name="connsiteY26" fmla="*/ 349697 h 599144"/>
                <a:gd name="connsiteX27" fmla="*/ 250033 w 599144"/>
                <a:gd name="connsiteY27" fmla="*/ 524107 h 599144"/>
                <a:gd name="connsiteX28" fmla="*/ 75623 w 599144"/>
                <a:gd name="connsiteY28" fmla="*/ 349696 h 599144"/>
                <a:gd name="connsiteX29" fmla="*/ 250033 w 599144"/>
                <a:gd name="connsiteY29" fmla="*/ 175286 h 599144"/>
                <a:gd name="connsiteX30" fmla="*/ 321107 w 599144"/>
                <a:gd name="connsiteY30" fmla="*/ 191030 h 599144"/>
                <a:gd name="connsiteX31" fmla="*/ 379693 w 599144"/>
                <a:gd name="connsiteY31" fmla="*/ 137229 h 599144"/>
                <a:gd name="connsiteX32" fmla="*/ 250033 w 599144"/>
                <a:gd name="connsiteY32" fmla="*/ 100539 h 599144"/>
                <a:gd name="connsiteX33" fmla="*/ 876 w 599144"/>
                <a:gd name="connsiteY33" fmla="*/ 349696 h 599144"/>
                <a:gd name="connsiteX34" fmla="*/ 250034 w 599144"/>
                <a:gd name="connsiteY34" fmla="*/ 598854 h 599144"/>
                <a:gd name="connsiteX35" fmla="*/ 499191 w 599144"/>
                <a:gd name="connsiteY35" fmla="*/ 349697 h 599144"/>
                <a:gd name="connsiteX36" fmla="*/ 447902 w 599144"/>
                <a:gd name="connsiteY36" fmla="*/ 198773 h 599144"/>
                <a:gd name="connsiteX37" fmla="*/ 467681 w 599144"/>
                <a:gd name="connsiteY37" fmla="*/ 175287 h 599144"/>
                <a:gd name="connsiteX38" fmla="*/ 511649 w 599144"/>
                <a:gd name="connsiteY38" fmla="*/ 175287 h 599144"/>
                <a:gd name="connsiteX39" fmla="*/ 597053 w 599144"/>
                <a:gd name="connsiteY39" fmla="*/ 119434 h 599144"/>
                <a:gd name="connsiteX40" fmla="*/ 597710 w 599144"/>
                <a:gd name="connsiteY40" fmla="*/ 107778 h 59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9144" h="599144">
                  <a:moveTo>
                    <a:pt x="597710" y="107778"/>
                  </a:moveTo>
                  <a:cubicBezTo>
                    <a:pt x="595982" y="104018"/>
                    <a:pt x="592478" y="101366"/>
                    <a:pt x="588415" y="100697"/>
                  </a:cubicBezTo>
                  <a:cubicBezTo>
                    <a:pt x="565300" y="96913"/>
                    <a:pt x="528948" y="87764"/>
                    <a:pt x="520456" y="79272"/>
                  </a:cubicBezTo>
                  <a:cubicBezTo>
                    <a:pt x="511964" y="70780"/>
                    <a:pt x="502816" y="34417"/>
                    <a:pt x="499020" y="11326"/>
                  </a:cubicBezTo>
                  <a:cubicBezTo>
                    <a:pt x="498362" y="7238"/>
                    <a:pt x="495711" y="3759"/>
                    <a:pt x="491963" y="2019"/>
                  </a:cubicBezTo>
                  <a:cubicBezTo>
                    <a:pt x="488168" y="279"/>
                    <a:pt x="483837" y="547"/>
                    <a:pt x="480284" y="2676"/>
                  </a:cubicBezTo>
                  <a:cubicBezTo>
                    <a:pt x="477997" y="4051"/>
                    <a:pt x="424442" y="37009"/>
                    <a:pt x="424442" y="88081"/>
                  </a:cubicBezTo>
                  <a:lnTo>
                    <a:pt x="424442" y="132049"/>
                  </a:lnTo>
                  <a:cubicBezTo>
                    <a:pt x="366534" y="180068"/>
                    <a:pt x="299864" y="240203"/>
                    <a:pt x="299864" y="262490"/>
                  </a:cubicBezTo>
                  <a:lnTo>
                    <a:pt x="299864" y="263894"/>
                  </a:lnTo>
                  <a:lnTo>
                    <a:pt x="299864" y="277090"/>
                  </a:lnTo>
                  <a:cubicBezTo>
                    <a:pt x="299864" y="280398"/>
                    <a:pt x="298551" y="283562"/>
                    <a:pt x="296215" y="285898"/>
                  </a:cubicBezTo>
                  <a:lnTo>
                    <a:pt x="241225" y="340887"/>
                  </a:lnTo>
                  <a:cubicBezTo>
                    <a:pt x="238793" y="343320"/>
                    <a:pt x="235604" y="344537"/>
                    <a:pt x="232417" y="344537"/>
                  </a:cubicBezTo>
                  <a:cubicBezTo>
                    <a:pt x="229230" y="344537"/>
                    <a:pt x="226042" y="343320"/>
                    <a:pt x="223608" y="340887"/>
                  </a:cubicBezTo>
                  <a:cubicBezTo>
                    <a:pt x="218742" y="336021"/>
                    <a:pt x="218742" y="328137"/>
                    <a:pt x="223608" y="323272"/>
                  </a:cubicBezTo>
                  <a:lnTo>
                    <a:pt x="274948" y="271932"/>
                  </a:lnTo>
                  <a:lnTo>
                    <a:pt x="274948" y="262492"/>
                  </a:lnTo>
                  <a:cubicBezTo>
                    <a:pt x="274948" y="260020"/>
                    <a:pt x="274992" y="257216"/>
                    <a:pt x="275653" y="253792"/>
                  </a:cubicBezTo>
                  <a:cubicBezTo>
                    <a:pt x="267428" y="251587"/>
                    <a:pt x="258945" y="250035"/>
                    <a:pt x="250031" y="250035"/>
                  </a:cubicBezTo>
                  <a:cubicBezTo>
                    <a:pt x="195065" y="250035"/>
                    <a:pt x="150369" y="294744"/>
                    <a:pt x="150369" y="349697"/>
                  </a:cubicBezTo>
                  <a:cubicBezTo>
                    <a:pt x="150369" y="404650"/>
                    <a:pt x="195068" y="449359"/>
                    <a:pt x="250034" y="449359"/>
                  </a:cubicBezTo>
                  <a:cubicBezTo>
                    <a:pt x="305000" y="449359"/>
                    <a:pt x="349696" y="404650"/>
                    <a:pt x="349696" y="349697"/>
                  </a:cubicBezTo>
                  <a:cubicBezTo>
                    <a:pt x="349696" y="331479"/>
                    <a:pt x="344706" y="314488"/>
                    <a:pt x="336079" y="299865"/>
                  </a:cubicBezTo>
                  <a:lnTo>
                    <a:pt x="337238" y="299865"/>
                  </a:lnTo>
                  <a:cubicBezTo>
                    <a:pt x="348903" y="299865"/>
                    <a:pt x="370968" y="281528"/>
                    <a:pt x="396204" y="255815"/>
                  </a:cubicBezTo>
                  <a:cubicBezTo>
                    <a:pt x="414398" y="284000"/>
                    <a:pt x="424442" y="316084"/>
                    <a:pt x="424442" y="349697"/>
                  </a:cubicBezTo>
                  <a:cubicBezTo>
                    <a:pt x="424442" y="445869"/>
                    <a:pt x="346191" y="524107"/>
                    <a:pt x="250033" y="524107"/>
                  </a:cubicBezTo>
                  <a:cubicBezTo>
                    <a:pt x="153874" y="524107"/>
                    <a:pt x="75623" y="445867"/>
                    <a:pt x="75623" y="349696"/>
                  </a:cubicBezTo>
                  <a:cubicBezTo>
                    <a:pt x="75623" y="253524"/>
                    <a:pt x="153874" y="175286"/>
                    <a:pt x="250033" y="175286"/>
                  </a:cubicBezTo>
                  <a:cubicBezTo>
                    <a:pt x="274866" y="175286"/>
                    <a:pt x="298827" y="180966"/>
                    <a:pt x="321107" y="191030"/>
                  </a:cubicBezTo>
                  <a:cubicBezTo>
                    <a:pt x="335615" y="176451"/>
                    <a:pt x="354568" y="158857"/>
                    <a:pt x="379693" y="137229"/>
                  </a:cubicBezTo>
                  <a:cubicBezTo>
                    <a:pt x="340810" y="113503"/>
                    <a:pt x="295948" y="100539"/>
                    <a:pt x="250033" y="100539"/>
                  </a:cubicBezTo>
                  <a:cubicBezTo>
                    <a:pt x="112657" y="100539"/>
                    <a:pt x="876" y="212307"/>
                    <a:pt x="876" y="349696"/>
                  </a:cubicBezTo>
                  <a:cubicBezTo>
                    <a:pt x="876" y="487085"/>
                    <a:pt x="112657" y="598854"/>
                    <a:pt x="250034" y="598854"/>
                  </a:cubicBezTo>
                  <a:cubicBezTo>
                    <a:pt x="387411" y="598854"/>
                    <a:pt x="499191" y="487086"/>
                    <a:pt x="499191" y="349697"/>
                  </a:cubicBezTo>
                  <a:cubicBezTo>
                    <a:pt x="499191" y="295120"/>
                    <a:pt x="480918" y="242035"/>
                    <a:pt x="447902" y="198773"/>
                  </a:cubicBezTo>
                  <a:cubicBezTo>
                    <a:pt x="454628" y="190906"/>
                    <a:pt x="461267" y="183020"/>
                    <a:pt x="467681" y="175287"/>
                  </a:cubicBezTo>
                  <a:lnTo>
                    <a:pt x="511649" y="175287"/>
                  </a:lnTo>
                  <a:cubicBezTo>
                    <a:pt x="562745" y="175287"/>
                    <a:pt x="595690" y="121721"/>
                    <a:pt x="597053" y="119434"/>
                  </a:cubicBezTo>
                  <a:cubicBezTo>
                    <a:pt x="599194" y="115893"/>
                    <a:pt x="599437" y="111525"/>
                    <a:pt x="597710" y="107778"/>
                  </a:cubicBezTo>
                  <a:close/>
                </a:path>
              </a:pathLst>
            </a:custGeom>
            <a:grpFill/>
            <a:ln w="9525" cap="flat">
              <a:noFill/>
              <a:prstDash val="solid"/>
              <a:miter/>
            </a:ln>
          </p:spPr>
          <p:txBody>
            <a:bodyPr rtlCol="0" anchor="ctr"/>
            <a:lstStyle/>
            <a:p>
              <a:endParaRPr lang="es-MX" sz="900"/>
            </a:p>
          </p:txBody>
        </p:sp>
      </p:grpSp>
      <p:grpSp>
        <p:nvGrpSpPr>
          <p:cNvPr id="36" name="Gráfico 22">
            <a:extLst>
              <a:ext uri="{FF2B5EF4-FFF2-40B4-BE49-F238E27FC236}">
                <a16:creationId xmlns:a16="http://schemas.microsoft.com/office/drawing/2014/main" id="{E8CF3BA0-0D46-0962-81DF-DB2E803E42F1}"/>
              </a:ext>
            </a:extLst>
          </p:cNvPr>
          <p:cNvGrpSpPr/>
          <p:nvPr/>
        </p:nvGrpSpPr>
        <p:grpSpPr>
          <a:xfrm>
            <a:off x="6823131" y="4612237"/>
            <a:ext cx="382329" cy="382329"/>
            <a:chOff x="8610000" y="1514163"/>
            <a:chExt cx="597977" cy="597977"/>
          </a:xfrm>
          <a:solidFill>
            <a:schemeClr val="bg1"/>
          </a:solidFill>
        </p:grpSpPr>
        <p:sp>
          <p:nvSpPr>
            <p:cNvPr id="37" name="Forma libre 340">
              <a:extLst>
                <a:ext uri="{FF2B5EF4-FFF2-40B4-BE49-F238E27FC236}">
                  <a16:creationId xmlns:a16="http://schemas.microsoft.com/office/drawing/2014/main" id="{3E34CD8D-8DCC-2DB5-E199-6B9B9134EF97}"/>
                </a:ext>
              </a:extLst>
            </p:cNvPr>
            <p:cNvSpPr/>
            <p:nvPr/>
          </p:nvSpPr>
          <p:spPr>
            <a:xfrm>
              <a:off x="8840245" y="1513207"/>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38" name="Forma libre 341">
              <a:extLst>
                <a:ext uri="{FF2B5EF4-FFF2-40B4-BE49-F238E27FC236}">
                  <a16:creationId xmlns:a16="http://schemas.microsoft.com/office/drawing/2014/main" id="{2A06F999-D4E3-18A4-B507-9EDA1A0D28F8}"/>
                </a:ext>
              </a:extLst>
            </p:cNvPr>
            <p:cNvSpPr/>
            <p:nvPr/>
          </p:nvSpPr>
          <p:spPr>
            <a:xfrm>
              <a:off x="8785845" y="1662807"/>
              <a:ext cx="246076" cy="123675"/>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grpFill/>
            <a:ln w="9525" cap="flat">
              <a:noFill/>
              <a:prstDash val="solid"/>
              <a:miter/>
            </a:ln>
          </p:spPr>
          <p:txBody>
            <a:bodyPr rtlCol="0" anchor="ctr"/>
            <a:lstStyle/>
            <a:p>
              <a:endParaRPr lang="es-MX" sz="900"/>
            </a:p>
          </p:txBody>
        </p:sp>
        <p:sp>
          <p:nvSpPr>
            <p:cNvPr id="39" name="Forma libre 342">
              <a:extLst>
                <a:ext uri="{FF2B5EF4-FFF2-40B4-BE49-F238E27FC236}">
                  <a16:creationId xmlns:a16="http://schemas.microsoft.com/office/drawing/2014/main" id="{DFCA5800-0D2F-B70D-108A-F4315F1EAF8F}"/>
                </a:ext>
              </a:extLst>
            </p:cNvPr>
            <p:cNvSpPr/>
            <p:nvPr/>
          </p:nvSpPr>
          <p:spPr>
            <a:xfrm>
              <a:off x="8663444"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40" name="Forma libre 343">
              <a:extLst>
                <a:ext uri="{FF2B5EF4-FFF2-40B4-BE49-F238E27FC236}">
                  <a16:creationId xmlns:a16="http://schemas.microsoft.com/office/drawing/2014/main" id="{3EF90AF4-9D6D-53C0-BFD4-3FF488162699}"/>
                </a:ext>
              </a:extLst>
            </p:cNvPr>
            <p:cNvSpPr/>
            <p:nvPr/>
          </p:nvSpPr>
          <p:spPr>
            <a:xfrm>
              <a:off x="8609044"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grpFill/>
            <a:ln w="9525" cap="flat">
              <a:noFill/>
              <a:prstDash val="solid"/>
              <a:miter/>
            </a:ln>
          </p:spPr>
          <p:txBody>
            <a:bodyPr rtlCol="0" anchor="ctr"/>
            <a:lstStyle/>
            <a:p>
              <a:endParaRPr lang="es-MX" sz="900"/>
            </a:p>
          </p:txBody>
        </p:sp>
        <p:sp>
          <p:nvSpPr>
            <p:cNvPr id="41" name="Forma libre 344">
              <a:extLst>
                <a:ext uri="{FF2B5EF4-FFF2-40B4-BE49-F238E27FC236}">
                  <a16:creationId xmlns:a16="http://schemas.microsoft.com/office/drawing/2014/main" id="{5A2239EE-06A6-0527-0119-49686BC22B04}"/>
                </a:ext>
              </a:extLst>
            </p:cNvPr>
            <p:cNvSpPr/>
            <p:nvPr/>
          </p:nvSpPr>
          <p:spPr>
            <a:xfrm>
              <a:off x="9017045"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42" name="Forma libre 345">
              <a:extLst>
                <a:ext uri="{FF2B5EF4-FFF2-40B4-BE49-F238E27FC236}">
                  <a16:creationId xmlns:a16="http://schemas.microsoft.com/office/drawing/2014/main" id="{65950C61-CB3D-00D1-03F0-E99B180C492D}"/>
                </a:ext>
              </a:extLst>
            </p:cNvPr>
            <p:cNvSpPr/>
            <p:nvPr/>
          </p:nvSpPr>
          <p:spPr>
            <a:xfrm>
              <a:off x="8962646"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grpFill/>
            <a:ln w="9525" cap="flat">
              <a:noFill/>
              <a:prstDash val="solid"/>
              <a:miter/>
            </a:ln>
          </p:spPr>
          <p:txBody>
            <a:bodyPr rtlCol="0" anchor="ctr"/>
            <a:lstStyle/>
            <a:p>
              <a:endParaRPr lang="es-MX" sz="900"/>
            </a:p>
          </p:txBody>
        </p:sp>
        <p:sp>
          <p:nvSpPr>
            <p:cNvPr id="43" name="Forma libre 346">
              <a:extLst>
                <a:ext uri="{FF2B5EF4-FFF2-40B4-BE49-F238E27FC236}">
                  <a16:creationId xmlns:a16="http://schemas.microsoft.com/office/drawing/2014/main" id="{F6D11F31-6214-58FA-626C-474AB4C4ABCA}"/>
                </a:ext>
              </a:extLst>
            </p:cNvPr>
            <p:cNvSpPr/>
            <p:nvPr/>
          </p:nvSpPr>
          <p:spPr>
            <a:xfrm>
              <a:off x="8826643" y="1812408"/>
              <a:ext cx="164476" cy="164476"/>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grpFill/>
            <a:ln w="9525" cap="flat">
              <a:noFill/>
              <a:prstDash val="solid"/>
              <a:miter/>
            </a:ln>
          </p:spPr>
          <p:txBody>
            <a:bodyPr rtlCol="0" anchor="ctr"/>
            <a:lstStyle/>
            <a:p>
              <a:endParaRPr lang="es-MX" sz="900"/>
            </a:p>
          </p:txBody>
        </p:sp>
      </p:grpSp>
      <p:pic>
        <p:nvPicPr>
          <p:cNvPr id="44" name="Gráfico 446">
            <a:extLst>
              <a:ext uri="{FF2B5EF4-FFF2-40B4-BE49-F238E27FC236}">
                <a16:creationId xmlns:a16="http://schemas.microsoft.com/office/drawing/2014/main" id="{64F896F9-A327-8497-8709-547B789A51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10382" y="2847802"/>
            <a:ext cx="375924" cy="375924"/>
          </a:xfrm>
          <a:prstGeom prst="rect">
            <a:avLst/>
          </a:prstGeom>
        </p:spPr>
      </p:pic>
    </p:spTree>
    <p:extLst>
      <p:ext uri="{BB962C8B-B14F-4D97-AF65-F5344CB8AC3E}">
        <p14:creationId xmlns:p14="http://schemas.microsoft.com/office/powerpoint/2010/main" val="1357840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2C8E-99C1-3FAF-C06F-6BF4E614A106}"/>
              </a:ext>
            </a:extLst>
          </p:cNvPr>
          <p:cNvSpPr>
            <a:spLocks noGrp="1"/>
          </p:cNvSpPr>
          <p:nvPr>
            <p:ph type="title"/>
          </p:nvPr>
        </p:nvSpPr>
        <p:spPr>
          <a:xfrm rot="5400000">
            <a:off x="-2070255" y="2803861"/>
            <a:ext cx="5648398" cy="1175375"/>
          </a:xfrm>
        </p:spPr>
        <p:txBody>
          <a:bodyPr>
            <a:normAutofit/>
          </a:bodyPr>
          <a:lstStyle/>
          <a:p>
            <a:pPr algn="ctr"/>
            <a:r>
              <a:rPr lang="en-US" sz="3200" b="1" dirty="0"/>
              <a:t>Recognizing High Risk Situations</a:t>
            </a:r>
          </a:p>
        </p:txBody>
      </p:sp>
      <p:graphicFrame>
        <p:nvGraphicFramePr>
          <p:cNvPr id="4" name="Table 4">
            <a:extLst>
              <a:ext uri="{FF2B5EF4-FFF2-40B4-BE49-F238E27FC236}">
                <a16:creationId xmlns:a16="http://schemas.microsoft.com/office/drawing/2014/main" id="{AEDDB84C-9BC0-08FD-4E01-E79CB00F3388}"/>
              </a:ext>
            </a:extLst>
          </p:cNvPr>
          <p:cNvGraphicFramePr>
            <a:graphicFrameLocks noGrp="1"/>
          </p:cNvGraphicFramePr>
          <p:nvPr>
            <p:ph idx="1"/>
            <p:extLst>
              <p:ext uri="{D42A27DB-BD31-4B8C-83A1-F6EECF244321}">
                <p14:modId xmlns:p14="http://schemas.microsoft.com/office/powerpoint/2010/main" val="1513609081"/>
              </p:ext>
            </p:extLst>
          </p:nvPr>
        </p:nvGraphicFramePr>
        <p:xfrm>
          <a:off x="1147661" y="352595"/>
          <a:ext cx="10515600" cy="6096000"/>
        </p:xfrm>
        <a:graphic>
          <a:graphicData uri="http://schemas.openxmlformats.org/drawingml/2006/table">
            <a:tbl>
              <a:tblPr firstRow="1" bandRow="1">
                <a:tableStyleId>{21E4AEA4-8DFA-4A89-87EB-49C32662AFE0}</a:tableStyleId>
              </a:tblPr>
              <a:tblGrid>
                <a:gridCol w="2944091">
                  <a:extLst>
                    <a:ext uri="{9D8B030D-6E8A-4147-A177-3AD203B41FA5}">
                      <a16:colId xmlns:a16="http://schemas.microsoft.com/office/drawing/2014/main" val="867461085"/>
                    </a:ext>
                  </a:extLst>
                </a:gridCol>
                <a:gridCol w="1413164">
                  <a:extLst>
                    <a:ext uri="{9D8B030D-6E8A-4147-A177-3AD203B41FA5}">
                      <a16:colId xmlns:a16="http://schemas.microsoft.com/office/drawing/2014/main" val="2149657573"/>
                    </a:ext>
                  </a:extLst>
                </a:gridCol>
                <a:gridCol w="6158345">
                  <a:extLst>
                    <a:ext uri="{9D8B030D-6E8A-4147-A177-3AD203B41FA5}">
                      <a16:colId xmlns:a16="http://schemas.microsoft.com/office/drawing/2014/main" val="3189318888"/>
                    </a:ext>
                  </a:extLst>
                </a:gridCol>
              </a:tblGrid>
              <a:tr h="1126791">
                <a:tc>
                  <a:txBody>
                    <a:bodyPr/>
                    <a:lstStyle/>
                    <a:p>
                      <a:pPr algn="ctr"/>
                      <a:r>
                        <a:rPr lang="en-US" dirty="0"/>
                        <a:t>                                                         HIGH-RISK EVENTS OR ‘TRIGGER’ SITUATIONS</a:t>
                      </a:r>
                    </a:p>
                  </a:txBody>
                  <a:tcPr/>
                </a:tc>
                <a:tc>
                  <a:txBody>
                    <a:bodyPr/>
                    <a:lstStyle/>
                    <a:p>
                      <a:pPr algn="ctr"/>
                      <a:r>
                        <a:rPr lang="en-US" dirty="0"/>
                        <a:t>TYPCALLY USED IN THIS</a:t>
                      </a:r>
                    </a:p>
                    <a:p>
                      <a:pPr algn="ctr"/>
                      <a:r>
                        <a:rPr lang="en-US" dirty="0"/>
                        <a:t>SITUATION?</a:t>
                      </a:r>
                    </a:p>
                  </a:txBody>
                  <a:tcPr/>
                </a:tc>
                <a:tc>
                  <a:txBody>
                    <a:bodyPr/>
                    <a:lstStyle/>
                    <a:p>
                      <a:pPr algn="ctr"/>
                      <a:r>
                        <a:rPr lang="en-US" dirty="0"/>
                        <a:t>RATE HOW CONFIDENT YOU ARE </a:t>
                      </a:r>
                      <a:r>
                        <a:rPr lang="en-US" u="sng" dirty="0"/>
                        <a:t> NOW </a:t>
                      </a:r>
                      <a:r>
                        <a:rPr lang="en-US" dirty="0"/>
                        <a:t>ABOUT YOUR ABILITY TO </a:t>
                      </a:r>
                      <a:r>
                        <a:rPr lang="en-US" u="sng" dirty="0"/>
                        <a:t>NOT USE OR REFUSE </a:t>
                      </a:r>
                      <a:r>
                        <a:rPr lang="en-US" dirty="0"/>
                        <a:t>TO USE IN EACH SUTUATION </a:t>
                      </a:r>
                    </a:p>
                    <a:p>
                      <a:pPr algn="ctr"/>
                      <a:endParaRPr lang="en-US" dirty="0"/>
                    </a:p>
                    <a:p>
                      <a:pPr algn="ctr"/>
                      <a:r>
                        <a:rPr lang="en-US" dirty="0"/>
                        <a:t>0 = Not t all confident, 100 =completely sure you could resist</a:t>
                      </a:r>
                    </a:p>
                  </a:txBody>
                  <a:tcPr/>
                </a:tc>
                <a:extLst>
                  <a:ext uri="{0D108BD9-81ED-4DB2-BD59-A6C34878D82A}">
                    <a16:rowId xmlns:a16="http://schemas.microsoft.com/office/drawing/2014/main" val="2722007602"/>
                  </a:ext>
                </a:extLst>
              </a:tr>
              <a:tr h="505611">
                <a:tc>
                  <a:txBody>
                    <a:bodyPr/>
                    <a:lstStyle/>
                    <a:p>
                      <a:r>
                        <a:rPr lang="en-US"/>
                        <a:t>UNPLEASENT EMOTIONS</a:t>
                      </a:r>
                    </a:p>
                    <a:p>
                      <a:r>
                        <a:rPr lang="en-US" sz="1100"/>
                        <a:t>(when angry, frustrated, sad or anxioius</a:t>
                      </a:r>
                      <a:endParaRPr lang="en-US" sz="1100" dirty="0"/>
                    </a:p>
                  </a:txBody>
                  <a:tcPr/>
                </a:tc>
                <a:tc>
                  <a:txBody>
                    <a:bodyPr/>
                    <a:lstStyle/>
                    <a:p>
                      <a:pPr algn="ctr"/>
                      <a:r>
                        <a:rPr lang="en-US"/>
                        <a:t>Yes     No</a:t>
                      </a:r>
                      <a:endParaRPr lang="en-US" dirty="0"/>
                    </a:p>
                  </a:txBody>
                  <a:tcPr/>
                </a:tc>
                <a:tc>
                  <a:txBody>
                    <a:bodyPr/>
                    <a:lstStyle/>
                    <a:p>
                      <a:pPr algn="ctr"/>
                      <a:r>
                        <a:rPr lang="en-US"/>
                        <a:t>0      10      20      30      40      50      60      70       80     90      100</a:t>
                      </a:r>
                      <a:endParaRPr lang="en-US" dirty="0"/>
                    </a:p>
                  </a:txBody>
                  <a:tcPr/>
                </a:tc>
                <a:extLst>
                  <a:ext uri="{0D108BD9-81ED-4DB2-BD59-A6C34878D82A}">
                    <a16:rowId xmlns:a16="http://schemas.microsoft.com/office/drawing/2014/main" val="3045294023"/>
                  </a:ext>
                </a:extLst>
              </a:tr>
              <a:tr h="606733">
                <a:tc>
                  <a:txBody>
                    <a:bodyPr/>
                    <a:lstStyle/>
                    <a:p>
                      <a:r>
                        <a:rPr lang="en-US"/>
                        <a:t>PHYSICAL DISCOMFORT</a:t>
                      </a:r>
                    </a:p>
                    <a:p>
                      <a:r>
                        <a:rPr lang="en-US" sz="1100"/>
                        <a:t>(when feeling ill or in pain)</a:t>
                      </a: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     No</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0      10      20      30      40      50      60      70       80     90      100</a:t>
                      </a:r>
                    </a:p>
                    <a:p>
                      <a:pPr algn="ctr"/>
                      <a:endParaRPr lang="en-US" dirty="0"/>
                    </a:p>
                  </a:txBody>
                  <a:tcPr/>
                </a:tc>
                <a:extLst>
                  <a:ext uri="{0D108BD9-81ED-4DB2-BD59-A6C34878D82A}">
                    <a16:rowId xmlns:a16="http://schemas.microsoft.com/office/drawing/2014/main" val="2417278447"/>
                  </a:ext>
                </a:extLst>
              </a:tr>
              <a:tr h="606733">
                <a:tc>
                  <a:txBody>
                    <a:bodyPr/>
                    <a:lstStyle/>
                    <a:p>
                      <a:r>
                        <a:rPr lang="en-US"/>
                        <a:t>PLEASANT EMOTIONS</a:t>
                      </a:r>
                    </a:p>
                    <a:p>
                      <a:r>
                        <a:rPr lang="en-US" sz="1100"/>
                        <a:t>(when enjoying yourself, or feeling happy)</a:t>
                      </a: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     No</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0      10      20      30      40      50      60      70       80     90      100</a:t>
                      </a:r>
                    </a:p>
                    <a:p>
                      <a:pPr algn="ctr"/>
                      <a:endParaRPr lang="en-US" dirty="0"/>
                    </a:p>
                  </a:txBody>
                  <a:tcPr/>
                </a:tc>
                <a:extLst>
                  <a:ext uri="{0D108BD9-81ED-4DB2-BD59-A6C34878D82A}">
                    <a16:rowId xmlns:a16="http://schemas.microsoft.com/office/drawing/2014/main" val="3970443443"/>
                  </a:ext>
                </a:extLst>
              </a:tr>
              <a:tr h="491165">
                <a:tc>
                  <a:txBody>
                    <a:bodyPr/>
                    <a:lstStyle/>
                    <a:p>
                      <a:r>
                        <a:rPr lang="en-US" sz="1800" b="0"/>
                        <a:t>TESTING CONTROL </a:t>
                      </a:r>
                      <a:r>
                        <a:rPr lang="en-US" sz="1000"/>
                        <a:t>(when</a:t>
                      </a:r>
                      <a:r>
                        <a:rPr lang="en-US" sz="1100"/>
                        <a:t> </a:t>
                      </a:r>
                      <a:r>
                        <a:rPr lang="en-US" sz="1000"/>
                        <a:t>you started thinki9ng you could handle drinking or using)</a:t>
                      </a:r>
                      <a:endParaRPr lang="en-US" sz="1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     No</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0      10      20      30      40      50      60      70       80     90      100</a:t>
                      </a:r>
                      <a:endParaRPr lang="en-US" dirty="0"/>
                    </a:p>
                  </a:txBody>
                  <a:tcPr/>
                </a:tc>
                <a:extLst>
                  <a:ext uri="{0D108BD9-81ED-4DB2-BD59-A6C34878D82A}">
                    <a16:rowId xmlns:a16="http://schemas.microsoft.com/office/drawing/2014/main" val="553805495"/>
                  </a:ext>
                </a:extLst>
              </a:tr>
              <a:tr h="346705">
                <a:tc>
                  <a:txBody>
                    <a:bodyPr/>
                    <a:lstStyle/>
                    <a:p>
                      <a:r>
                        <a:rPr lang="en-US" dirty="0"/>
                        <a:t>HAVING URGES or CRAVINGS </a:t>
                      </a:r>
                      <a:r>
                        <a:rPr lang="en-US" sz="1100" dirty="0"/>
                        <a:t>(when remembering, or seeing alcohol or other drugs; or when around people, places or things that remind you of them)</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Yes     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0      10      20      30      40      50      60      70       80     90      100</a:t>
                      </a:r>
                    </a:p>
                  </a:txBody>
                  <a:tcPr/>
                </a:tc>
                <a:extLst>
                  <a:ext uri="{0D108BD9-81ED-4DB2-BD59-A6C34878D82A}">
                    <a16:rowId xmlns:a16="http://schemas.microsoft.com/office/drawing/2014/main" val="1505533921"/>
                  </a:ext>
                </a:extLst>
              </a:tr>
              <a:tr h="505611">
                <a:tc>
                  <a:txBody>
                    <a:bodyPr/>
                    <a:lstStyle/>
                    <a:p>
                      <a:r>
                        <a:rPr lang="en-US"/>
                        <a:t>CONFLICTS WITH OTHERS </a:t>
                      </a:r>
                      <a:r>
                        <a:rPr lang="en-US" sz="1100"/>
                        <a:t>(after an argument or not getting along with someone)</a:t>
                      </a: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     No</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0      10      20      30      40      50      60      70       80     90      100</a:t>
                      </a:r>
                      <a:endParaRPr lang="en-US" dirty="0"/>
                    </a:p>
                  </a:txBody>
                  <a:tcPr/>
                </a:tc>
                <a:extLst>
                  <a:ext uri="{0D108BD9-81ED-4DB2-BD59-A6C34878D82A}">
                    <a16:rowId xmlns:a16="http://schemas.microsoft.com/office/drawing/2014/main" val="4175038744"/>
                  </a:ext>
                </a:extLst>
              </a:tr>
              <a:tr h="505611">
                <a:tc>
                  <a:txBody>
                    <a:bodyPr/>
                    <a:lstStyle/>
                    <a:p>
                      <a:r>
                        <a:rPr lang="en-US"/>
                        <a:t>SOCIAL PRESSURE TO USE</a:t>
                      </a:r>
                    </a:p>
                    <a:p>
                      <a:r>
                        <a:rPr lang="en-US" sz="1100"/>
                        <a:t>(when someone offers you a drink or drug)</a:t>
                      </a: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     No</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0      10      20      30      40      50      60      70       80     90      100</a:t>
                      </a:r>
                      <a:endParaRPr lang="en-US" dirty="0"/>
                    </a:p>
                  </a:txBody>
                  <a:tcPr/>
                </a:tc>
                <a:extLst>
                  <a:ext uri="{0D108BD9-81ED-4DB2-BD59-A6C34878D82A}">
                    <a16:rowId xmlns:a16="http://schemas.microsoft.com/office/drawing/2014/main" val="2217443551"/>
                  </a:ext>
                </a:extLst>
              </a:tr>
              <a:tr h="606733">
                <a:tc>
                  <a:txBody>
                    <a:bodyPr/>
                    <a:lstStyle/>
                    <a:p>
                      <a:r>
                        <a:rPr lang="en-US"/>
                        <a:t>PLEASANT TIMES WITH OTHERS </a:t>
                      </a:r>
                      <a:r>
                        <a:rPr lang="en-US" sz="1100"/>
                        <a:t>(when out with friends, or a party)</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Yes     No</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0      10      20      30      40      50      60      70       80     90      100</a:t>
                      </a:r>
                    </a:p>
                  </a:txBody>
                  <a:tcPr/>
                </a:tc>
                <a:extLst>
                  <a:ext uri="{0D108BD9-81ED-4DB2-BD59-A6C34878D82A}">
                    <a16:rowId xmlns:a16="http://schemas.microsoft.com/office/drawing/2014/main" val="1305052338"/>
                  </a:ext>
                </a:extLst>
              </a:tr>
            </a:tbl>
          </a:graphicData>
        </a:graphic>
      </p:graphicFrame>
    </p:spTree>
    <p:extLst>
      <p:ext uri="{BB962C8B-B14F-4D97-AF65-F5344CB8AC3E}">
        <p14:creationId xmlns:p14="http://schemas.microsoft.com/office/powerpoint/2010/main" val="2976556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967630" y="607347"/>
            <a:ext cx="7524817" cy="707886"/>
          </a:xfrm>
          <a:prstGeom prst="rect">
            <a:avLst/>
          </a:prstGeom>
          <a:noFill/>
        </p:spPr>
        <p:txBody>
          <a:bodyPr wrap="none" rtlCol="0">
            <a:spAutoFit/>
          </a:bodyPr>
          <a:lstStyle/>
          <a:p>
            <a:r>
              <a:rPr lang="en-US" sz="4000" b="1" dirty="0">
                <a:solidFill>
                  <a:schemeClr val="tx2"/>
                </a:solidFill>
                <a:latin typeface="Poppins" pitchFamily="2" charset="77"/>
                <a:ea typeface="Lato Heavy" charset="0"/>
                <a:cs typeface="Poppins" pitchFamily="2" charset="77"/>
              </a:rPr>
              <a:t>PROMOTE HELPFUL THINKING</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964110" y="1191656"/>
            <a:ext cx="9520518" cy="323165"/>
          </a:xfrm>
          <a:prstGeom prst="rect">
            <a:avLst/>
          </a:prstGeom>
          <a:noFill/>
        </p:spPr>
        <p:txBody>
          <a:bodyPr wrap="square" rtlCol="0">
            <a:spAutoFit/>
          </a:bodyPr>
          <a:lstStyle/>
          <a:p>
            <a:r>
              <a:rPr lang="en-US" sz="15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The ways we think about ourselves and the things that have happened to us shape our feelings and behaviors</a:t>
            </a:r>
          </a:p>
        </p:txBody>
      </p:sp>
      <p:sp>
        <p:nvSpPr>
          <p:cNvPr id="25" name="Freeform 4">
            <a:extLst>
              <a:ext uri="{FF2B5EF4-FFF2-40B4-BE49-F238E27FC236}">
                <a16:creationId xmlns:a16="http://schemas.microsoft.com/office/drawing/2014/main" id="{CBA02708-E3F0-7442-AC74-F3BA16FA6A39}"/>
              </a:ext>
            </a:extLst>
          </p:cNvPr>
          <p:cNvSpPr>
            <a:spLocks noChangeArrowheads="1"/>
          </p:cNvSpPr>
          <p:nvPr/>
        </p:nvSpPr>
        <p:spPr bwMode="auto">
          <a:xfrm>
            <a:off x="10467448" y="11255360"/>
            <a:ext cx="362868" cy="447986"/>
          </a:xfrm>
          <a:custGeom>
            <a:avLst/>
            <a:gdLst>
              <a:gd name="T0" fmla="*/ 174 w 358"/>
              <a:gd name="T1" fmla="*/ 0 h 442"/>
              <a:gd name="T2" fmla="*/ 357 w 358"/>
              <a:gd name="T3" fmla="*/ 441 h 442"/>
              <a:gd name="T4" fmla="*/ 174 w 358"/>
              <a:gd name="T5" fmla="*/ 341 h 442"/>
              <a:gd name="T6" fmla="*/ 0 w 358"/>
              <a:gd name="T7" fmla="*/ 441 h 442"/>
              <a:gd name="T8" fmla="*/ 174 w 358"/>
              <a:gd name="T9" fmla="*/ 0 h 442"/>
            </a:gdLst>
            <a:ahLst/>
            <a:cxnLst>
              <a:cxn ang="0">
                <a:pos x="T0" y="T1"/>
              </a:cxn>
              <a:cxn ang="0">
                <a:pos x="T2" y="T3"/>
              </a:cxn>
              <a:cxn ang="0">
                <a:pos x="T4" y="T5"/>
              </a:cxn>
              <a:cxn ang="0">
                <a:pos x="T6" y="T7"/>
              </a:cxn>
              <a:cxn ang="0">
                <a:pos x="T8" y="T9"/>
              </a:cxn>
            </a:cxnLst>
            <a:rect l="0" t="0" r="r" b="b"/>
            <a:pathLst>
              <a:path w="358" h="442">
                <a:moveTo>
                  <a:pt x="174" y="0"/>
                </a:moveTo>
                <a:lnTo>
                  <a:pt x="357" y="441"/>
                </a:lnTo>
                <a:lnTo>
                  <a:pt x="174" y="341"/>
                </a:lnTo>
                <a:lnTo>
                  <a:pt x="0" y="441"/>
                </a:lnTo>
                <a:lnTo>
                  <a:pt x="174" y="0"/>
                </a:lnTo>
              </a:path>
            </a:pathLst>
          </a:custGeom>
          <a:solidFill>
            <a:schemeClr val="tx1">
              <a:lumMod val="20000"/>
              <a:lumOff val="80000"/>
            </a:schemeClr>
          </a:solidFill>
          <a:ln>
            <a:noFill/>
          </a:ln>
          <a:effectLst/>
        </p:spPr>
        <p:txBody>
          <a:bodyPr wrap="none" anchor="ctr"/>
          <a:lstStyle/>
          <a:p>
            <a:endParaRPr lang="en-US" sz="900"/>
          </a:p>
        </p:txBody>
      </p:sp>
      <p:sp>
        <p:nvSpPr>
          <p:cNvPr id="77" name="Rectangle 76">
            <a:extLst>
              <a:ext uri="{FF2B5EF4-FFF2-40B4-BE49-F238E27FC236}">
                <a16:creationId xmlns:a16="http://schemas.microsoft.com/office/drawing/2014/main" id="{AE1A3184-3630-3945-8BED-93B19C90D857}"/>
              </a:ext>
            </a:extLst>
          </p:cNvPr>
          <p:cNvSpPr/>
          <p:nvPr/>
        </p:nvSpPr>
        <p:spPr>
          <a:xfrm>
            <a:off x="8228223" y="2415370"/>
            <a:ext cx="1914242" cy="81382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Rectangle 79">
            <a:extLst>
              <a:ext uri="{FF2B5EF4-FFF2-40B4-BE49-F238E27FC236}">
                <a16:creationId xmlns:a16="http://schemas.microsoft.com/office/drawing/2014/main" id="{F09BFA82-67BB-154A-96C8-FBCDDE23BC5F}"/>
              </a:ext>
            </a:extLst>
          </p:cNvPr>
          <p:cNvSpPr/>
          <p:nvPr/>
        </p:nvSpPr>
        <p:spPr>
          <a:xfrm>
            <a:off x="1122218" y="3199252"/>
            <a:ext cx="2467474" cy="19197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2060"/>
              </a:solidFill>
            </a:endParaRPr>
          </a:p>
        </p:txBody>
      </p:sp>
      <p:sp>
        <p:nvSpPr>
          <p:cNvPr id="53" name="Diamond 52">
            <a:extLst>
              <a:ext uri="{FF2B5EF4-FFF2-40B4-BE49-F238E27FC236}">
                <a16:creationId xmlns:a16="http://schemas.microsoft.com/office/drawing/2014/main" id="{A84B2EB3-A23A-BB41-9CD9-DDD6F7A8C301}"/>
              </a:ext>
            </a:extLst>
          </p:cNvPr>
          <p:cNvSpPr/>
          <p:nvPr/>
        </p:nvSpPr>
        <p:spPr>
          <a:xfrm>
            <a:off x="5138879" y="3508678"/>
            <a:ext cx="1914242" cy="1265391"/>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Rectangle 54">
            <a:extLst>
              <a:ext uri="{FF2B5EF4-FFF2-40B4-BE49-F238E27FC236}">
                <a16:creationId xmlns:a16="http://schemas.microsoft.com/office/drawing/2014/main" id="{2081E8DF-0E41-C846-B473-1142E46909FF}"/>
              </a:ext>
            </a:extLst>
          </p:cNvPr>
          <p:cNvSpPr/>
          <p:nvPr/>
        </p:nvSpPr>
        <p:spPr>
          <a:xfrm flipH="1">
            <a:off x="5320867" y="3858258"/>
            <a:ext cx="1552594" cy="1015663"/>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THOUGHT</a:t>
            </a:r>
          </a:p>
          <a:p>
            <a:pPr algn="ctr"/>
            <a:r>
              <a:rPr lang="en-US" sz="1000" dirty="0">
                <a:solidFill>
                  <a:schemeClr val="bg1"/>
                </a:solidFill>
                <a:latin typeface="Roboto Medium" panose="02000000000000000000" pitchFamily="2" charset="0"/>
                <a:ea typeface="Roboto Medium" panose="02000000000000000000" pitchFamily="2" charset="0"/>
                <a:cs typeface="Montserrat" charset="0"/>
              </a:rPr>
              <a:t>Why can’t I be strong right now</a:t>
            </a:r>
          </a:p>
          <a:p>
            <a:pPr algn="ct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cxnSp>
        <p:nvCxnSpPr>
          <p:cNvPr id="94" name="Straight Arrow Connector 93">
            <a:extLst>
              <a:ext uri="{FF2B5EF4-FFF2-40B4-BE49-F238E27FC236}">
                <a16:creationId xmlns:a16="http://schemas.microsoft.com/office/drawing/2014/main" id="{544C8CDD-2059-5740-B4CC-8ECD9758203E}"/>
              </a:ext>
            </a:extLst>
          </p:cNvPr>
          <p:cNvCxnSpPr>
            <a:cxnSpLocks/>
          </p:cNvCxnSpPr>
          <p:nvPr/>
        </p:nvCxnSpPr>
        <p:spPr>
          <a:xfrm>
            <a:off x="6030386" y="5753479"/>
            <a:ext cx="0" cy="2324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02BA5578-2C1B-C749-96FA-AA2B6F5AF88D}"/>
              </a:ext>
            </a:extLst>
          </p:cNvPr>
          <p:cNvSpPr/>
          <p:nvPr/>
        </p:nvSpPr>
        <p:spPr>
          <a:xfrm flipH="1">
            <a:off x="1385452" y="3480252"/>
            <a:ext cx="1935470" cy="1200329"/>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A Trigger Event or High-Risk Situation </a:t>
            </a:r>
          </a:p>
          <a:p>
            <a:pPr algn="ctr"/>
            <a:r>
              <a:rPr lang="en-US" sz="1200" dirty="0">
                <a:solidFill>
                  <a:schemeClr val="bg1"/>
                </a:solidFill>
                <a:latin typeface="Roboto Medium" panose="02000000000000000000" pitchFamily="2" charset="0"/>
                <a:ea typeface="Roboto Medium" panose="02000000000000000000" pitchFamily="2" charset="0"/>
                <a:cs typeface="Montserrat" charset="0"/>
              </a:rPr>
              <a:t>(for example, being offered a drink or drug)</a:t>
            </a:r>
          </a:p>
        </p:txBody>
      </p:sp>
      <p:sp>
        <p:nvSpPr>
          <p:cNvPr id="114" name="Rectangle 113">
            <a:extLst>
              <a:ext uri="{FF2B5EF4-FFF2-40B4-BE49-F238E27FC236}">
                <a16:creationId xmlns:a16="http://schemas.microsoft.com/office/drawing/2014/main" id="{4B42F93B-A323-9144-BD5F-7A65E7307F66}"/>
              </a:ext>
            </a:extLst>
          </p:cNvPr>
          <p:cNvSpPr/>
          <p:nvPr/>
        </p:nvSpPr>
        <p:spPr>
          <a:xfrm flipH="1">
            <a:off x="8412983" y="2514178"/>
            <a:ext cx="1552594" cy="584775"/>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EMOTION</a:t>
            </a:r>
          </a:p>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Anxiety</a:t>
            </a: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cxnSp>
        <p:nvCxnSpPr>
          <p:cNvPr id="123" name="Straight Arrow Connector 122">
            <a:extLst>
              <a:ext uri="{FF2B5EF4-FFF2-40B4-BE49-F238E27FC236}">
                <a16:creationId xmlns:a16="http://schemas.microsoft.com/office/drawing/2014/main" id="{AB8A4DC9-D42A-274D-92D2-8CDEC1AC74E6}"/>
              </a:ext>
            </a:extLst>
          </p:cNvPr>
          <p:cNvCxnSpPr>
            <a:cxnSpLocks/>
          </p:cNvCxnSpPr>
          <p:nvPr/>
        </p:nvCxnSpPr>
        <p:spPr>
          <a:xfrm>
            <a:off x="6090543" y="3638902"/>
            <a:ext cx="0" cy="2324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7A6905E9-49C4-C646-B283-3A1E381BA498}"/>
              </a:ext>
            </a:extLst>
          </p:cNvPr>
          <p:cNvSpPr txBox="1"/>
          <p:nvPr/>
        </p:nvSpPr>
        <p:spPr>
          <a:xfrm>
            <a:off x="964110" y="1923775"/>
            <a:ext cx="3964018" cy="1088311"/>
          </a:xfrm>
          <a:prstGeom prst="rect">
            <a:avLst/>
          </a:prstGeom>
          <a:noFill/>
        </p:spPr>
        <p:txBody>
          <a:bodyPr wrap="square" rtlCol="0">
            <a:spAutoFit/>
          </a:bodyPr>
          <a:lstStyle/>
          <a:p>
            <a:pPr>
              <a:lnSpc>
                <a:spcPts val="2040"/>
              </a:lnSpc>
            </a:pPr>
            <a:r>
              <a:rPr lang="en-US" sz="1250" dirty="0">
                <a:solidFill>
                  <a:schemeClr val="tx2"/>
                </a:solidFill>
                <a:latin typeface="Lato Light" panose="020F0502020204030203" pitchFamily="34" charset="0"/>
                <a:ea typeface="Lato Light" panose="020F0502020204030203" pitchFamily="34" charset="0"/>
                <a:cs typeface="Lato Light" panose="020F0502020204030203" pitchFamily="34" charset="0"/>
              </a:rPr>
              <a:t>All situations make people feel a certain way, but an important influence on our actions and emotions is    </a:t>
            </a:r>
            <a:r>
              <a:rPr lang="en-US" sz="125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what we think about the situation, and what we say to ourselves</a:t>
            </a:r>
            <a:r>
              <a:rPr lang="en-US" sz="1250" dirty="0">
                <a:solidFill>
                  <a:schemeClr val="tx2"/>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 name="Rectangle 1">
            <a:extLst>
              <a:ext uri="{FF2B5EF4-FFF2-40B4-BE49-F238E27FC236}">
                <a16:creationId xmlns:a16="http://schemas.microsoft.com/office/drawing/2014/main" id="{2B4E8082-1A30-B78A-8EE6-260FBCA4E6BD}"/>
              </a:ext>
            </a:extLst>
          </p:cNvPr>
          <p:cNvSpPr/>
          <p:nvPr/>
        </p:nvSpPr>
        <p:spPr>
          <a:xfrm>
            <a:off x="8249005" y="3793896"/>
            <a:ext cx="1914242" cy="81382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Rectangle 2">
            <a:extLst>
              <a:ext uri="{FF2B5EF4-FFF2-40B4-BE49-F238E27FC236}">
                <a16:creationId xmlns:a16="http://schemas.microsoft.com/office/drawing/2014/main" id="{BA85A284-6900-1A4C-707D-FBEE8FE0859B}"/>
              </a:ext>
            </a:extLst>
          </p:cNvPr>
          <p:cNvSpPr/>
          <p:nvPr/>
        </p:nvSpPr>
        <p:spPr>
          <a:xfrm flipH="1">
            <a:off x="8433765" y="3892704"/>
            <a:ext cx="1552594" cy="584775"/>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EMOTION</a:t>
            </a:r>
          </a:p>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Frustration</a:t>
            </a: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sp>
        <p:nvSpPr>
          <p:cNvPr id="5" name="Diamond 4">
            <a:extLst>
              <a:ext uri="{FF2B5EF4-FFF2-40B4-BE49-F238E27FC236}">
                <a16:creationId xmlns:a16="http://schemas.microsoft.com/office/drawing/2014/main" id="{BDA3BD40-4E7A-3901-1AEB-D67F58003C20}"/>
              </a:ext>
            </a:extLst>
          </p:cNvPr>
          <p:cNvSpPr/>
          <p:nvPr/>
        </p:nvSpPr>
        <p:spPr>
          <a:xfrm>
            <a:off x="5154922" y="4881002"/>
            <a:ext cx="1914242" cy="1265391"/>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Rectangle 5">
            <a:extLst>
              <a:ext uri="{FF2B5EF4-FFF2-40B4-BE49-F238E27FC236}">
                <a16:creationId xmlns:a16="http://schemas.microsoft.com/office/drawing/2014/main" id="{F5324CFB-D850-4778-8B12-CB10B54CCF3E}"/>
              </a:ext>
            </a:extLst>
          </p:cNvPr>
          <p:cNvSpPr/>
          <p:nvPr/>
        </p:nvSpPr>
        <p:spPr>
          <a:xfrm flipH="1">
            <a:off x="5336910" y="5230582"/>
            <a:ext cx="1552594" cy="1015663"/>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THOUGHT</a:t>
            </a:r>
          </a:p>
          <a:p>
            <a:pPr algn="ctr"/>
            <a:r>
              <a:rPr lang="en-US" sz="1000" dirty="0">
                <a:solidFill>
                  <a:schemeClr val="bg1"/>
                </a:solidFill>
                <a:latin typeface="Roboto Medium" panose="02000000000000000000" pitchFamily="2" charset="0"/>
                <a:ea typeface="Roboto Medium" panose="02000000000000000000" pitchFamily="2" charset="0"/>
                <a:cs typeface="Montserrat" charset="0"/>
              </a:rPr>
              <a:t>I have a good excuse for saying ‘no’</a:t>
            </a:r>
          </a:p>
          <a:p>
            <a:pPr algn="ct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cxnSp>
        <p:nvCxnSpPr>
          <p:cNvPr id="7" name="Straight Arrow Connector 6">
            <a:extLst>
              <a:ext uri="{FF2B5EF4-FFF2-40B4-BE49-F238E27FC236}">
                <a16:creationId xmlns:a16="http://schemas.microsoft.com/office/drawing/2014/main" id="{1E1B46C4-0D4F-9B97-0EF8-9A5E17809914}"/>
              </a:ext>
            </a:extLst>
          </p:cNvPr>
          <p:cNvCxnSpPr>
            <a:cxnSpLocks/>
          </p:cNvCxnSpPr>
          <p:nvPr/>
        </p:nvCxnSpPr>
        <p:spPr>
          <a:xfrm>
            <a:off x="6106586" y="5011227"/>
            <a:ext cx="0" cy="2324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Diamond 8">
            <a:extLst>
              <a:ext uri="{FF2B5EF4-FFF2-40B4-BE49-F238E27FC236}">
                <a16:creationId xmlns:a16="http://schemas.microsoft.com/office/drawing/2014/main" id="{23674EDC-8C31-A0F6-1E8F-246B5EF001E5}"/>
              </a:ext>
            </a:extLst>
          </p:cNvPr>
          <p:cNvSpPr/>
          <p:nvPr/>
        </p:nvSpPr>
        <p:spPr>
          <a:xfrm>
            <a:off x="5131952" y="2074003"/>
            <a:ext cx="1914242" cy="1265391"/>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9">
            <a:extLst>
              <a:ext uri="{FF2B5EF4-FFF2-40B4-BE49-F238E27FC236}">
                <a16:creationId xmlns:a16="http://schemas.microsoft.com/office/drawing/2014/main" id="{6758E8A9-0F1F-8F53-9948-E968BA68AC09}"/>
              </a:ext>
            </a:extLst>
          </p:cNvPr>
          <p:cNvSpPr/>
          <p:nvPr/>
        </p:nvSpPr>
        <p:spPr>
          <a:xfrm flipH="1">
            <a:off x="5306314" y="2388770"/>
            <a:ext cx="1552594" cy="1169551"/>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THOUGHT</a:t>
            </a:r>
          </a:p>
          <a:p>
            <a:pPr algn="ctr"/>
            <a:r>
              <a:rPr lang="en-US" sz="1000" dirty="0">
                <a:solidFill>
                  <a:schemeClr val="bg1"/>
                </a:solidFill>
                <a:latin typeface="Roboto Medium" panose="02000000000000000000" pitchFamily="2" charset="0"/>
                <a:ea typeface="Roboto Medium" panose="02000000000000000000" pitchFamily="2" charset="0"/>
                <a:cs typeface="Montserrat" charset="0"/>
              </a:rPr>
              <a:t>That looks to good right now. I can’t turn</a:t>
            </a:r>
          </a:p>
          <a:p>
            <a:pPr algn="ctr"/>
            <a:r>
              <a:rPr lang="en-US" sz="1000" dirty="0">
                <a:solidFill>
                  <a:schemeClr val="bg1"/>
                </a:solidFill>
                <a:latin typeface="Roboto Medium" panose="02000000000000000000" pitchFamily="2" charset="0"/>
                <a:ea typeface="Roboto Medium" panose="02000000000000000000" pitchFamily="2" charset="0"/>
                <a:cs typeface="Montserrat" charset="0"/>
              </a:rPr>
              <a:t> it down</a:t>
            </a:r>
          </a:p>
          <a:p>
            <a:pPr algn="ct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cxnSp>
        <p:nvCxnSpPr>
          <p:cNvPr id="11" name="Straight Arrow Connector 10">
            <a:extLst>
              <a:ext uri="{FF2B5EF4-FFF2-40B4-BE49-F238E27FC236}">
                <a16:creationId xmlns:a16="http://schemas.microsoft.com/office/drawing/2014/main" id="{CF73EBC0-C6E6-308E-31C9-1DE87CFEEC00}"/>
              </a:ext>
            </a:extLst>
          </p:cNvPr>
          <p:cNvCxnSpPr>
            <a:cxnSpLocks/>
          </p:cNvCxnSpPr>
          <p:nvPr/>
        </p:nvCxnSpPr>
        <p:spPr>
          <a:xfrm>
            <a:off x="6083616" y="2204228"/>
            <a:ext cx="0" cy="2324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37689F0-3FEB-4367-985C-FB90739A5D71}"/>
              </a:ext>
            </a:extLst>
          </p:cNvPr>
          <p:cNvCxnSpPr>
            <a:cxnSpLocks/>
            <a:stCxn id="80" idx="3"/>
          </p:cNvCxnSpPr>
          <p:nvPr/>
        </p:nvCxnSpPr>
        <p:spPr>
          <a:xfrm flipV="1">
            <a:off x="3589692" y="2928092"/>
            <a:ext cx="1701978" cy="1231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2E4EA30-0D5D-1C72-B76B-EFC049EB8F14}"/>
              </a:ext>
            </a:extLst>
          </p:cNvPr>
          <p:cNvCxnSpPr>
            <a:cxnSpLocks/>
            <a:stCxn id="80" idx="3"/>
          </p:cNvCxnSpPr>
          <p:nvPr/>
        </p:nvCxnSpPr>
        <p:spPr>
          <a:xfrm flipV="1">
            <a:off x="3589692" y="4146032"/>
            <a:ext cx="1519990" cy="13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88DC826-AFD1-CCBB-3FAE-5C4E461E9897}"/>
              </a:ext>
            </a:extLst>
          </p:cNvPr>
          <p:cNvCxnSpPr>
            <a:cxnSpLocks/>
            <a:stCxn id="80" idx="3"/>
          </p:cNvCxnSpPr>
          <p:nvPr/>
        </p:nvCxnSpPr>
        <p:spPr>
          <a:xfrm>
            <a:off x="3589692" y="4159109"/>
            <a:ext cx="1914242" cy="1066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F6FEB58-B91E-BC2E-3801-04AC5317F4D6}"/>
              </a:ext>
            </a:extLst>
          </p:cNvPr>
          <p:cNvCxnSpPr/>
          <p:nvPr/>
        </p:nvCxnSpPr>
        <p:spPr>
          <a:xfrm>
            <a:off x="7026142" y="4144288"/>
            <a:ext cx="11820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15F7199-012C-E93C-4472-07BAE780D12B}"/>
              </a:ext>
            </a:extLst>
          </p:cNvPr>
          <p:cNvSpPr/>
          <p:nvPr/>
        </p:nvSpPr>
        <p:spPr>
          <a:xfrm>
            <a:off x="8240985" y="5097315"/>
            <a:ext cx="1914242" cy="81382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Rectangle 32">
            <a:extLst>
              <a:ext uri="{FF2B5EF4-FFF2-40B4-BE49-F238E27FC236}">
                <a16:creationId xmlns:a16="http://schemas.microsoft.com/office/drawing/2014/main" id="{F85D0D63-9888-6328-A625-C6B64F342B53}"/>
              </a:ext>
            </a:extLst>
          </p:cNvPr>
          <p:cNvSpPr/>
          <p:nvPr/>
        </p:nvSpPr>
        <p:spPr>
          <a:xfrm flipH="1">
            <a:off x="8425745" y="5196123"/>
            <a:ext cx="1552594" cy="584775"/>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EMOTION</a:t>
            </a:r>
          </a:p>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Relief</a:t>
            </a: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cxnSp>
        <p:nvCxnSpPr>
          <p:cNvPr id="34" name="Straight Arrow Connector 33">
            <a:extLst>
              <a:ext uri="{FF2B5EF4-FFF2-40B4-BE49-F238E27FC236}">
                <a16:creationId xmlns:a16="http://schemas.microsoft.com/office/drawing/2014/main" id="{5BBE2674-A3EA-B63A-8BE9-0EA1FDBABFCA}"/>
              </a:ext>
            </a:extLst>
          </p:cNvPr>
          <p:cNvCxnSpPr/>
          <p:nvPr/>
        </p:nvCxnSpPr>
        <p:spPr>
          <a:xfrm>
            <a:off x="7018122" y="5518073"/>
            <a:ext cx="11820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944A574-C182-DC76-77BE-0EC1D8174771}"/>
              </a:ext>
            </a:extLst>
          </p:cNvPr>
          <p:cNvCxnSpPr>
            <a:cxnSpLocks/>
          </p:cNvCxnSpPr>
          <p:nvPr/>
        </p:nvCxnSpPr>
        <p:spPr>
          <a:xfrm>
            <a:off x="7042185" y="2712897"/>
            <a:ext cx="11820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52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6AFD7-3EF3-C582-66BB-DC0CC33B6EF0}"/>
              </a:ext>
            </a:extLst>
          </p:cNvPr>
          <p:cNvSpPr>
            <a:spLocks noGrp="1"/>
          </p:cNvSpPr>
          <p:nvPr>
            <p:ph type="title"/>
          </p:nvPr>
        </p:nvSpPr>
        <p:spPr>
          <a:xfrm>
            <a:off x="838200" y="171155"/>
            <a:ext cx="10515600" cy="1325563"/>
          </a:xfrm>
        </p:spPr>
        <p:txBody>
          <a:bodyPr>
            <a:normAutofit/>
          </a:bodyPr>
          <a:lstStyle/>
          <a:p>
            <a:r>
              <a:rPr lang="en-US" sz="4000" b="1" dirty="0"/>
              <a:t>Develop, practice and use effective coping skills</a:t>
            </a:r>
          </a:p>
        </p:txBody>
      </p:sp>
      <p:sp>
        <p:nvSpPr>
          <p:cNvPr id="3" name="Content Placeholder 2">
            <a:extLst>
              <a:ext uri="{FF2B5EF4-FFF2-40B4-BE49-F238E27FC236}">
                <a16:creationId xmlns:a16="http://schemas.microsoft.com/office/drawing/2014/main" id="{8C5B4AC5-F756-9FD9-FDD2-58C1822C2CB4}"/>
              </a:ext>
            </a:extLst>
          </p:cNvPr>
          <p:cNvSpPr>
            <a:spLocks noGrp="1"/>
          </p:cNvSpPr>
          <p:nvPr>
            <p:ph idx="1"/>
          </p:nvPr>
        </p:nvSpPr>
        <p:spPr>
          <a:xfrm>
            <a:off x="838200" y="1216023"/>
            <a:ext cx="10515600" cy="4351338"/>
          </a:xfrm>
        </p:spPr>
        <p:txBody>
          <a:bodyPr>
            <a:noAutofit/>
          </a:bodyPr>
          <a:lstStyle/>
          <a:p>
            <a:r>
              <a:rPr lang="en-US" sz="2000" dirty="0"/>
              <a:t>Dispute negative self-talk</a:t>
            </a:r>
          </a:p>
          <a:p>
            <a:r>
              <a:rPr lang="en-US" sz="2000" dirty="0"/>
              <a:t>Promote helpful self-talk</a:t>
            </a:r>
          </a:p>
          <a:p>
            <a:r>
              <a:rPr lang="en-US" sz="2000" dirty="0"/>
              <a:t>Call or talk to a trusted advisor</a:t>
            </a:r>
          </a:p>
          <a:p>
            <a:r>
              <a:rPr lang="en-US" sz="2000" dirty="0"/>
              <a:t>Regular practice of stress-relief breathing</a:t>
            </a:r>
          </a:p>
          <a:p>
            <a:r>
              <a:rPr lang="en-US" sz="2000" dirty="0"/>
              <a:t>Prayer or meditation</a:t>
            </a:r>
          </a:p>
          <a:p>
            <a:r>
              <a:rPr lang="en-US" sz="2000" dirty="0"/>
              <a:t>Practice good nutrition</a:t>
            </a:r>
          </a:p>
          <a:p>
            <a:r>
              <a:rPr lang="en-US" sz="2000" dirty="0"/>
              <a:t>Consider neuro-nutrient supplements</a:t>
            </a:r>
          </a:p>
          <a:p>
            <a:r>
              <a:rPr lang="en-US" sz="2000" dirty="0"/>
              <a:t>Get regular exercise</a:t>
            </a:r>
          </a:p>
          <a:p>
            <a:r>
              <a:rPr lang="en-US" sz="2000" dirty="0"/>
              <a:t>Get regular sleep. Get help for this if you                                                                                                     are not sleeping well</a:t>
            </a:r>
          </a:p>
          <a:p>
            <a:r>
              <a:rPr lang="en-US" sz="2000" dirty="0"/>
              <a:t>Participate regularly in support groups;                                                                                                especially 12-step groups</a:t>
            </a:r>
          </a:p>
          <a:p>
            <a:r>
              <a:rPr lang="en-US" sz="2000" dirty="0"/>
              <a:t>Learn and Practice URGE SURFING (see next page)</a:t>
            </a:r>
          </a:p>
        </p:txBody>
      </p:sp>
      <p:pic>
        <p:nvPicPr>
          <p:cNvPr id="3074" name="Picture 2" descr="Coping Skills for Stress and Uncomfortable Emotions">
            <a:extLst>
              <a:ext uri="{FF2B5EF4-FFF2-40B4-BE49-F238E27FC236}">
                <a16:creationId xmlns:a16="http://schemas.microsoft.com/office/drawing/2014/main" id="{33F54BD0-BE5B-8999-EE31-5E90CC9F2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018" y="1496719"/>
            <a:ext cx="5351299" cy="4058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772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4783" y="335637"/>
            <a:ext cx="3627279" cy="501186"/>
          </a:xfrm>
          <a:prstGeom prst="rect">
            <a:avLst/>
          </a:prstGeom>
        </p:spPr>
        <p:txBody>
          <a:bodyPr vert="horz" wrap="square" lIns="0" tIns="8659" rIns="0" bIns="0" rtlCol="0">
            <a:spAutoFit/>
          </a:bodyPr>
          <a:lstStyle/>
          <a:p>
            <a:pPr marL="8659">
              <a:spcBef>
                <a:spcPts val="68"/>
              </a:spcBef>
            </a:pPr>
            <a:r>
              <a:rPr sz="3200" b="1" dirty="0">
                <a:solidFill>
                  <a:schemeClr val="accent1"/>
                </a:solidFill>
                <a:latin typeface="Roboto"/>
                <a:cs typeface="Roboto"/>
              </a:rPr>
              <a:t>U</a:t>
            </a:r>
            <a:r>
              <a:rPr lang="en-US" sz="3200" b="1" dirty="0">
                <a:solidFill>
                  <a:schemeClr val="accent1"/>
                </a:solidFill>
                <a:latin typeface="Roboto"/>
                <a:cs typeface="Roboto"/>
              </a:rPr>
              <a:t>RGE SURFING</a:t>
            </a:r>
            <a:endParaRPr sz="3200" dirty="0">
              <a:solidFill>
                <a:schemeClr val="accent1"/>
              </a:solidFill>
              <a:latin typeface="Roboto"/>
              <a:cs typeface="Roboto"/>
            </a:endParaRPr>
          </a:p>
        </p:txBody>
      </p:sp>
      <p:sp>
        <p:nvSpPr>
          <p:cNvPr id="4" name="object 4"/>
          <p:cNvSpPr txBox="1"/>
          <p:nvPr/>
        </p:nvSpPr>
        <p:spPr>
          <a:xfrm rot="5400000">
            <a:off x="81173" y="5551958"/>
            <a:ext cx="1733829" cy="113271"/>
          </a:xfrm>
          <a:prstGeom prst="rect">
            <a:avLst/>
          </a:prstGeom>
        </p:spPr>
        <p:txBody>
          <a:bodyPr vert="horz" wrap="square" lIns="0" tIns="8226" rIns="0" bIns="0" rtlCol="0">
            <a:spAutoFit/>
          </a:bodyPr>
          <a:lstStyle/>
          <a:p>
            <a:pPr marL="8659">
              <a:spcBef>
                <a:spcPts val="65"/>
              </a:spcBef>
            </a:pPr>
            <a:r>
              <a:rPr lang="en-US" sz="682" dirty="0">
                <a:latin typeface="Roboto"/>
                <a:cs typeface="Roboto"/>
              </a:rPr>
              <a:t>Graphic </a:t>
            </a:r>
            <a:r>
              <a:rPr sz="682" dirty="0">
                <a:latin typeface="Roboto"/>
                <a:cs typeface="Roboto"/>
              </a:rPr>
              <a:t>Provided</a:t>
            </a:r>
            <a:r>
              <a:rPr sz="682" spc="-20" dirty="0">
                <a:latin typeface="Roboto"/>
                <a:cs typeface="Roboto"/>
              </a:rPr>
              <a:t> </a:t>
            </a:r>
            <a:r>
              <a:rPr sz="682" dirty="0">
                <a:latin typeface="Roboto"/>
                <a:cs typeface="Roboto"/>
              </a:rPr>
              <a:t>by</a:t>
            </a:r>
            <a:r>
              <a:rPr sz="682" spc="-17" dirty="0">
                <a:latin typeface="Roboto"/>
                <a:cs typeface="Roboto"/>
              </a:rPr>
              <a:t> </a:t>
            </a:r>
            <a:r>
              <a:rPr sz="600" b="1" spc="-7" dirty="0">
                <a:latin typeface="Roboto"/>
                <a:cs typeface="Roboto"/>
              </a:rPr>
              <a:t>TherapistAid</a:t>
            </a:r>
            <a:r>
              <a:rPr sz="682" b="1" spc="-7" dirty="0">
                <a:latin typeface="Roboto"/>
                <a:cs typeface="Roboto"/>
              </a:rPr>
              <a:t>.com</a:t>
            </a:r>
            <a:endParaRPr sz="682" dirty="0">
              <a:latin typeface="Roboto"/>
              <a:cs typeface="Roboto"/>
            </a:endParaRPr>
          </a:p>
        </p:txBody>
      </p:sp>
      <p:sp>
        <p:nvSpPr>
          <p:cNvPr id="11" name="object 11"/>
          <p:cNvSpPr txBox="1"/>
          <p:nvPr/>
        </p:nvSpPr>
        <p:spPr>
          <a:xfrm>
            <a:off x="1034784" y="770432"/>
            <a:ext cx="10381361" cy="595635"/>
          </a:xfrm>
          <a:prstGeom prst="rect">
            <a:avLst/>
          </a:prstGeom>
        </p:spPr>
        <p:txBody>
          <a:bodyPr vert="horz" wrap="square" lIns="0" tIns="8659" rIns="0" bIns="0" rtlCol="0">
            <a:spAutoFit/>
          </a:bodyPr>
          <a:lstStyle/>
          <a:p>
            <a:pPr marL="8659" marR="3464">
              <a:lnSpc>
                <a:spcPct val="108100"/>
              </a:lnSpc>
              <a:spcBef>
                <a:spcPts val="68"/>
              </a:spcBef>
            </a:pPr>
            <a:r>
              <a:rPr sz="1200" b="1" dirty="0">
                <a:latin typeface="Roboto"/>
                <a:cs typeface="Roboto"/>
              </a:rPr>
              <a:t>Urge</a:t>
            </a:r>
            <a:r>
              <a:rPr sz="1200" b="1" spc="-17" dirty="0">
                <a:latin typeface="Roboto"/>
                <a:cs typeface="Roboto"/>
              </a:rPr>
              <a:t> </a:t>
            </a:r>
            <a:r>
              <a:rPr sz="1200" b="1" dirty="0">
                <a:latin typeface="Roboto"/>
                <a:cs typeface="Roboto"/>
              </a:rPr>
              <a:t>surfing</a:t>
            </a:r>
            <a:r>
              <a:rPr sz="1200" b="1" spc="-14" dirty="0">
                <a:latin typeface="Roboto"/>
                <a:cs typeface="Roboto"/>
              </a:rPr>
              <a:t> </a:t>
            </a:r>
            <a:r>
              <a:rPr sz="1200" dirty="0">
                <a:latin typeface="Roboto"/>
                <a:cs typeface="Roboto"/>
              </a:rPr>
              <a:t>is</a:t>
            </a:r>
            <a:r>
              <a:rPr sz="1200" spc="-17" dirty="0">
                <a:latin typeface="Roboto"/>
                <a:cs typeface="Roboto"/>
              </a:rPr>
              <a:t> </a:t>
            </a:r>
            <a:r>
              <a:rPr sz="1200" dirty="0">
                <a:latin typeface="Roboto"/>
                <a:cs typeface="Roboto"/>
              </a:rPr>
              <a:t>a</a:t>
            </a:r>
            <a:r>
              <a:rPr sz="1200" spc="-10" dirty="0">
                <a:latin typeface="Roboto"/>
                <a:cs typeface="Roboto"/>
              </a:rPr>
              <a:t> </a:t>
            </a:r>
            <a:r>
              <a:rPr sz="1200" dirty="0">
                <a:latin typeface="Roboto"/>
                <a:cs typeface="Roboto"/>
              </a:rPr>
              <a:t>technique</a:t>
            </a:r>
            <a:r>
              <a:rPr sz="1200" spc="-17" dirty="0">
                <a:latin typeface="Roboto"/>
                <a:cs typeface="Roboto"/>
              </a:rPr>
              <a:t> </a:t>
            </a:r>
            <a:r>
              <a:rPr sz="1200" dirty="0">
                <a:latin typeface="Roboto"/>
                <a:cs typeface="Roboto"/>
              </a:rPr>
              <a:t>for</a:t>
            </a:r>
            <a:r>
              <a:rPr sz="1200" spc="-10" dirty="0">
                <a:latin typeface="Roboto"/>
                <a:cs typeface="Roboto"/>
              </a:rPr>
              <a:t> </a:t>
            </a:r>
            <a:r>
              <a:rPr sz="1200" dirty="0">
                <a:latin typeface="Roboto"/>
                <a:cs typeface="Roboto"/>
              </a:rPr>
              <a:t>managing</a:t>
            </a:r>
            <a:r>
              <a:rPr sz="1200" spc="-17" dirty="0">
                <a:latin typeface="Roboto"/>
                <a:cs typeface="Roboto"/>
              </a:rPr>
              <a:t> </a:t>
            </a:r>
            <a:r>
              <a:rPr sz="1200" dirty="0">
                <a:latin typeface="Roboto"/>
                <a:cs typeface="Roboto"/>
              </a:rPr>
              <a:t>your</a:t>
            </a:r>
            <a:r>
              <a:rPr sz="1200" spc="-17" dirty="0">
                <a:latin typeface="Roboto"/>
                <a:cs typeface="Roboto"/>
              </a:rPr>
              <a:t> </a:t>
            </a:r>
            <a:r>
              <a:rPr sz="1200" dirty="0">
                <a:latin typeface="Roboto"/>
                <a:cs typeface="Roboto"/>
              </a:rPr>
              <a:t>unwanted</a:t>
            </a:r>
            <a:r>
              <a:rPr sz="1200" spc="-17" dirty="0">
                <a:latin typeface="Roboto"/>
                <a:cs typeface="Roboto"/>
              </a:rPr>
              <a:t> </a:t>
            </a:r>
            <a:r>
              <a:rPr sz="1200" dirty="0">
                <a:latin typeface="Roboto"/>
                <a:cs typeface="Roboto"/>
              </a:rPr>
              <a:t>behaviors.</a:t>
            </a:r>
            <a:r>
              <a:rPr sz="1200" spc="-14" dirty="0">
                <a:latin typeface="Roboto"/>
                <a:cs typeface="Roboto"/>
              </a:rPr>
              <a:t> </a:t>
            </a:r>
            <a:r>
              <a:rPr sz="1200" dirty="0">
                <a:latin typeface="Roboto"/>
                <a:cs typeface="Roboto"/>
              </a:rPr>
              <a:t>Rather</a:t>
            </a:r>
            <a:r>
              <a:rPr sz="1200" spc="-10" dirty="0">
                <a:latin typeface="Roboto"/>
                <a:cs typeface="Roboto"/>
              </a:rPr>
              <a:t> </a:t>
            </a:r>
            <a:r>
              <a:rPr sz="1200" dirty="0">
                <a:latin typeface="Roboto"/>
                <a:cs typeface="Roboto"/>
              </a:rPr>
              <a:t>than</a:t>
            </a:r>
            <a:r>
              <a:rPr sz="1200" spc="-17" dirty="0">
                <a:latin typeface="Roboto"/>
                <a:cs typeface="Roboto"/>
              </a:rPr>
              <a:t> </a:t>
            </a:r>
            <a:r>
              <a:rPr sz="1200" dirty="0">
                <a:latin typeface="Roboto"/>
                <a:cs typeface="Roboto"/>
              </a:rPr>
              <a:t>giving</a:t>
            </a:r>
            <a:r>
              <a:rPr sz="1200" spc="-7" dirty="0">
                <a:latin typeface="Roboto"/>
                <a:cs typeface="Roboto"/>
              </a:rPr>
              <a:t> </a:t>
            </a:r>
            <a:r>
              <a:rPr sz="1200" dirty="0">
                <a:latin typeface="Roboto"/>
                <a:cs typeface="Roboto"/>
              </a:rPr>
              <a:t>in</a:t>
            </a:r>
            <a:r>
              <a:rPr sz="1200" spc="-10" dirty="0">
                <a:latin typeface="Roboto"/>
                <a:cs typeface="Roboto"/>
              </a:rPr>
              <a:t> </a:t>
            </a:r>
            <a:r>
              <a:rPr sz="1200" dirty="0">
                <a:latin typeface="Roboto"/>
                <a:cs typeface="Roboto"/>
              </a:rPr>
              <a:t>to</a:t>
            </a:r>
            <a:r>
              <a:rPr sz="1200" spc="-20" dirty="0">
                <a:latin typeface="Roboto"/>
                <a:cs typeface="Roboto"/>
              </a:rPr>
              <a:t> </a:t>
            </a:r>
            <a:r>
              <a:rPr sz="1200" dirty="0">
                <a:latin typeface="Roboto"/>
                <a:cs typeface="Roboto"/>
              </a:rPr>
              <a:t>an</a:t>
            </a:r>
            <a:r>
              <a:rPr sz="1200" spc="-17" dirty="0">
                <a:latin typeface="Roboto"/>
                <a:cs typeface="Roboto"/>
              </a:rPr>
              <a:t> </a:t>
            </a:r>
            <a:r>
              <a:rPr sz="1200" dirty="0">
                <a:latin typeface="Roboto"/>
                <a:cs typeface="Roboto"/>
              </a:rPr>
              <a:t>urge,</a:t>
            </a:r>
            <a:r>
              <a:rPr sz="1200" spc="-17" dirty="0">
                <a:latin typeface="Roboto"/>
                <a:cs typeface="Roboto"/>
              </a:rPr>
              <a:t> </a:t>
            </a:r>
            <a:r>
              <a:rPr sz="1200" dirty="0">
                <a:latin typeface="Roboto"/>
                <a:cs typeface="Roboto"/>
              </a:rPr>
              <a:t>you</a:t>
            </a:r>
            <a:r>
              <a:rPr sz="1200" spc="-3" dirty="0">
                <a:latin typeface="Roboto"/>
                <a:cs typeface="Roboto"/>
              </a:rPr>
              <a:t> </a:t>
            </a:r>
            <a:r>
              <a:rPr sz="1200" spc="-14" dirty="0">
                <a:latin typeface="Roboto"/>
                <a:cs typeface="Roboto"/>
              </a:rPr>
              <a:t>will </a:t>
            </a:r>
            <a:r>
              <a:rPr sz="1200" dirty="0">
                <a:latin typeface="Roboto"/>
                <a:cs typeface="Roboto"/>
              </a:rPr>
              <a:t>ride</a:t>
            </a:r>
            <a:r>
              <a:rPr sz="1200" spc="-7" dirty="0">
                <a:latin typeface="Roboto"/>
                <a:cs typeface="Roboto"/>
              </a:rPr>
              <a:t> </a:t>
            </a:r>
            <a:r>
              <a:rPr sz="1200" dirty="0">
                <a:latin typeface="Roboto"/>
                <a:cs typeface="Roboto"/>
              </a:rPr>
              <a:t>it</a:t>
            </a:r>
            <a:r>
              <a:rPr sz="1200" spc="-10" dirty="0">
                <a:latin typeface="Roboto"/>
                <a:cs typeface="Roboto"/>
              </a:rPr>
              <a:t> </a:t>
            </a:r>
            <a:r>
              <a:rPr sz="1200" dirty="0">
                <a:latin typeface="Roboto"/>
                <a:cs typeface="Roboto"/>
              </a:rPr>
              <a:t>out,</a:t>
            </a:r>
            <a:r>
              <a:rPr sz="1200" spc="-10" dirty="0">
                <a:latin typeface="Roboto"/>
                <a:cs typeface="Roboto"/>
              </a:rPr>
              <a:t> </a:t>
            </a:r>
            <a:r>
              <a:rPr sz="1200" dirty="0">
                <a:latin typeface="Roboto"/>
                <a:cs typeface="Roboto"/>
              </a:rPr>
              <a:t>like</a:t>
            </a:r>
            <a:r>
              <a:rPr sz="1200" spc="-7" dirty="0">
                <a:latin typeface="Roboto"/>
                <a:cs typeface="Roboto"/>
              </a:rPr>
              <a:t> </a:t>
            </a:r>
            <a:r>
              <a:rPr sz="1200" dirty="0">
                <a:latin typeface="Roboto"/>
                <a:cs typeface="Roboto"/>
              </a:rPr>
              <a:t>a</a:t>
            </a:r>
            <a:r>
              <a:rPr sz="1200" spc="-14" dirty="0">
                <a:latin typeface="Roboto"/>
                <a:cs typeface="Roboto"/>
              </a:rPr>
              <a:t> </a:t>
            </a:r>
            <a:r>
              <a:rPr sz="1200" dirty="0">
                <a:latin typeface="Roboto"/>
                <a:cs typeface="Roboto"/>
              </a:rPr>
              <a:t>surfer</a:t>
            </a:r>
            <a:r>
              <a:rPr sz="1200" spc="-10" dirty="0">
                <a:latin typeface="Roboto"/>
                <a:cs typeface="Roboto"/>
              </a:rPr>
              <a:t> </a:t>
            </a:r>
            <a:r>
              <a:rPr sz="1200" dirty="0">
                <a:latin typeface="Roboto"/>
                <a:cs typeface="Roboto"/>
              </a:rPr>
              <a:t>riding</a:t>
            </a:r>
            <a:r>
              <a:rPr sz="1200" spc="-14" dirty="0">
                <a:latin typeface="Roboto"/>
                <a:cs typeface="Roboto"/>
              </a:rPr>
              <a:t> </a:t>
            </a:r>
            <a:r>
              <a:rPr sz="1200" dirty="0">
                <a:latin typeface="Roboto"/>
                <a:cs typeface="Roboto"/>
              </a:rPr>
              <a:t>a</a:t>
            </a:r>
            <a:r>
              <a:rPr sz="1200" spc="-10" dirty="0">
                <a:latin typeface="Roboto"/>
                <a:cs typeface="Roboto"/>
              </a:rPr>
              <a:t> </a:t>
            </a:r>
            <a:r>
              <a:rPr sz="1200" dirty="0">
                <a:latin typeface="Roboto"/>
                <a:cs typeface="Roboto"/>
              </a:rPr>
              <a:t>wave.</a:t>
            </a:r>
            <a:r>
              <a:rPr sz="1200" spc="-7" dirty="0">
                <a:latin typeface="Roboto"/>
                <a:cs typeface="Roboto"/>
              </a:rPr>
              <a:t> </a:t>
            </a:r>
            <a:r>
              <a:rPr sz="1200" dirty="0">
                <a:latin typeface="Roboto"/>
                <a:cs typeface="Roboto"/>
              </a:rPr>
              <a:t>After</a:t>
            </a:r>
            <a:r>
              <a:rPr sz="1200" spc="-17" dirty="0">
                <a:latin typeface="Roboto"/>
                <a:cs typeface="Roboto"/>
              </a:rPr>
              <a:t> </a:t>
            </a:r>
            <a:r>
              <a:rPr sz="1200" dirty="0">
                <a:latin typeface="Roboto"/>
                <a:cs typeface="Roboto"/>
              </a:rPr>
              <a:t>a</a:t>
            </a:r>
            <a:r>
              <a:rPr sz="1200" spc="-10" dirty="0">
                <a:latin typeface="Roboto"/>
                <a:cs typeface="Roboto"/>
              </a:rPr>
              <a:t> </a:t>
            </a:r>
            <a:r>
              <a:rPr sz="1200" dirty="0">
                <a:latin typeface="Roboto"/>
                <a:cs typeface="Roboto"/>
              </a:rPr>
              <a:t>short</a:t>
            </a:r>
            <a:r>
              <a:rPr sz="1200" spc="-7" dirty="0">
                <a:latin typeface="Roboto"/>
                <a:cs typeface="Roboto"/>
              </a:rPr>
              <a:t> </a:t>
            </a:r>
            <a:r>
              <a:rPr sz="1200" dirty="0">
                <a:latin typeface="Roboto"/>
                <a:cs typeface="Roboto"/>
              </a:rPr>
              <a:t>time,</a:t>
            </a:r>
            <a:r>
              <a:rPr sz="1200" spc="-10" dirty="0">
                <a:latin typeface="Roboto"/>
                <a:cs typeface="Roboto"/>
              </a:rPr>
              <a:t> </a:t>
            </a:r>
            <a:r>
              <a:rPr sz="1200" dirty="0">
                <a:latin typeface="Roboto"/>
                <a:cs typeface="Roboto"/>
              </a:rPr>
              <a:t>the</a:t>
            </a:r>
            <a:r>
              <a:rPr sz="1200" spc="-14" dirty="0">
                <a:latin typeface="Roboto"/>
                <a:cs typeface="Roboto"/>
              </a:rPr>
              <a:t> </a:t>
            </a:r>
            <a:r>
              <a:rPr sz="1200" dirty="0">
                <a:latin typeface="Roboto"/>
                <a:cs typeface="Roboto"/>
              </a:rPr>
              <a:t>urge</a:t>
            </a:r>
            <a:r>
              <a:rPr sz="1200" spc="-14" dirty="0">
                <a:latin typeface="Roboto"/>
                <a:cs typeface="Roboto"/>
              </a:rPr>
              <a:t> </a:t>
            </a:r>
            <a:r>
              <a:rPr sz="1200" dirty="0">
                <a:latin typeface="Roboto"/>
                <a:cs typeface="Roboto"/>
              </a:rPr>
              <a:t>will</a:t>
            </a:r>
            <a:r>
              <a:rPr sz="1200" spc="-7" dirty="0">
                <a:latin typeface="Roboto"/>
                <a:cs typeface="Roboto"/>
              </a:rPr>
              <a:t> </a:t>
            </a:r>
            <a:r>
              <a:rPr sz="1200" dirty="0">
                <a:latin typeface="Roboto"/>
                <a:cs typeface="Roboto"/>
              </a:rPr>
              <a:t>pass</a:t>
            </a:r>
            <a:r>
              <a:rPr sz="1200" spc="-20" dirty="0">
                <a:latin typeface="Roboto"/>
                <a:cs typeface="Roboto"/>
              </a:rPr>
              <a:t> </a:t>
            </a:r>
            <a:r>
              <a:rPr sz="1200" dirty="0">
                <a:latin typeface="Roboto"/>
                <a:cs typeface="Roboto"/>
              </a:rPr>
              <a:t>on</a:t>
            </a:r>
            <a:r>
              <a:rPr sz="1200" spc="-7" dirty="0">
                <a:latin typeface="Roboto"/>
                <a:cs typeface="Roboto"/>
              </a:rPr>
              <a:t> </a:t>
            </a:r>
            <a:r>
              <a:rPr sz="1200" dirty="0">
                <a:latin typeface="Roboto"/>
                <a:cs typeface="Roboto"/>
              </a:rPr>
              <a:t>its</a:t>
            </a:r>
            <a:r>
              <a:rPr sz="1200" spc="-10" dirty="0">
                <a:latin typeface="Roboto"/>
                <a:cs typeface="Roboto"/>
              </a:rPr>
              <a:t> </a:t>
            </a:r>
            <a:r>
              <a:rPr sz="1200" spc="-14" dirty="0">
                <a:latin typeface="Roboto"/>
                <a:cs typeface="Roboto"/>
              </a:rPr>
              <a:t>own.</a:t>
            </a:r>
            <a:r>
              <a:rPr lang="en-US" sz="1200" spc="-14" dirty="0">
                <a:latin typeface="Roboto"/>
                <a:cs typeface="Roboto"/>
              </a:rPr>
              <a:t> </a:t>
            </a:r>
            <a:r>
              <a:rPr sz="1200" dirty="0">
                <a:latin typeface="Roboto"/>
                <a:cs typeface="Roboto"/>
              </a:rPr>
              <a:t>This</a:t>
            </a:r>
            <a:r>
              <a:rPr sz="1200" spc="-24" dirty="0">
                <a:latin typeface="Roboto"/>
                <a:cs typeface="Roboto"/>
              </a:rPr>
              <a:t> </a:t>
            </a:r>
            <a:r>
              <a:rPr sz="1200" dirty="0">
                <a:latin typeface="Roboto"/>
                <a:cs typeface="Roboto"/>
              </a:rPr>
              <a:t>technique</a:t>
            </a:r>
            <a:r>
              <a:rPr sz="1200" spc="-17" dirty="0">
                <a:latin typeface="Roboto"/>
                <a:cs typeface="Roboto"/>
              </a:rPr>
              <a:t> </a:t>
            </a:r>
            <a:r>
              <a:rPr sz="1200" dirty="0">
                <a:latin typeface="Roboto"/>
                <a:cs typeface="Roboto"/>
              </a:rPr>
              <a:t>can</a:t>
            </a:r>
            <a:r>
              <a:rPr sz="1200" spc="-7" dirty="0">
                <a:latin typeface="Roboto"/>
                <a:cs typeface="Roboto"/>
              </a:rPr>
              <a:t> </a:t>
            </a:r>
            <a:r>
              <a:rPr sz="1200" dirty="0">
                <a:latin typeface="Roboto"/>
                <a:cs typeface="Roboto"/>
              </a:rPr>
              <a:t>be</a:t>
            </a:r>
            <a:r>
              <a:rPr sz="1200" spc="-17" dirty="0">
                <a:latin typeface="Roboto"/>
                <a:cs typeface="Roboto"/>
              </a:rPr>
              <a:t> </a:t>
            </a:r>
            <a:r>
              <a:rPr sz="1200" dirty="0">
                <a:latin typeface="Roboto"/>
                <a:cs typeface="Roboto"/>
              </a:rPr>
              <a:t>used</a:t>
            </a:r>
            <a:r>
              <a:rPr sz="1200" spc="-7" dirty="0">
                <a:latin typeface="Roboto"/>
                <a:cs typeface="Roboto"/>
              </a:rPr>
              <a:t> </a:t>
            </a:r>
            <a:r>
              <a:rPr sz="1200" dirty="0">
                <a:latin typeface="Roboto"/>
                <a:cs typeface="Roboto"/>
              </a:rPr>
              <a:t>to</a:t>
            </a:r>
            <a:r>
              <a:rPr sz="1200" spc="-17" dirty="0">
                <a:latin typeface="Roboto"/>
                <a:cs typeface="Roboto"/>
              </a:rPr>
              <a:t> </a:t>
            </a:r>
            <a:r>
              <a:rPr sz="1200" dirty="0">
                <a:latin typeface="Roboto"/>
                <a:cs typeface="Roboto"/>
              </a:rPr>
              <a:t>stop</a:t>
            </a:r>
            <a:r>
              <a:rPr sz="1200" spc="-7" dirty="0">
                <a:latin typeface="Roboto"/>
                <a:cs typeface="Roboto"/>
              </a:rPr>
              <a:t> </a:t>
            </a:r>
            <a:r>
              <a:rPr sz="1200" dirty="0">
                <a:latin typeface="Roboto"/>
                <a:cs typeface="Roboto"/>
              </a:rPr>
              <a:t>or</a:t>
            </a:r>
            <a:r>
              <a:rPr sz="1200" spc="-14" dirty="0">
                <a:latin typeface="Roboto"/>
                <a:cs typeface="Roboto"/>
              </a:rPr>
              <a:t> </a:t>
            </a:r>
            <a:r>
              <a:rPr sz="1200" dirty="0">
                <a:latin typeface="Roboto"/>
                <a:cs typeface="Roboto"/>
              </a:rPr>
              <a:t>reduce</a:t>
            </a:r>
            <a:r>
              <a:rPr sz="1200" spc="-17" dirty="0">
                <a:latin typeface="Roboto"/>
                <a:cs typeface="Roboto"/>
              </a:rPr>
              <a:t> </a:t>
            </a:r>
            <a:r>
              <a:rPr sz="1200" dirty="0">
                <a:latin typeface="Roboto"/>
                <a:cs typeface="Roboto"/>
              </a:rPr>
              <a:t>drug</a:t>
            </a:r>
            <a:r>
              <a:rPr sz="1200" spc="-14" dirty="0">
                <a:latin typeface="Roboto"/>
                <a:cs typeface="Roboto"/>
              </a:rPr>
              <a:t> </a:t>
            </a:r>
            <a:r>
              <a:rPr sz="1200" dirty="0">
                <a:latin typeface="Roboto"/>
                <a:cs typeface="Roboto"/>
              </a:rPr>
              <a:t>and</a:t>
            </a:r>
            <a:r>
              <a:rPr sz="1200" spc="-20" dirty="0">
                <a:latin typeface="Roboto"/>
                <a:cs typeface="Roboto"/>
              </a:rPr>
              <a:t> </a:t>
            </a:r>
            <a:r>
              <a:rPr sz="1200" dirty="0">
                <a:latin typeface="Roboto"/>
                <a:cs typeface="Roboto"/>
              </a:rPr>
              <a:t>alcohol</a:t>
            </a:r>
            <a:r>
              <a:rPr sz="1200" spc="-20" dirty="0">
                <a:latin typeface="Roboto"/>
                <a:cs typeface="Roboto"/>
              </a:rPr>
              <a:t> </a:t>
            </a:r>
            <a:r>
              <a:rPr sz="1200" dirty="0">
                <a:latin typeface="Roboto"/>
                <a:cs typeface="Roboto"/>
              </a:rPr>
              <a:t>use,</a:t>
            </a:r>
            <a:r>
              <a:rPr sz="1200" spc="-17" dirty="0">
                <a:latin typeface="Roboto"/>
                <a:cs typeface="Roboto"/>
              </a:rPr>
              <a:t> </a:t>
            </a:r>
            <a:r>
              <a:rPr sz="1200" dirty="0">
                <a:latin typeface="Roboto"/>
                <a:cs typeface="Roboto"/>
              </a:rPr>
              <a:t>emotional</a:t>
            </a:r>
            <a:r>
              <a:rPr sz="1200" spc="-14" dirty="0">
                <a:latin typeface="Roboto"/>
                <a:cs typeface="Roboto"/>
              </a:rPr>
              <a:t> </a:t>
            </a:r>
            <a:r>
              <a:rPr sz="1200" dirty="0">
                <a:latin typeface="Roboto"/>
                <a:cs typeface="Roboto"/>
              </a:rPr>
              <a:t>reactions</a:t>
            </a:r>
            <a:r>
              <a:rPr sz="1200" spc="-14" dirty="0">
                <a:latin typeface="Roboto"/>
                <a:cs typeface="Roboto"/>
              </a:rPr>
              <a:t> </a:t>
            </a:r>
            <a:r>
              <a:rPr sz="1200" dirty="0">
                <a:latin typeface="Roboto"/>
                <a:cs typeface="Roboto"/>
              </a:rPr>
              <a:t>such</a:t>
            </a:r>
            <a:r>
              <a:rPr sz="1200" spc="-10" dirty="0">
                <a:latin typeface="Roboto"/>
                <a:cs typeface="Roboto"/>
              </a:rPr>
              <a:t> </a:t>
            </a:r>
            <a:r>
              <a:rPr sz="1200" dirty="0">
                <a:latin typeface="Roboto"/>
                <a:cs typeface="Roboto"/>
              </a:rPr>
              <a:t>as</a:t>
            </a:r>
            <a:r>
              <a:rPr sz="1200" spc="-20" dirty="0">
                <a:latin typeface="Roboto"/>
                <a:cs typeface="Roboto"/>
              </a:rPr>
              <a:t> </a:t>
            </a:r>
            <a:r>
              <a:rPr sz="1200" spc="-7" dirty="0">
                <a:latin typeface="Roboto"/>
                <a:cs typeface="Roboto"/>
              </a:rPr>
              <a:t>“blowing </a:t>
            </a:r>
            <a:r>
              <a:rPr sz="1200" dirty="0">
                <a:latin typeface="Roboto"/>
                <a:cs typeface="Roboto"/>
              </a:rPr>
              <a:t>up”</a:t>
            </a:r>
            <a:r>
              <a:rPr sz="1200" spc="-31" dirty="0">
                <a:latin typeface="Roboto"/>
                <a:cs typeface="Roboto"/>
              </a:rPr>
              <a:t> </a:t>
            </a:r>
            <a:r>
              <a:rPr sz="1200" dirty="0">
                <a:latin typeface="Roboto"/>
                <a:cs typeface="Roboto"/>
              </a:rPr>
              <a:t>when</a:t>
            </a:r>
            <a:r>
              <a:rPr sz="1200" spc="-14" dirty="0">
                <a:latin typeface="Roboto"/>
                <a:cs typeface="Roboto"/>
              </a:rPr>
              <a:t> </a:t>
            </a:r>
            <a:r>
              <a:rPr sz="1200" dirty="0">
                <a:latin typeface="Roboto"/>
                <a:cs typeface="Roboto"/>
              </a:rPr>
              <a:t>angry,</a:t>
            </a:r>
            <a:r>
              <a:rPr sz="1200" spc="-24" dirty="0">
                <a:latin typeface="Roboto"/>
                <a:cs typeface="Roboto"/>
              </a:rPr>
              <a:t> </a:t>
            </a:r>
            <a:r>
              <a:rPr sz="1200" dirty="0">
                <a:latin typeface="Roboto"/>
                <a:cs typeface="Roboto"/>
              </a:rPr>
              <a:t>gambling,</a:t>
            </a:r>
            <a:r>
              <a:rPr sz="1200" spc="-14" dirty="0">
                <a:latin typeface="Roboto"/>
                <a:cs typeface="Roboto"/>
              </a:rPr>
              <a:t> </a:t>
            </a:r>
            <a:r>
              <a:rPr sz="1200" dirty="0">
                <a:latin typeface="Roboto"/>
                <a:cs typeface="Roboto"/>
              </a:rPr>
              <a:t>and</a:t>
            </a:r>
            <a:r>
              <a:rPr sz="1200" spc="-14" dirty="0">
                <a:latin typeface="Roboto"/>
                <a:cs typeface="Roboto"/>
              </a:rPr>
              <a:t> </a:t>
            </a:r>
            <a:r>
              <a:rPr sz="1200" dirty="0">
                <a:latin typeface="Roboto"/>
                <a:cs typeface="Roboto"/>
              </a:rPr>
              <a:t>other</a:t>
            </a:r>
            <a:r>
              <a:rPr sz="1200" spc="-24" dirty="0">
                <a:latin typeface="Roboto"/>
                <a:cs typeface="Roboto"/>
              </a:rPr>
              <a:t> </a:t>
            </a:r>
            <a:r>
              <a:rPr sz="1200" dirty="0">
                <a:latin typeface="Roboto"/>
                <a:cs typeface="Roboto"/>
              </a:rPr>
              <a:t>unwanted</a:t>
            </a:r>
            <a:r>
              <a:rPr sz="1200" spc="-17" dirty="0">
                <a:latin typeface="Roboto"/>
                <a:cs typeface="Roboto"/>
              </a:rPr>
              <a:t> </a:t>
            </a:r>
            <a:r>
              <a:rPr sz="1200" spc="-7" dirty="0">
                <a:latin typeface="Roboto"/>
                <a:cs typeface="Roboto"/>
              </a:rPr>
              <a:t>behaviors.</a:t>
            </a:r>
            <a:endParaRPr sz="1200" dirty="0">
              <a:latin typeface="Roboto"/>
              <a:cs typeface="Roboto"/>
            </a:endParaRPr>
          </a:p>
        </p:txBody>
      </p:sp>
      <p:pic>
        <p:nvPicPr>
          <p:cNvPr id="15" name="object 15"/>
          <p:cNvPicPr/>
          <p:nvPr/>
        </p:nvPicPr>
        <p:blipFill>
          <a:blip r:embed="rId2" cstate="print"/>
          <a:stretch>
            <a:fillRect/>
          </a:stretch>
        </p:blipFill>
        <p:spPr>
          <a:xfrm>
            <a:off x="1025506" y="1660428"/>
            <a:ext cx="6126900" cy="4851504"/>
          </a:xfrm>
          <a:prstGeom prst="rect">
            <a:avLst/>
          </a:prstGeom>
        </p:spPr>
      </p:pic>
      <p:sp>
        <p:nvSpPr>
          <p:cNvPr id="18" name="object 18"/>
          <p:cNvSpPr/>
          <p:nvPr/>
        </p:nvSpPr>
        <p:spPr>
          <a:xfrm>
            <a:off x="9065186" y="2989853"/>
            <a:ext cx="38966" cy="38966"/>
          </a:xfrm>
          <a:custGeom>
            <a:avLst/>
            <a:gdLst/>
            <a:ahLst/>
            <a:cxnLst/>
            <a:rect l="l" t="t" r="r" b="b"/>
            <a:pathLst>
              <a:path w="57150" h="57150">
                <a:moveTo>
                  <a:pt x="28575" y="0"/>
                </a:moveTo>
                <a:lnTo>
                  <a:pt x="17450" y="2244"/>
                </a:lnTo>
                <a:lnTo>
                  <a:pt x="8367" y="8367"/>
                </a:lnTo>
                <a:lnTo>
                  <a:pt x="2244" y="17450"/>
                </a:lnTo>
                <a:lnTo>
                  <a:pt x="0" y="28574"/>
                </a:lnTo>
                <a:lnTo>
                  <a:pt x="2244" y="39699"/>
                </a:lnTo>
                <a:lnTo>
                  <a:pt x="8367" y="48782"/>
                </a:lnTo>
                <a:lnTo>
                  <a:pt x="17450" y="54905"/>
                </a:lnTo>
                <a:lnTo>
                  <a:pt x="28575" y="57149"/>
                </a:lnTo>
                <a:lnTo>
                  <a:pt x="39699" y="54905"/>
                </a:lnTo>
                <a:lnTo>
                  <a:pt x="48782" y="48782"/>
                </a:lnTo>
                <a:lnTo>
                  <a:pt x="54905" y="39699"/>
                </a:lnTo>
                <a:lnTo>
                  <a:pt x="57150" y="28574"/>
                </a:lnTo>
                <a:lnTo>
                  <a:pt x="54905" y="17450"/>
                </a:lnTo>
                <a:lnTo>
                  <a:pt x="48782" y="8367"/>
                </a:lnTo>
                <a:lnTo>
                  <a:pt x="39699" y="2244"/>
                </a:lnTo>
                <a:lnTo>
                  <a:pt x="28575" y="0"/>
                </a:lnTo>
                <a:close/>
              </a:path>
            </a:pathLst>
          </a:custGeom>
          <a:solidFill>
            <a:srgbClr val="000000"/>
          </a:solidFill>
        </p:spPr>
        <p:txBody>
          <a:bodyPr wrap="square" lIns="0" tIns="0" rIns="0" bIns="0" rtlCol="0"/>
          <a:lstStyle/>
          <a:p>
            <a:endParaRPr/>
          </a:p>
        </p:txBody>
      </p:sp>
      <p:sp>
        <p:nvSpPr>
          <p:cNvPr id="19" name="object 19"/>
          <p:cNvSpPr txBox="1"/>
          <p:nvPr/>
        </p:nvSpPr>
        <p:spPr>
          <a:xfrm>
            <a:off x="826353" y="1489091"/>
            <a:ext cx="153888" cy="1672599"/>
          </a:xfrm>
          <a:prstGeom prst="rect">
            <a:avLst/>
          </a:prstGeom>
        </p:spPr>
        <p:txBody>
          <a:bodyPr vert="vert270" wrap="square" lIns="0" tIns="14287" rIns="0" bIns="0" rtlCol="0">
            <a:spAutoFit/>
          </a:bodyPr>
          <a:lstStyle/>
          <a:p>
            <a:pPr marL="8659">
              <a:spcBef>
                <a:spcPts val="112"/>
              </a:spcBef>
            </a:pPr>
            <a:r>
              <a:rPr sz="1000" dirty="0">
                <a:latin typeface="Roboto"/>
                <a:cs typeface="Roboto"/>
              </a:rPr>
              <a:t>INTENSITY</a:t>
            </a:r>
            <a:r>
              <a:rPr sz="1000" spc="-20" dirty="0">
                <a:latin typeface="Roboto"/>
                <a:cs typeface="Roboto"/>
              </a:rPr>
              <a:t> </a:t>
            </a:r>
            <a:r>
              <a:rPr sz="1000" dirty="0">
                <a:latin typeface="Roboto"/>
                <a:cs typeface="Roboto"/>
              </a:rPr>
              <a:t>OF</a:t>
            </a:r>
            <a:r>
              <a:rPr sz="1000" spc="-17" dirty="0">
                <a:latin typeface="Roboto"/>
                <a:cs typeface="Roboto"/>
              </a:rPr>
              <a:t> </a:t>
            </a:r>
            <a:r>
              <a:rPr sz="1000" spc="-14" dirty="0">
                <a:latin typeface="Roboto"/>
                <a:cs typeface="Roboto"/>
              </a:rPr>
              <a:t>URGE</a:t>
            </a:r>
            <a:endParaRPr sz="1000" dirty="0">
              <a:latin typeface="Roboto"/>
              <a:cs typeface="Roboto"/>
            </a:endParaRPr>
          </a:p>
        </p:txBody>
      </p:sp>
      <p:sp>
        <p:nvSpPr>
          <p:cNvPr id="20" name="object 20"/>
          <p:cNvSpPr txBox="1"/>
          <p:nvPr/>
        </p:nvSpPr>
        <p:spPr>
          <a:xfrm>
            <a:off x="7517819" y="1140929"/>
            <a:ext cx="4017786" cy="5810769"/>
          </a:xfrm>
          <a:prstGeom prst="rect">
            <a:avLst/>
          </a:prstGeom>
        </p:spPr>
        <p:txBody>
          <a:bodyPr vert="horz" wrap="square" lIns="0" tIns="9092" rIns="0" bIns="0" rtlCol="0">
            <a:spAutoFit/>
          </a:bodyPr>
          <a:lstStyle/>
          <a:p>
            <a:pPr marL="794450" algn="ctr">
              <a:spcBef>
                <a:spcPts val="72"/>
              </a:spcBef>
            </a:pPr>
            <a:endParaRPr sz="1600" dirty="0">
              <a:latin typeface="Roboto"/>
              <a:cs typeface="Roboto"/>
            </a:endParaRPr>
          </a:p>
          <a:p>
            <a:pPr>
              <a:spcBef>
                <a:spcPts val="34"/>
              </a:spcBef>
            </a:pPr>
            <a:endParaRPr sz="1600" dirty="0">
              <a:latin typeface="Roboto"/>
              <a:cs typeface="Roboto"/>
            </a:endParaRPr>
          </a:p>
          <a:p>
            <a:pPr marL="8659"/>
            <a:r>
              <a:rPr sz="1600" b="1" u="sng" dirty="0">
                <a:solidFill>
                  <a:schemeClr val="accent2"/>
                </a:solidFill>
                <a:uFill>
                  <a:solidFill>
                    <a:srgbClr val="2B7764"/>
                  </a:solidFill>
                </a:uFill>
                <a:latin typeface="Roboto"/>
                <a:cs typeface="Roboto"/>
              </a:rPr>
              <a:t>How</a:t>
            </a:r>
            <a:r>
              <a:rPr sz="1600" b="1" u="sng" spc="-20" dirty="0">
                <a:solidFill>
                  <a:schemeClr val="accent2"/>
                </a:solidFill>
                <a:uFill>
                  <a:solidFill>
                    <a:srgbClr val="2B7764"/>
                  </a:solidFill>
                </a:uFill>
                <a:latin typeface="Roboto"/>
                <a:cs typeface="Roboto"/>
              </a:rPr>
              <a:t> </a:t>
            </a:r>
            <a:r>
              <a:rPr sz="1600" b="1" u="sng" dirty="0">
                <a:solidFill>
                  <a:schemeClr val="accent2"/>
                </a:solidFill>
                <a:uFill>
                  <a:solidFill>
                    <a:srgbClr val="2B7764"/>
                  </a:solidFill>
                </a:uFill>
                <a:latin typeface="Roboto"/>
                <a:cs typeface="Roboto"/>
              </a:rPr>
              <a:t>to</a:t>
            </a:r>
            <a:r>
              <a:rPr sz="1600" b="1" u="sng" spc="-20" dirty="0">
                <a:solidFill>
                  <a:schemeClr val="accent2"/>
                </a:solidFill>
                <a:uFill>
                  <a:solidFill>
                    <a:srgbClr val="2B7764"/>
                  </a:solidFill>
                </a:uFill>
                <a:latin typeface="Roboto"/>
                <a:cs typeface="Roboto"/>
              </a:rPr>
              <a:t> </a:t>
            </a:r>
            <a:r>
              <a:rPr sz="1600" b="1" u="sng" dirty="0">
                <a:solidFill>
                  <a:schemeClr val="accent2"/>
                </a:solidFill>
                <a:uFill>
                  <a:solidFill>
                    <a:srgbClr val="2B7764"/>
                  </a:solidFill>
                </a:uFill>
                <a:latin typeface="Roboto"/>
                <a:cs typeface="Roboto"/>
              </a:rPr>
              <a:t>Practice</a:t>
            </a:r>
            <a:r>
              <a:rPr sz="1600" b="1" u="sng" spc="-24" dirty="0">
                <a:solidFill>
                  <a:schemeClr val="accent2"/>
                </a:solidFill>
                <a:uFill>
                  <a:solidFill>
                    <a:srgbClr val="2B7764"/>
                  </a:solidFill>
                </a:uFill>
                <a:latin typeface="Roboto"/>
                <a:cs typeface="Roboto"/>
              </a:rPr>
              <a:t> </a:t>
            </a:r>
            <a:r>
              <a:rPr sz="1600" b="1" u="sng" dirty="0">
                <a:solidFill>
                  <a:schemeClr val="accent2"/>
                </a:solidFill>
                <a:uFill>
                  <a:solidFill>
                    <a:srgbClr val="2B7764"/>
                  </a:solidFill>
                </a:uFill>
                <a:latin typeface="Roboto"/>
                <a:cs typeface="Roboto"/>
              </a:rPr>
              <a:t>Urge</a:t>
            </a:r>
            <a:r>
              <a:rPr sz="1600" b="1" u="sng" spc="-24" dirty="0">
                <a:solidFill>
                  <a:schemeClr val="accent2"/>
                </a:solidFill>
                <a:uFill>
                  <a:solidFill>
                    <a:srgbClr val="2B7764"/>
                  </a:solidFill>
                </a:uFill>
                <a:latin typeface="Roboto"/>
                <a:cs typeface="Roboto"/>
              </a:rPr>
              <a:t> </a:t>
            </a:r>
            <a:r>
              <a:rPr sz="1600" b="1" u="sng" spc="-7" dirty="0">
                <a:solidFill>
                  <a:schemeClr val="accent2"/>
                </a:solidFill>
                <a:uFill>
                  <a:solidFill>
                    <a:srgbClr val="2B7764"/>
                  </a:solidFill>
                </a:uFill>
                <a:latin typeface="Roboto"/>
                <a:cs typeface="Roboto"/>
              </a:rPr>
              <a:t>Surfing</a:t>
            </a:r>
            <a:endParaRPr sz="1600" u="sng" dirty="0">
              <a:solidFill>
                <a:schemeClr val="accent2"/>
              </a:solidFill>
              <a:latin typeface="Roboto"/>
              <a:cs typeface="Roboto"/>
            </a:endParaRPr>
          </a:p>
          <a:p>
            <a:pPr marL="164518" indent="-156292">
              <a:spcBef>
                <a:spcPts val="634"/>
              </a:spcBef>
              <a:buFont typeface="Roboto"/>
              <a:buAutoNum type="arabicPeriod"/>
              <a:tabLst>
                <a:tab pos="164951" algn="l"/>
              </a:tabLst>
            </a:pPr>
            <a:r>
              <a:rPr lang="en-US" sz="1600" dirty="0">
                <a:latin typeface="Roboto"/>
                <a:cs typeface="Roboto"/>
              </a:rPr>
              <a:t> </a:t>
            </a:r>
            <a:r>
              <a:rPr sz="1600" dirty="0">
                <a:latin typeface="Roboto"/>
                <a:cs typeface="Roboto"/>
              </a:rPr>
              <a:t>Acknowledge</a:t>
            </a:r>
            <a:r>
              <a:rPr sz="1600" spc="-20" dirty="0">
                <a:latin typeface="Roboto"/>
                <a:cs typeface="Roboto"/>
              </a:rPr>
              <a:t> </a:t>
            </a:r>
            <a:r>
              <a:rPr sz="1600" dirty="0">
                <a:latin typeface="Roboto"/>
                <a:cs typeface="Roboto"/>
              </a:rPr>
              <a:t>you</a:t>
            </a:r>
            <a:r>
              <a:rPr sz="1600" spc="-17" dirty="0">
                <a:latin typeface="Roboto"/>
                <a:cs typeface="Roboto"/>
              </a:rPr>
              <a:t> </a:t>
            </a:r>
            <a:r>
              <a:rPr sz="1600" dirty="0">
                <a:latin typeface="Roboto"/>
                <a:cs typeface="Roboto"/>
              </a:rPr>
              <a:t>are</a:t>
            </a:r>
            <a:r>
              <a:rPr sz="1600" spc="-17" dirty="0">
                <a:latin typeface="Roboto"/>
                <a:cs typeface="Roboto"/>
              </a:rPr>
              <a:t> </a:t>
            </a:r>
            <a:r>
              <a:rPr sz="1600" dirty="0">
                <a:latin typeface="Roboto"/>
                <a:cs typeface="Roboto"/>
              </a:rPr>
              <a:t>having</a:t>
            </a:r>
            <a:r>
              <a:rPr sz="1600" spc="-10" dirty="0">
                <a:latin typeface="Roboto"/>
                <a:cs typeface="Roboto"/>
              </a:rPr>
              <a:t> </a:t>
            </a:r>
            <a:r>
              <a:rPr sz="1600" dirty="0">
                <a:latin typeface="Roboto"/>
                <a:cs typeface="Roboto"/>
              </a:rPr>
              <a:t>an</a:t>
            </a:r>
            <a:r>
              <a:rPr sz="1600" spc="-10" dirty="0">
                <a:latin typeface="Roboto"/>
                <a:cs typeface="Roboto"/>
              </a:rPr>
              <a:t> </a:t>
            </a:r>
            <a:r>
              <a:rPr sz="1600" spc="-14" dirty="0">
                <a:latin typeface="Roboto"/>
                <a:cs typeface="Roboto"/>
              </a:rPr>
              <a:t>urge.</a:t>
            </a:r>
            <a:endParaRPr lang="en-US" sz="1600" spc="-14" dirty="0">
              <a:latin typeface="Roboto"/>
              <a:cs typeface="Roboto"/>
            </a:endParaRPr>
          </a:p>
          <a:p>
            <a:pPr marL="8226">
              <a:spcBef>
                <a:spcPts val="634"/>
              </a:spcBef>
              <a:tabLst>
                <a:tab pos="164951" algn="l"/>
              </a:tabLst>
            </a:pPr>
            <a:endParaRPr sz="1600" dirty="0">
              <a:latin typeface="Roboto"/>
              <a:cs typeface="Roboto"/>
            </a:endParaRPr>
          </a:p>
          <a:p>
            <a:pPr marL="8226">
              <a:spcBef>
                <a:spcPts val="344"/>
              </a:spcBef>
              <a:tabLst>
                <a:tab pos="164951" algn="l"/>
              </a:tabLst>
            </a:pPr>
            <a:r>
              <a:rPr lang="en-US" sz="1600" dirty="0">
                <a:latin typeface="Roboto"/>
                <a:cs typeface="Roboto"/>
              </a:rPr>
              <a:t>2. </a:t>
            </a:r>
            <a:r>
              <a:rPr sz="1600" dirty="0">
                <a:latin typeface="Roboto"/>
                <a:cs typeface="Roboto"/>
              </a:rPr>
              <a:t>Notice</a:t>
            </a:r>
            <a:r>
              <a:rPr sz="1600" spc="-27" dirty="0">
                <a:latin typeface="Roboto"/>
                <a:cs typeface="Roboto"/>
              </a:rPr>
              <a:t> </a:t>
            </a:r>
            <a:r>
              <a:rPr sz="1600" dirty="0">
                <a:latin typeface="Roboto"/>
                <a:cs typeface="Roboto"/>
              </a:rPr>
              <a:t>your</a:t>
            </a:r>
            <a:r>
              <a:rPr sz="1600" spc="-20" dirty="0">
                <a:latin typeface="Roboto"/>
                <a:cs typeface="Roboto"/>
              </a:rPr>
              <a:t> </a:t>
            </a:r>
            <a:r>
              <a:rPr sz="1600" dirty="0">
                <a:latin typeface="Roboto"/>
                <a:cs typeface="Roboto"/>
              </a:rPr>
              <a:t>thoughts</a:t>
            </a:r>
            <a:r>
              <a:rPr sz="1600" spc="-17" dirty="0">
                <a:latin typeface="Roboto"/>
                <a:cs typeface="Roboto"/>
              </a:rPr>
              <a:t> </a:t>
            </a:r>
            <a:r>
              <a:rPr sz="1600" dirty="0">
                <a:latin typeface="Roboto"/>
                <a:cs typeface="Roboto"/>
              </a:rPr>
              <a:t>and</a:t>
            </a:r>
            <a:r>
              <a:rPr sz="1600" spc="-14" dirty="0">
                <a:latin typeface="Roboto"/>
                <a:cs typeface="Roboto"/>
              </a:rPr>
              <a:t> </a:t>
            </a:r>
            <a:r>
              <a:rPr sz="1600" dirty="0">
                <a:latin typeface="Roboto"/>
                <a:cs typeface="Roboto"/>
              </a:rPr>
              <a:t>feelings</a:t>
            </a:r>
            <a:r>
              <a:rPr sz="1600" spc="-17" dirty="0">
                <a:latin typeface="Roboto"/>
                <a:cs typeface="Roboto"/>
              </a:rPr>
              <a:t> </a:t>
            </a:r>
            <a:r>
              <a:rPr sz="1600" dirty="0">
                <a:latin typeface="Roboto"/>
                <a:cs typeface="Roboto"/>
              </a:rPr>
              <a:t>without</a:t>
            </a:r>
            <a:r>
              <a:rPr sz="1600" spc="-14" dirty="0">
                <a:latin typeface="Roboto"/>
                <a:cs typeface="Roboto"/>
              </a:rPr>
              <a:t> </a:t>
            </a:r>
            <a:r>
              <a:rPr sz="1600" dirty="0">
                <a:latin typeface="Roboto"/>
                <a:cs typeface="Roboto"/>
              </a:rPr>
              <a:t>trying</a:t>
            </a:r>
            <a:r>
              <a:rPr sz="1600" spc="-17" dirty="0">
                <a:latin typeface="Roboto"/>
                <a:cs typeface="Roboto"/>
              </a:rPr>
              <a:t> </a:t>
            </a:r>
            <a:r>
              <a:rPr sz="1600" dirty="0">
                <a:latin typeface="Roboto"/>
                <a:cs typeface="Roboto"/>
              </a:rPr>
              <a:t>to</a:t>
            </a:r>
            <a:r>
              <a:rPr sz="1600" spc="-20" dirty="0">
                <a:latin typeface="Roboto"/>
                <a:cs typeface="Roboto"/>
              </a:rPr>
              <a:t> </a:t>
            </a:r>
            <a:r>
              <a:rPr sz="1600" dirty="0">
                <a:latin typeface="Roboto"/>
                <a:cs typeface="Roboto"/>
              </a:rPr>
              <a:t>change</a:t>
            </a:r>
            <a:r>
              <a:rPr sz="1600" spc="-10" dirty="0">
                <a:latin typeface="Roboto"/>
                <a:cs typeface="Roboto"/>
              </a:rPr>
              <a:t> </a:t>
            </a:r>
            <a:r>
              <a:rPr sz="1600" dirty="0">
                <a:latin typeface="Roboto"/>
                <a:cs typeface="Roboto"/>
              </a:rPr>
              <a:t>or</a:t>
            </a:r>
            <a:r>
              <a:rPr sz="1600" spc="-14" dirty="0">
                <a:latin typeface="Roboto"/>
                <a:cs typeface="Roboto"/>
              </a:rPr>
              <a:t> </a:t>
            </a:r>
            <a:r>
              <a:rPr sz="1600" dirty="0">
                <a:latin typeface="Roboto"/>
                <a:cs typeface="Roboto"/>
              </a:rPr>
              <a:t>suppress</a:t>
            </a:r>
            <a:r>
              <a:rPr sz="1600" spc="-17" dirty="0">
                <a:latin typeface="Roboto"/>
                <a:cs typeface="Roboto"/>
              </a:rPr>
              <a:t> </a:t>
            </a:r>
            <a:r>
              <a:rPr sz="1600" spc="-7" dirty="0">
                <a:latin typeface="Roboto"/>
                <a:cs typeface="Roboto"/>
              </a:rPr>
              <a:t>them.</a:t>
            </a:r>
            <a:endParaRPr sz="1600" dirty="0">
              <a:latin typeface="Roboto"/>
              <a:cs typeface="Roboto"/>
            </a:endParaRPr>
          </a:p>
          <a:p>
            <a:pPr marL="164518">
              <a:spcBef>
                <a:spcPts val="72"/>
              </a:spcBef>
            </a:pPr>
            <a:endParaRPr lang="en-US" sz="1600" b="1" i="1" dirty="0">
              <a:solidFill>
                <a:srgbClr val="616C6A"/>
              </a:solidFill>
              <a:latin typeface="Roboto"/>
              <a:cs typeface="Roboto"/>
            </a:endParaRPr>
          </a:p>
          <a:p>
            <a:pPr marL="164518">
              <a:spcBef>
                <a:spcPts val="72"/>
              </a:spcBef>
            </a:pPr>
            <a:r>
              <a:rPr sz="1600" b="1" i="1" dirty="0">
                <a:solidFill>
                  <a:schemeClr val="accent2">
                    <a:lumMod val="75000"/>
                  </a:schemeClr>
                </a:solidFill>
                <a:latin typeface="Roboto"/>
                <a:cs typeface="Roboto"/>
              </a:rPr>
              <a:t>Note:</a:t>
            </a:r>
            <a:r>
              <a:rPr sz="1600" b="1" i="1" spc="-14"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It</a:t>
            </a:r>
            <a:r>
              <a:rPr sz="1600" i="1" spc="-10"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is</a:t>
            </a:r>
            <a:r>
              <a:rPr sz="1600" i="1" spc="-17"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normal</a:t>
            </a:r>
            <a:r>
              <a:rPr sz="1600" i="1" spc="-14"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to</a:t>
            </a:r>
            <a:r>
              <a:rPr sz="1600" i="1" spc="-7"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feel</a:t>
            </a:r>
            <a:r>
              <a:rPr sz="1600" i="1" spc="-20"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some</a:t>
            </a:r>
            <a:r>
              <a:rPr sz="1600" i="1" spc="-10"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discomfort</a:t>
            </a:r>
            <a:r>
              <a:rPr sz="1600" i="1" spc="-7"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during</a:t>
            </a:r>
            <a:r>
              <a:rPr sz="1600" i="1" spc="-17" dirty="0">
                <a:solidFill>
                  <a:schemeClr val="accent2">
                    <a:lumMod val="75000"/>
                  </a:schemeClr>
                </a:solidFill>
                <a:latin typeface="Roboto"/>
                <a:cs typeface="Roboto"/>
              </a:rPr>
              <a:t> </a:t>
            </a:r>
            <a:r>
              <a:rPr sz="1600" i="1" dirty="0">
                <a:solidFill>
                  <a:schemeClr val="accent2">
                    <a:lumMod val="75000"/>
                  </a:schemeClr>
                </a:solidFill>
                <a:latin typeface="Roboto"/>
                <a:cs typeface="Roboto"/>
              </a:rPr>
              <a:t>an</a:t>
            </a:r>
            <a:r>
              <a:rPr sz="1600" i="1" spc="-10" dirty="0">
                <a:solidFill>
                  <a:schemeClr val="accent2">
                    <a:lumMod val="75000"/>
                  </a:schemeClr>
                </a:solidFill>
                <a:latin typeface="Roboto"/>
                <a:cs typeface="Roboto"/>
              </a:rPr>
              <a:t> </a:t>
            </a:r>
            <a:r>
              <a:rPr sz="1600" i="1" spc="-7" dirty="0">
                <a:solidFill>
                  <a:schemeClr val="accent2">
                    <a:lumMod val="75000"/>
                  </a:schemeClr>
                </a:solidFill>
                <a:latin typeface="Roboto"/>
                <a:cs typeface="Roboto"/>
              </a:rPr>
              <a:t>urge.</a:t>
            </a:r>
            <a:endParaRPr lang="en-US" sz="1600" i="1" spc="-7" dirty="0">
              <a:solidFill>
                <a:schemeClr val="accent2">
                  <a:lumMod val="75000"/>
                </a:schemeClr>
              </a:solidFill>
              <a:latin typeface="Roboto"/>
              <a:cs typeface="Roboto"/>
            </a:endParaRPr>
          </a:p>
          <a:p>
            <a:pPr marL="164518">
              <a:spcBef>
                <a:spcPts val="72"/>
              </a:spcBef>
            </a:pPr>
            <a:endParaRPr sz="1600" dirty="0">
              <a:latin typeface="Roboto"/>
              <a:cs typeface="Roboto"/>
            </a:endParaRPr>
          </a:p>
          <a:p>
            <a:pPr marL="164518" indent="-156292">
              <a:spcBef>
                <a:spcPts val="344"/>
              </a:spcBef>
              <a:buFont typeface="Roboto"/>
              <a:buAutoNum type="arabicPeriod" startAt="3"/>
              <a:tabLst>
                <a:tab pos="164951" algn="l"/>
              </a:tabLst>
            </a:pPr>
            <a:r>
              <a:rPr lang="en-US" sz="1600" dirty="0">
                <a:latin typeface="Roboto"/>
                <a:cs typeface="Roboto"/>
              </a:rPr>
              <a:t> </a:t>
            </a:r>
            <a:r>
              <a:rPr sz="1600" dirty="0">
                <a:latin typeface="Roboto"/>
                <a:cs typeface="Roboto"/>
              </a:rPr>
              <a:t>Remind</a:t>
            </a:r>
            <a:r>
              <a:rPr sz="1600" spc="-20" dirty="0">
                <a:latin typeface="Roboto"/>
                <a:cs typeface="Roboto"/>
              </a:rPr>
              <a:t> </a:t>
            </a:r>
            <a:r>
              <a:rPr sz="1600" spc="-7" dirty="0">
                <a:latin typeface="Roboto"/>
                <a:cs typeface="Roboto"/>
              </a:rPr>
              <a:t>yourself…</a:t>
            </a:r>
            <a:endParaRPr lang="en-US" sz="1600" spc="-7" dirty="0">
              <a:latin typeface="Roboto"/>
              <a:cs typeface="Roboto"/>
            </a:endParaRPr>
          </a:p>
          <a:p>
            <a:pPr marL="293976" indent="-285750">
              <a:spcBef>
                <a:spcPts val="344"/>
              </a:spcBef>
              <a:buFont typeface="Wingdings" panose="05000000000000000000" pitchFamily="2" charset="2"/>
              <a:buChar char="§"/>
              <a:tabLst>
                <a:tab pos="164951" algn="l"/>
              </a:tabLst>
            </a:pPr>
            <a:r>
              <a:rPr lang="en-US" sz="1500" dirty="0">
                <a:latin typeface="Roboto"/>
                <a:cs typeface="Roboto"/>
              </a:rPr>
              <a:t>Urges are</a:t>
            </a:r>
            <a:r>
              <a:rPr lang="en-US" sz="1500" spc="-10" dirty="0">
                <a:latin typeface="Roboto"/>
                <a:cs typeface="Roboto"/>
              </a:rPr>
              <a:t> natural </a:t>
            </a:r>
            <a:r>
              <a:rPr lang="en-US" sz="1500" dirty="0">
                <a:latin typeface="Roboto"/>
                <a:cs typeface="Roboto"/>
              </a:rPr>
              <a:t>reactions</a:t>
            </a:r>
            <a:r>
              <a:rPr lang="en-US" sz="1500" spc="-25" dirty="0">
                <a:latin typeface="Roboto"/>
                <a:cs typeface="Roboto"/>
              </a:rPr>
              <a:t> </a:t>
            </a:r>
            <a:r>
              <a:rPr lang="en-US" sz="1500" dirty="0">
                <a:latin typeface="Roboto"/>
                <a:cs typeface="Roboto"/>
              </a:rPr>
              <a:t>to</a:t>
            </a:r>
            <a:r>
              <a:rPr lang="en-US" sz="1500" spc="-30" dirty="0">
                <a:latin typeface="Roboto"/>
                <a:cs typeface="Roboto"/>
              </a:rPr>
              <a:t> </a:t>
            </a:r>
            <a:r>
              <a:rPr lang="en-US" sz="1500" dirty="0">
                <a:latin typeface="Roboto"/>
                <a:cs typeface="Roboto"/>
              </a:rPr>
              <a:t>addictions</a:t>
            </a:r>
            <a:r>
              <a:rPr lang="en-US" sz="1500" spc="-30" dirty="0">
                <a:latin typeface="Roboto"/>
                <a:cs typeface="Roboto"/>
              </a:rPr>
              <a:t> </a:t>
            </a:r>
            <a:r>
              <a:rPr lang="en-US" sz="1500" dirty="0">
                <a:latin typeface="Roboto"/>
                <a:cs typeface="Roboto"/>
              </a:rPr>
              <a:t>and</a:t>
            </a:r>
            <a:r>
              <a:rPr lang="en-US" sz="1500" spc="-25" dirty="0">
                <a:latin typeface="Roboto"/>
                <a:cs typeface="Roboto"/>
              </a:rPr>
              <a:t> </a:t>
            </a:r>
            <a:r>
              <a:rPr lang="en-US" sz="1500" spc="-10" dirty="0">
                <a:latin typeface="Roboto"/>
                <a:cs typeface="Roboto"/>
              </a:rPr>
              <a:t>habits.</a:t>
            </a:r>
          </a:p>
          <a:p>
            <a:pPr marL="179676" indent="-171450">
              <a:spcBef>
                <a:spcPts val="344"/>
              </a:spcBef>
              <a:buFont typeface="Wingdings" panose="05000000000000000000" pitchFamily="2" charset="2"/>
              <a:buChar char="§"/>
              <a:tabLst>
                <a:tab pos="164951" algn="l"/>
              </a:tabLst>
            </a:pPr>
            <a:r>
              <a:rPr lang="en-US" sz="1500" dirty="0">
                <a:latin typeface="Roboto"/>
                <a:cs typeface="Roboto"/>
              </a:rPr>
              <a:t>   Some</a:t>
            </a:r>
            <a:r>
              <a:rPr lang="en-US" sz="1500" spc="-15" dirty="0">
                <a:latin typeface="Roboto"/>
                <a:cs typeface="Roboto"/>
              </a:rPr>
              <a:t> </a:t>
            </a:r>
            <a:r>
              <a:rPr lang="en-US" sz="1500" dirty="0">
                <a:latin typeface="Roboto"/>
                <a:cs typeface="Roboto"/>
              </a:rPr>
              <a:t>discomfort</a:t>
            </a:r>
            <a:r>
              <a:rPr lang="en-US" sz="1500" spc="-20" dirty="0">
                <a:latin typeface="Roboto"/>
                <a:cs typeface="Roboto"/>
              </a:rPr>
              <a:t> </a:t>
            </a:r>
            <a:r>
              <a:rPr lang="en-US" sz="1500" dirty="0">
                <a:latin typeface="Roboto"/>
                <a:cs typeface="Roboto"/>
              </a:rPr>
              <a:t>is</a:t>
            </a:r>
            <a:r>
              <a:rPr lang="en-US" sz="1500" spc="-25" dirty="0">
                <a:latin typeface="Roboto"/>
                <a:cs typeface="Roboto"/>
              </a:rPr>
              <a:t> </a:t>
            </a:r>
            <a:r>
              <a:rPr lang="en-US" sz="1500" dirty="0">
                <a:latin typeface="Roboto"/>
                <a:cs typeface="Roboto"/>
              </a:rPr>
              <a:t>okay.</a:t>
            </a:r>
            <a:r>
              <a:rPr lang="en-US" sz="1500" spc="-20" dirty="0">
                <a:latin typeface="Roboto"/>
                <a:cs typeface="Roboto"/>
              </a:rPr>
              <a:t> </a:t>
            </a:r>
            <a:r>
              <a:rPr lang="en-US" sz="1500" dirty="0">
                <a:latin typeface="Roboto"/>
                <a:cs typeface="Roboto"/>
              </a:rPr>
              <a:t>I</a:t>
            </a:r>
            <a:r>
              <a:rPr lang="en-US" sz="1500" spc="-20" dirty="0">
                <a:latin typeface="Roboto"/>
                <a:cs typeface="Roboto"/>
              </a:rPr>
              <a:t> </a:t>
            </a:r>
            <a:r>
              <a:rPr lang="en-US" sz="1500" dirty="0">
                <a:latin typeface="Roboto"/>
                <a:cs typeface="Roboto"/>
              </a:rPr>
              <a:t>don’t</a:t>
            </a:r>
            <a:r>
              <a:rPr lang="en-US" sz="1500" spc="-25" dirty="0">
                <a:latin typeface="Roboto"/>
                <a:cs typeface="Roboto"/>
              </a:rPr>
              <a:t> </a:t>
            </a:r>
            <a:r>
              <a:rPr lang="en-US" sz="1500" spc="-20" dirty="0">
                <a:latin typeface="Roboto"/>
                <a:cs typeface="Roboto"/>
              </a:rPr>
              <a:t>have </a:t>
            </a:r>
            <a:r>
              <a:rPr lang="en-US" sz="1500" dirty="0">
                <a:latin typeface="Roboto"/>
                <a:cs typeface="Roboto"/>
              </a:rPr>
              <a:t>to</a:t>
            </a:r>
            <a:r>
              <a:rPr lang="en-US" sz="1500" spc="-20" dirty="0">
                <a:latin typeface="Roboto"/>
                <a:cs typeface="Roboto"/>
              </a:rPr>
              <a:t>  </a:t>
            </a:r>
          </a:p>
          <a:p>
            <a:pPr marL="8226">
              <a:spcBef>
                <a:spcPts val="344"/>
              </a:spcBef>
              <a:tabLst>
                <a:tab pos="164951" algn="l"/>
              </a:tabLst>
            </a:pPr>
            <a:r>
              <a:rPr lang="en-US" sz="1500" spc="-20" dirty="0">
                <a:latin typeface="Roboto"/>
                <a:cs typeface="Roboto"/>
              </a:rPr>
              <a:t>        </a:t>
            </a:r>
            <a:r>
              <a:rPr lang="en-US" sz="1500" dirty="0">
                <a:latin typeface="Roboto"/>
                <a:cs typeface="Roboto"/>
              </a:rPr>
              <a:t>change</a:t>
            </a:r>
            <a:r>
              <a:rPr lang="en-US" sz="1500" spc="-10" dirty="0">
                <a:latin typeface="Roboto"/>
                <a:cs typeface="Roboto"/>
              </a:rPr>
              <a:t> </a:t>
            </a:r>
            <a:r>
              <a:rPr lang="en-US" sz="1500" spc="-25" dirty="0">
                <a:latin typeface="Roboto"/>
                <a:cs typeface="Roboto"/>
              </a:rPr>
              <a:t>it</a:t>
            </a:r>
          </a:p>
          <a:p>
            <a:pPr marL="179676" indent="-171450">
              <a:spcBef>
                <a:spcPts val="344"/>
              </a:spcBef>
              <a:buFont typeface="Wingdings" panose="05000000000000000000" pitchFamily="2" charset="2"/>
              <a:buChar char="§"/>
              <a:tabLst>
                <a:tab pos="164951" algn="l"/>
              </a:tabLst>
            </a:pPr>
            <a:r>
              <a:rPr lang="en-US" sz="1500" dirty="0">
                <a:latin typeface="Roboto"/>
                <a:cs typeface="Roboto"/>
              </a:rPr>
              <a:t>   An</a:t>
            </a:r>
            <a:r>
              <a:rPr lang="en-US" sz="1500" spc="-15" dirty="0">
                <a:latin typeface="Roboto"/>
                <a:cs typeface="Roboto"/>
              </a:rPr>
              <a:t> </a:t>
            </a:r>
            <a:r>
              <a:rPr lang="en-US" sz="1500" dirty="0">
                <a:latin typeface="Roboto"/>
                <a:cs typeface="Roboto"/>
              </a:rPr>
              <a:t>urge is</a:t>
            </a:r>
            <a:r>
              <a:rPr lang="en-US" sz="1500" spc="-15" dirty="0">
                <a:latin typeface="Roboto"/>
                <a:cs typeface="Roboto"/>
              </a:rPr>
              <a:t> </a:t>
            </a:r>
            <a:r>
              <a:rPr lang="en-US" sz="1500" dirty="0">
                <a:latin typeface="Roboto"/>
                <a:cs typeface="Roboto"/>
              </a:rPr>
              <a:t>a</a:t>
            </a:r>
            <a:r>
              <a:rPr lang="en-US" sz="1500" spc="-15" dirty="0">
                <a:latin typeface="Roboto"/>
                <a:cs typeface="Roboto"/>
              </a:rPr>
              <a:t> </a:t>
            </a:r>
            <a:r>
              <a:rPr lang="en-US" sz="1500" dirty="0">
                <a:latin typeface="Roboto"/>
                <a:cs typeface="Roboto"/>
              </a:rPr>
              <a:t>feeling,</a:t>
            </a:r>
            <a:r>
              <a:rPr lang="en-US" sz="1500" spc="-20" dirty="0">
                <a:latin typeface="Roboto"/>
                <a:cs typeface="Roboto"/>
              </a:rPr>
              <a:t> </a:t>
            </a:r>
            <a:r>
              <a:rPr lang="en-US" sz="1500" dirty="0">
                <a:latin typeface="Roboto"/>
                <a:cs typeface="Roboto"/>
              </a:rPr>
              <a:t>not</a:t>
            </a:r>
            <a:r>
              <a:rPr lang="en-US" sz="1500" spc="-15" dirty="0">
                <a:latin typeface="Roboto"/>
                <a:cs typeface="Roboto"/>
              </a:rPr>
              <a:t> </a:t>
            </a:r>
            <a:r>
              <a:rPr lang="en-US" sz="1500" dirty="0">
                <a:latin typeface="Roboto"/>
                <a:cs typeface="Roboto"/>
              </a:rPr>
              <a:t>a</a:t>
            </a:r>
            <a:r>
              <a:rPr lang="en-US" sz="1500" spc="-20" dirty="0">
                <a:latin typeface="Roboto"/>
                <a:cs typeface="Roboto"/>
              </a:rPr>
              <a:t> </a:t>
            </a:r>
            <a:r>
              <a:rPr lang="en-US" sz="1500" dirty="0">
                <a:latin typeface="Roboto"/>
                <a:cs typeface="Roboto"/>
              </a:rPr>
              <a:t>“must.”</a:t>
            </a:r>
            <a:r>
              <a:rPr lang="en-US" sz="1500" spc="-15" dirty="0">
                <a:latin typeface="Roboto"/>
                <a:cs typeface="Roboto"/>
              </a:rPr>
              <a:t> </a:t>
            </a:r>
            <a:r>
              <a:rPr lang="en-US" sz="1500" dirty="0">
                <a:latin typeface="Roboto"/>
                <a:cs typeface="Roboto"/>
              </a:rPr>
              <a:t>I</a:t>
            </a:r>
            <a:r>
              <a:rPr lang="en-US" sz="1500" spc="-5" dirty="0">
                <a:latin typeface="Roboto"/>
                <a:cs typeface="Roboto"/>
              </a:rPr>
              <a:t> </a:t>
            </a:r>
            <a:r>
              <a:rPr lang="en-US" sz="1500" spc="-25" dirty="0">
                <a:latin typeface="Roboto"/>
                <a:cs typeface="Roboto"/>
              </a:rPr>
              <a:t>can </a:t>
            </a:r>
          </a:p>
          <a:p>
            <a:pPr marL="8226">
              <a:spcBef>
                <a:spcPts val="344"/>
              </a:spcBef>
              <a:tabLst>
                <a:tab pos="164951" algn="l"/>
              </a:tabLst>
            </a:pPr>
            <a:r>
              <a:rPr lang="en-US" sz="1500" spc="-25" dirty="0">
                <a:latin typeface="Roboto"/>
                <a:cs typeface="Roboto"/>
              </a:rPr>
              <a:t>        </a:t>
            </a:r>
            <a:r>
              <a:rPr lang="en-US" sz="1500" dirty="0">
                <a:latin typeface="Roboto"/>
                <a:cs typeface="Roboto"/>
              </a:rPr>
              <a:t>have</a:t>
            </a:r>
            <a:r>
              <a:rPr lang="en-US" sz="1500" spc="-15" dirty="0">
                <a:latin typeface="Roboto"/>
                <a:cs typeface="Roboto"/>
              </a:rPr>
              <a:t> </a:t>
            </a:r>
            <a:r>
              <a:rPr lang="en-US" sz="1500" dirty="0">
                <a:latin typeface="Roboto"/>
                <a:cs typeface="Roboto"/>
              </a:rPr>
              <a:t>this</a:t>
            </a:r>
            <a:r>
              <a:rPr lang="en-US" sz="1500" spc="-25" dirty="0">
                <a:latin typeface="Roboto"/>
                <a:cs typeface="Roboto"/>
              </a:rPr>
              <a:t> </a:t>
            </a:r>
            <a:r>
              <a:rPr lang="en-US" sz="1500" dirty="0">
                <a:latin typeface="Roboto"/>
                <a:cs typeface="Roboto"/>
              </a:rPr>
              <a:t>feeling</a:t>
            </a:r>
            <a:r>
              <a:rPr lang="en-US" sz="1500" spc="-15" dirty="0">
                <a:latin typeface="Roboto"/>
                <a:cs typeface="Roboto"/>
              </a:rPr>
              <a:t> </a:t>
            </a:r>
            <a:r>
              <a:rPr lang="en-US" sz="1500" dirty="0">
                <a:latin typeface="Roboto"/>
                <a:cs typeface="Roboto"/>
              </a:rPr>
              <a:t>and</a:t>
            </a:r>
            <a:r>
              <a:rPr lang="en-US" sz="1500" spc="-25" dirty="0">
                <a:latin typeface="Roboto"/>
                <a:cs typeface="Roboto"/>
              </a:rPr>
              <a:t> </a:t>
            </a:r>
            <a:r>
              <a:rPr lang="en-US" sz="1500" dirty="0">
                <a:latin typeface="Roboto"/>
                <a:cs typeface="Roboto"/>
              </a:rPr>
              <a:t>choose</a:t>
            </a:r>
            <a:r>
              <a:rPr lang="en-US" sz="1500" spc="-15" dirty="0">
                <a:latin typeface="Roboto"/>
                <a:cs typeface="Roboto"/>
              </a:rPr>
              <a:t> </a:t>
            </a:r>
            <a:r>
              <a:rPr lang="en-US" sz="1500" dirty="0">
                <a:latin typeface="Roboto"/>
                <a:cs typeface="Roboto"/>
              </a:rPr>
              <a:t>not</a:t>
            </a:r>
            <a:r>
              <a:rPr lang="en-US" sz="1500" spc="-20" dirty="0">
                <a:latin typeface="Roboto"/>
                <a:cs typeface="Roboto"/>
              </a:rPr>
              <a:t> </a:t>
            </a:r>
            <a:r>
              <a:rPr lang="en-US" sz="1500" dirty="0">
                <a:latin typeface="Roboto"/>
                <a:cs typeface="Roboto"/>
              </a:rPr>
              <a:t>to</a:t>
            </a:r>
            <a:r>
              <a:rPr lang="en-US" sz="1500" spc="-30" dirty="0">
                <a:latin typeface="Roboto"/>
                <a:cs typeface="Roboto"/>
              </a:rPr>
              <a:t> </a:t>
            </a:r>
            <a:r>
              <a:rPr lang="en-US" sz="1500" spc="-20" dirty="0">
                <a:latin typeface="Roboto"/>
                <a:cs typeface="Roboto"/>
              </a:rPr>
              <a:t>act.</a:t>
            </a:r>
            <a:endParaRPr lang="en-US" sz="1500" dirty="0">
              <a:latin typeface="Roboto"/>
              <a:cs typeface="Roboto"/>
            </a:endParaRPr>
          </a:p>
          <a:p>
            <a:pPr marL="179676" indent="-171450">
              <a:spcBef>
                <a:spcPts val="344"/>
              </a:spcBef>
              <a:buFont typeface="Wingdings" panose="05000000000000000000" pitchFamily="2" charset="2"/>
              <a:buChar char="§"/>
              <a:tabLst>
                <a:tab pos="164951" algn="l"/>
              </a:tabLst>
            </a:pPr>
            <a:r>
              <a:rPr lang="en-US" sz="1500" spc="-25" dirty="0">
                <a:latin typeface="Roboto"/>
                <a:cs typeface="Roboto"/>
              </a:rPr>
              <a:t>.</a:t>
            </a:r>
            <a:r>
              <a:rPr lang="en-US" sz="1500" dirty="0">
                <a:latin typeface="Roboto"/>
                <a:cs typeface="Roboto"/>
              </a:rPr>
              <a:t>  An</a:t>
            </a:r>
            <a:r>
              <a:rPr lang="en-US" sz="1500" spc="-25" dirty="0">
                <a:latin typeface="Roboto"/>
                <a:cs typeface="Roboto"/>
              </a:rPr>
              <a:t> </a:t>
            </a:r>
            <a:r>
              <a:rPr lang="en-US" sz="1500" dirty="0">
                <a:latin typeface="Roboto"/>
                <a:cs typeface="Roboto"/>
              </a:rPr>
              <a:t>urge</a:t>
            </a:r>
            <a:r>
              <a:rPr lang="en-US" sz="1500" spc="-15" dirty="0">
                <a:latin typeface="Roboto"/>
                <a:cs typeface="Roboto"/>
              </a:rPr>
              <a:t> </a:t>
            </a:r>
            <a:r>
              <a:rPr lang="en-US" sz="1500" dirty="0">
                <a:latin typeface="Roboto"/>
                <a:cs typeface="Roboto"/>
              </a:rPr>
              <a:t>is</a:t>
            </a:r>
            <a:r>
              <a:rPr lang="en-US" sz="1500" spc="-20" dirty="0">
                <a:latin typeface="Roboto"/>
                <a:cs typeface="Roboto"/>
              </a:rPr>
              <a:t> </a:t>
            </a:r>
            <a:r>
              <a:rPr lang="en-US" sz="1500" dirty="0">
                <a:latin typeface="Roboto"/>
                <a:cs typeface="Roboto"/>
              </a:rPr>
              <a:t>temporary.</a:t>
            </a:r>
            <a:r>
              <a:rPr lang="en-US" sz="1500" spc="-20" dirty="0">
                <a:latin typeface="Roboto"/>
                <a:cs typeface="Roboto"/>
              </a:rPr>
              <a:t> </a:t>
            </a:r>
            <a:r>
              <a:rPr lang="en-US" sz="1500" dirty="0">
                <a:latin typeface="Roboto"/>
                <a:cs typeface="Roboto"/>
              </a:rPr>
              <a:t>Like</a:t>
            </a:r>
            <a:r>
              <a:rPr lang="en-US" sz="1500" spc="-15" dirty="0">
                <a:latin typeface="Roboto"/>
                <a:cs typeface="Roboto"/>
              </a:rPr>
              <a:t> </a:t>
            </a:r>
            <a:r>
              <a:rPr lang="en-US" sz="1500" dirty="0">
                <a:latin typeface="Roboto"/>
                <a:cs typeface="Roboto"/>
              </a:rPr>
              <a:t>any</a:t>
            </a:r>
            <a:r>
              <a:rPr lang="en-US" sz="1500" spc="-20" dirty="0">
                <a:latin typeface="Roboto"/>
                <a:cs typeface="Roboto"/>
              </a:rPr>
              <a:t> other  </a:t>
            </a:r>
          </a:p>
          <a:p>
            <a:pPr marL="8226">
              <a:spcBef>
                <a:spcPts val="344"/>
              </a:spcBef>
              <a:tabLst>
                <a:tab pos="164951" algn="l"/>
              </a:tabLst>
            </a:pPr>
            <a:r>
              <a:rPr lang="en-US" sz="1500" spc="-20" dirty="0">
                <a:latin typeface="Roboto"/>
                <a:cs typeface="Roboto"/>
              </a:rPr>
              <a:t>        </a:t>
            </a:r>
            <a:r>
              <a:rPr lang="en-US" sz="1500" dirty="0">
                <a:latin typeface="Roboto"/>
                <a:cs typeface="Roboto"/>
              </a:rPr>
              <a:t>feeling,</a:t>
            </a:r>
            <a:r>
              <a:rPr lang="en-US" sz="1500" spc="-15" dirty="0">
                <a:latin typeface="Roboto"/>
                <a:cs typeface="Roboto"/>
              </a:rPr>
              <a:t> </a:t>
            </a:r>
            <a:r>
              <a:rPr lang="en-US" sz="1500" dirty="0">
                <a:latin typeface="Roboto"/>
                <a:cs typeface="Roboto"/>
              </a:rPr>
              <a:t>it</a:t>
            </a:r>
            <a:r>
              <a:rPr lang="en-US" sz="1500" spc="-20" dirty="0">
                <a:latin typeface="Roboto"/>
                <a:cs typeface="Roboto"/>
              </a:rPr>
              <a:t> </a:t>
            </a:r>
            <a:r>
              <a:rPr lang="en-US" sz="1500" dirty="0">
                <a:latin typeface="Roboto"/>
                <a:cs typeface="Roboto"/>
              </a:rPr>
              <a:t>will</a:t>
            </a:r>
            <a:r>
              <a:rPr lang="en-US" sz="1500" spc="-15" dirty="0">
                <a:latin typeface="Roboto"/>
                <a:cs typeface="Roboto"/>
              </a:rPr>
              <a:t> </a:t>
            </a:r>
            <a:r>
              <a:rPr lang="en-US" sz="1500" dirty="0">
                <a:latin typeface="Roboto"/>
                <a:cs typeface="Roboto"/>
              </a:rPr>
              <a:t>pass</a:t>
            </a:r>
            <a:r>
              <a:rPr lang="en-US" sz="1500" spc="-15" dirty="0">
                <a:latin typeface="Roboto"/>
                <a:cs typeface="Roboto"/>
              </a:rPr>
              <a:t> </a:t>
            </a:r>
            <a:r>
              <a:rPr lang="en-US" sz="1500" dirty="0">
                <a:latin typeface="Roboto"/>
                <a:cs typeface="Roboto"/>
              </a:rPr>
              <a:t>on</a:t>
            </a:r>
            <a:r>
              <a:rPr lang="en-US" sz="1500" spc="-5" dirty="0">
                <a:latin typeface="Roboto"/>
                <a:cs typeface="Roboto"/>
              </a:rPr>
              <a:t> </a:t>
            </a:r>
            <a:r>
              <a:rPr lang="en-US" sz="1500" dirty="0">
                <a:latin typeface="Roboto"/>
                <a:cs typeface="Roboto"/>
              </a:rPr>
              <a:t>its</a:t>
            </a:r>
            <a:r>
              <a:rPr lang="en-US" sz="1500" spc="-25" dirty="0">
                <a:latin typeface="Roboto"/>
                <a:cs typeface="Roboto"/>
              </a:rPr>
              <a:t> </a:t>
            </a:r>
            <a:r>
              <a:rPr lang="en-US" sz="1500" spc="-20" dirty="0">
                <a:latin typeface="Roboto"/>
                <a:cs typeface="Roboto"/>
              </a:rPr>
              <a:t>own.</a:t>
            </a:r>
            <a:endParaRPr lang="en-US" sz="1500" dirty="0">
              <a:latin typeface="Roboto"/>
              <a:cs typeface="Roboto"/>
            </a:endParaRPr>
          </a:p>
          <a:p>
            <a:pPr marL="8226">
              <a:spcBef>
                <a:spcPts val="344"/>
              </a:spcBef>
              <a:tabLst>
                <a:tab pos="164951" algn="l"/>
              </a:tabLst>
            </a:pPr>
            <a:endParaRPr lang="en-US" sz="1300" dirty="0">
              <a:latin typeface="Roboto"/>
              <a:cs typeface="Roboto"/>
            </a:endParaRPr>
          </a:p>
          <a:p>
            <a:pPr marL="179676" indent="-171450">
              <a:spcBef>
                <a:spcPts val="344"/>
              </a:spcBef>
              <a:buFont typeface="Wingdings" panose="05000000000000000000" pitchFamily="2" charset="2"/>
              <a:buChar char="§"/>
              <a:tabLst>
                <a:tab pos="164951" algn="l"/>
              </a:tabLst>
            </a:pPr>
            <a:endParaRPr sz="1200" dirty="0">
              <a:latin typeface="Roboto"/>
              <a:cs typeface="Roboto"/>
            </a:endParaRPr>
          </a:p>
        </p:txBody>
      </p:sp>
      <p:sp>
        <p:nvSpPr>
          <p:cNvPr id="21" name="object 21"/>
          <p:cNvSpPr txBox="1"/>
          <p:nvPr/>
        </p:nvSpPr>
        <p:spPr>
          <a:xfrm>
            <a:off x="1422627" y="3487968"/>
            <a:ext cx="747713" cy="747407"/>
          </a:xfrm>
          <a:prstGeom prst="rect">
            <a:avLst/>
          </a:prstGeom>
        </p:spPr>
        <p:txBody>
          <a:bodyPr vert="horz" wrap="square" lIns="0" tIns="8659" rIns="0" bIns="0" rtlCol="0">
            <a:spAutoFit/>
          </a:bodyPr>
          <a:lstStyle/>
          <a:p>
            <a:pPr marL="8659" marR="3464">
              <a:spcBef>
                <a:spcPts val="68"/>
              </a:spcBef>
            </a:pPr>
            <a:r>
              <a:rPr sz="800" b="1" dirty="0">
                <a:solidFill>
                  <a:srgbClr val="166886"/>
                </a:solidFill>
                <a:latin typeface="Roboto"/>
                <a:cs typeface="Roboto"/>
              </a:rPr>
              <a:t>TRIGGER:</a:t>
            </a:r>
            <a:r>
              <a:rPr sz="800" b="1" spc="-10" dirty="0">
                <a:solidFill>
                  <a:srgbClr val="166886"/>
                </a:solidFill>
                <a:latin typeface="Roboto"/>
                <a:cs typeface="Roboto"/>
              </a:rPr>
              <a:t> </a:t>
            </a:r>
            <a:r>
              <a:rPr sz="800" dirty="0">
                <a:solidFill>
                  <a:srgbClr val="166886"/>
                </a:solidFill>
                <a:latin typeface="Roboto"/>
                <a:cs typeface="Roboto"/>
              </a:rPr>
              <a:t>An</a:t>
            </a:r>
            <a:r>
              <a:rPr sz="800" spc="-10" dirty="0">
                <a:solidFill>
                  <a:srgbClr val="166886"/>
                </a:solidFill>
                <a:latin typeface="Roboto"/>
                <a:cs typeface="Roboto"/>
              </a:rPr>
              <a:t> </a:t>
            </a:r>
            <a:r>
              <a:rPr sz="800" dirty="0">
                <a:solidFill>
                  <a:srgbClr val="166886"/>
                </a:solidFill>
                <a:latin typeface="Roboto"/>
                <a:cs typeface="Roboto"/>
              </a:rPr>
              <a:t>urge </a:t>
            </a:r>
            <a:r>
              <a:rPr sz="800" spc="-17" dirty="0">
                <a:solidFill>
                  <a:srgbClr val="166886"/>
                </a:solidFill>
                <a:latin typeface="Roboto"/>
                <a:cs typeface="Roboto"/>
              </a:rPr>
              <a:t>is</a:t>
            </a:r>
            <a:r>
              <a:rPr sz="800" dirty="0">
                <a:solidFill>
                  <a:srgbClr val="166886"/>
                </a:solidFill>
                <a:latin typeface="Roboto"/>
                <a:cs typeface="Roboto"/>
              </a:rPr>
              <a:t> triggered</a:t>
            </a:r>
            <a:r>
              <a:rPr sz="800" spc="-3" dirty="0">
                <a:solidFill>
                  <a:srgbClr val="166886"/>
                </a:solidFill>
                <a:latin typeface="Roboto"/>
                <a:cs typeface="Roboto"/>
              </a:rPr>
              <a:t> </a:t>
            </a:r>
            <a:r>
              <a:rPr sz="800" dirty="0">
                <a:solidFill>
                  <a:srgbClr val="166886"/>
                </a:solidFill>
                <a:latin typeface="Roboto"/>
                <a:cs typeface="Roboto"/>
              </a:rPr>
              <a:t>by</a:t>
            </a:r>
            <a:r>
              <a:rPr sz="800" spc="-10" dirty="0">
                <a:solidFill>
                  <a:srgbClr val="166886"/>
                </a:solidFill>
                <a:latin typeface="Roboto"/>
                <a:cs typeface="Roboto"/>
              </a:rPr>
              <a:t> </a:t>
            </a:r>
            <a:r>
              <a:rPr sz="800" dirty="0">
                <a:solidFill>
                  <a:srgbClr val="166886"/>
                </a:solidFill>
                <a:latin typeface="Roboto"/>
                <a:cs typeface="Roboto"/>
              </a:rPr>
              <a:t>a</a:t>
            </a:r>
            <a:r>
              <a:rPr sz="800" spc="-10" dirty="0">
                <a:solidFill>
                  <a:srgbClr val="166886"/>
                </a:solidFill>
                <a:latin typeface="Roboto"/>
                <a:cs typeface="Roboto"/>
              </a:rPr>
              <a:t> </a:t>
            </a:r>
            <a:r>
              <a:rPr sz="800" spc="-7" dirty="0">
                <a:solidFill>
                  <a:srgbClr val="166886"/>
                </a:solidFill>
                <a:latin typeface="Roboto"/>
                <a:cs typeface="Roboto"/>
              </a:rPr>
              <a:t>person,</a:t>
            </a:r>
            <a:r>
              <a:rPr sz="800" dirty="0">
                <a:solidFill>
                  <a:srgbClr val="166886"/>
                </a:solidFill>
                <a:latin typeface="Roboto"/>
                <a:cs typeface="Roboto"/>
              </a:rPr>
              <a:t> place,</a:t>
            </a:r>
            <a:r>
              <a:rPr sz="800" spc="-20" dirty="0">
                <a:solidFill>
                  <a:srgbClr val="166886"/>
                </a:solidFill>
                <a:latin typeface="Roboto"/>
                <a:cs typeface="Roboto"/>
              </a:rPr>
              <a:t> </a:t>
            </a:r>
            <a:r>
              <a:rPr sz="800" dirty="0">
                <a:solidFill>
                  <a:srgbClr val="166886"/>
                </a:solidFill>
                <a:latin typeface="Roboto"/>
                <a:cs typeface="Roboto"/>
              </a:rPr>
              <a:t>thought,</a:t>
            </a:r>
            <a:r>
              <a:rPr sz="800" spc="-20" dirty="0">
                <a:solidFill>
                  <a:srgbClr val="166886"/>
                </a:solidFill>
                <a:latin typeface="Roboto"/>
                <a:cs typeface="Roboto"/>
              </a:rPr>
              <a:t> </a:t>
            </a:r>
            <a:r>
              <a:rPr sz="800" spc="-7" dirty="0">
                <a:solidFill>
                  <a:srgbClr val="166886"/>
                </a:solidFill>
                <a:latin typeface="Roboto"/>
                <a:cs typeface="Roboto"/>
              </a:rPr>
              <a:t>feeling,</a:t>
            </a:r>
            <a:r>
              <a:rPr sz="800" dirty="0">
                <a:solidFill>
                  <a:srgbClr val="166886"/>
                </a:solidFill>
                <a:latin typeface="Roboto"/>
                <a:cs typeface="Roboto"/>
              </a:rPr>
              <a:t> or</a:t>
            </a:r>
            <a:r>
              <a:rPr sz="800" spc="-10" dirty="0">
                <a:solidFill>
                  <a:srgbClr val="166886"/>
                </a:solidFill>
                <a:latin typeface="Roboto"/>
                <a:cs typeface="Roboto"/>
              </a:rPr>
              <a:t> </a:t>
            </a:r>
            <a:r>
              <a:rPr sz="800" dirty="0">
                <a:solidFill>
                  <a:srgbClr val="166886"/>
                </a:solidFill>
                <a:latin typeface="Roboto"/>
                <a:cs typeface="Roboto"/>
              </a:rPr>
              <a:t>something</a:t>
            </a:r>
            <a:r>
              <a:rPr sz="800" spc="-17" dirty="0">
                <a:solidFill>
                  <a:srgbClr val="166886"/>
                </a:solidFill>
                <a:latin typeface="Roboto"/>
                <a:cs typeface="Roboto"/>
              </a:rPr>
              <a:t> </a:t>
            </a:r>
            <a:r>
              <a:rPr sz="800" spc="-7" dirty="0">
                <a:solidFill>
                  <a:srgbClr val="166886"/>
                </a:solidFill>
                <a:latin typeface="Roboto"/>
                <a:cs typeface="Roboto"/>
              </a:rPr>
              <a:t>else.</a:t>
            </a:r>
            <a:endParaRPr sz="800" dirty="0">
              <a:latin typeface="Roboto"/>
              <a:cs typeface="Roboto"/>
            </a:endParaRPr>
          </a:p>
        </p:txBody>
      </p:sp>
      <p:sp>
        <p:nvSpPr>
          <p:cNvPr id="22" name="object 22"/>
          <p:cNvSpPr txBox="1"/>
          <p:nvPr/>
        </p:nvSpPr>
        <p:spPr>
          <a:xfrm>
            <a:off x="2288935" y="2128097"/>
            <a:ext cx="819150" cy="624297"/>
          </a:xfrm>
          <a:prstGeom prst="rect">
            <a:avLst/>
          </a:prstGeom>
        </p:spPr>
        <p:txBody>
          <a:bodyPr vert="horz" wrap="square" lIns="0" tIns="8659" rIns="0" bIns="0" rtlCol="0">
            <a:spAutoFit/>
          </a:bodyPr>
          <a:lstStyle/>
          <a:p>
            <a:pPr marL="8659" marR="3464">
              <a:spcBef>
                <a:spcPts val="68"/>
              </a:spcBef>
            </a:pPr>
            <a:r>
              <a:rPr sz="800" b="1" dirty="0">
                <a:solidFill>
                  <a:srgbClr val="166886"/>
                </a:solidFill>
                <a:latin typeface="Roboto"/>
                <a:cs typeface="Roboto"/>
              </a:rPr>
              <a:t>RISE:</a:t>
            </a:r>
            <a:r>
              <a:rPr sz="800" b="1" spc="-10" dirty="0">
                <a:solidFill>
                  <a:srgbClr val="166886"/>
                </a:solidFill>
                <a:latin typeface="Roboto"/>
                <a:cs typeface="Roboto"/>
              </a:rPr>
              <a:t> </a:t>
            </a:r>
            <a:r>
              <a:rPr sz="800" dirty="0">
                <a:solidFill>
                  <a:srgbClr val="166886"/>
                </a:solidFill>
                <a:latin typeface="Roboto"/>
                <a:cs typeface="Roboto"/>
              </a:rPr>
              <a:t>The</a:t>
            </a:r>
            <a:r>
              <a:rPr sz="800" spc="-7" dirty="0">
                <a:solidFill>
                  <a:srgbClr val="166886"/>
                </a:solidFill>
                <a:latin typeface="Roboto"/>
                <a:cs typeface="Roboto"/>
              </a:rPr>
              <a:t> </a:t>
            </a:r>
            <a:r>
              <a:rPr sz="800" dirty="0">
                <a:solidFill>
                  <a:srgbClr val="166886"/>
                </a:solidFill>
                <a:latin typeface="Roboto"/>
                <a:cs typeface="Roboto"/>
              </a:rPr>
              <a:t>urge</a:t>
            </a:r>
            <a:r>
              <a:rPr sz="800" spc="-10" dirty="0">
                <a:solidFill>
                  <a:srgbClr val="166886"/>
                </a:solidFill>
                <a:latin typeface="Roboto"/>
                <a:cs typeface="Roboto"/>
              </a:rPr>
              <a:t> </a:t>
            </a:r>
            <a:r>
              <a:rPr sz="800" spc="-7" dirty="0">
                <a:solidFill>
                  <a:srgbClr val="166886"/>
                </a:solidFill>
                <a:latin typeface="Roboto"/>
                <a:cs typeface="Roboto"/>
              </a:rPr>
              <a:t>becomes</a:t>
            </a:r>
            <a:r>
              <a:rPr sz="800" dirty="0">
                <a:solidFill>
                  <a:srgbClr val="166886"/>
                </a:solidFill>
                <a:latin typeface="Roboto"/>
                <a:cs typeface="Roboto"/>
              </a:rPr>
              <a:t> more</a:t>
            </a:r>
            <a:r>
              <a:rPr sz="800" spc="-7" dirty="0">
                <a:solidFill>
                  <a:srgbClr val="166886"/>
                </a:solidFill>
                <a:latin typeface="Roboto"/>
                <a:cs typeface="Roboto"/>
              </a:rPr>
              <a:t> </a:t>
            </a:r>
            <a:r>
              <a:rPr sz="800" dirty="0">
                <a:solidFill>
                  <a:srgbClr val="166886"/>
                </a:solidFill>
                <a:latin typeface="Roboto"/>
                <a:cs typeface="Roboto"/>
              </a:rPr>
              <a:t>intense.</a:t>
            </a:r>
            <a:r>
              <a:rPr sz="800" spc="-14" dirty="0">
                <a:solidFill>
                  <a:srgbClr val="166886"/>
                </a:solidFill>
                <a:latin typeface="Roboto"/>
                <a:cs typeface="Roboto"/>
              </a:rPr>
              <a:t> </a:t>
            </a:r>
            <a:r>
              <a:rPr sz="800" dirty="0">
                <a:solidFill>
                  <a:srgbClr val="166886"/>
                </a:solidFill>
                <a:latin typeface="Roboto"/>
                <a:cs typeface="Roboto"/>
              </a:rPr>
              <a:t>This</a:t>
            </a:r>
            <a:r>
              <a:rPr sz="800" spc="-14" dirty="0">
                <a:solidFill>
                  <a:srgbClr val="166886"/>
                </a:solidFill>
                <a:latin typeface="Roboto"/>
                <a:cs typeface="Roboto"/>
              </a:rPr>
              <a:t> </a:t>
            </a:r>
            <a:r>
              <a:rPr sz="800" spc="-17" dirty="0">
                <a:solidFill>
                  <a:srgbClr val="166886"/>
                </a:solidFill>
                <a:latin typeface="Roboto"/>
                <a:cs typeface="Roboto"/>
              </a:rPr>
              <a:t>may</a:t>
            </a:r>
            <a:r>
              <a:rPr sz="800" dirty="0">
                <a:solidFill>
                  <a:srgbClr val="166886"/>
                </a:solidFill>
                <a:latin typeface="Roboto"/>
                <a:cs typeface="Roboto"/>
              </a:rPr>
              <a:t> happen</a:t>
            </a:r>
            <a:r>
              <a:rPr sz="800" spc="-14" dirty="0">
                <a:solidFill>
                  <a:srgbClr val="166886"/>
                </a:solidFill>
                <a:latin typeface="Roboto"/>
                <a:cs typeface="Roboto"/>
              </a:rPr>
              <a:t> </a:t>
            </a:r>
            <a:r>
              <a:rPr sz="800" dirty="0">
                <a:solidFill>
                  <a:srgbClr val="166886"/>
                </a:solidFill>
                <a:latin typeface="Roboto"/>
                <a:cs typeface="Roboto"/>
              </a:rPr>
              <a:t>gradually</a:t>
            </a:r>
            <a:r>
              <a:rPr sz="800" spc="-3" dirty="0">
                <a:solidFill>
                  <a:srgbClr val="166886"/>
                </a:solidFill>
                <a:latin typeface="Roboto"/>
                <a:cs typeface="Roboto"/>
              </a:rPr>
              <a:t> </a:t>
            </a:r>
            <a:r>
              <a:rPr sz="800" dirty="0">
                <a:solidFill>
                  <a:srgbClr val="166886"/>
                </a:solidFill>
                <a:latin typeface="Roboto"/>
                <a:cs typeface="Roboto"/>
              </a:rPr>
              <a:t>or</a:t>
            </a:r>
            <a:r>
              <a:rPr sz="800" spc="-7" dirty="0">
                <a:solidFill>
                  <a:srgbClr val="166886"/>
                </a:solidFill>
                <a:latin typeface="Roboto"/>
                <a:cs typeface="Roboto"/>
              </a:rPr>
              <a:t> </a:t>
            </a:r>
            <a:r>
              <a:rPr sz="800" spc="-14" dirty="0">
                <a:solidFill>
                  <a:srgbClr val="166886"/>
                </a:solidFill>
                <a:latin typeface="Roboto"/>
                <a:cs typeface="Roboto"/>
              </a:rPr>
              <a:t>very</a:t>
            </a:r>
            <a:r>
              <a:rPr sz="800" spc="341" dirty="0">
                <a:solidFill>
                  <a:srgbClr val="166886"/>
                </a:solidFill>
                <a:latin typeface="Roboto"/>
                <a:cs typeface="Roboto"/>
              </a:rPr>
              <a:t> </a:t>
            </a:r>
            <a:r>
              <a:rPr sz="800" spc="-7" dirty="0">
                <a:solidFill>
                  <a:srgbClr val="166886"/>
                </a:solidFill>
                <a:latin typeface="Roboto"/>
                <a:cs typeface="Roboto"/>
              </a:rPr>
              <a:t>suddenly.</a:t>
            </a:r>
            <a:endParaRPr sz="800" dirty="0">
              <a:latin typeface="Roboto"/>
              <a:cs typeface="Roboto"/>
            </a:endParaRPr>
          </a:p>
        </p:txBody>
      </p:sp>
      <p:sp>
        <p:nvSpPr>
          <p:cNvPr id="23" name="object 23"/>
          <p:cNvSpPr txBox="1"/>
          <p:nvPr/>
        </p:nvSpPr>
        <p:spPr>
          <a:xfrm>
            <a:off x="4844192" y="1848579"/>
            <a:ext cx="866342" cy="747407"/>
          </a:xfrm>
          <a:prstGeom prst="rect">
            <a:avLst/>
          </a:prstGeom>
        </p:spPr>
        <p:txBody>
          <a:bodyPr vert="horz" wrap="square" lIns="0" tIns="8659" rIns="0" bIns="0" rtlCol="0">
            <a:spAutoFit/>
          </a:bodyPr>
          <a:lstStyle/>
          <a:p>
            <a:pPr marL="8659" marR="3464">
              <a:spcBef>
                <a:spcPts val="68"/>
              </a:spcBef>
            </a:pPr>
            <a:r>
              <a:rPr sz="800" b="1" dirty="0">
                <a:solidFill>
                  <a:srgbClr val="166886"/>
                </a:solidFill>
                <a:latin typeface="Roboto"/>
                <a:cs typeface="Roboto"/>
              </a:rPr>
              <a:t>PEAK:</a:t>
            </a:r>
            <a:r>
              <a:rPr sz="800" b="1" spc="-14" dirty="0">
                <a:solidFill>
                  <a:srgbClr val="166886"/>
                </a:solidFill>
                <a:latin typeface="Roboto"/>
                <a:cs typeface="Roboto"/>
              </a:rPr>
              <a:t> </a:t>
            </a:r>
            <a:r>
              <a:rPr sz="800" dirty="0">
                <a:solidFill>
                  <a:srgbClr val="166886"/>
                </a:solidFill>
                <a:latin typeface="Roboto"/>
                <a:cs typeface="Roboto"/>
              </a:rPr>
              <a:t>The</a:t>
            </a:r>
            <a:r>
              <a:rPr sz="800" spc="-3" dirty="0">
                <a:solidFill>
                  <a:srgbClr val="166886"/>
                </a:solidFill>
                <a:latin typeface="Roboto"/>
                <a:cs typeface="Roboto"/>
              </a:rPr>
              <a:t> </a:t>
            </a:r>
            <a:r>
              <a:rPr sz="800" dirty="0">
                <a:solidFill>
                  <a:srgbClr val="166886"/>
                </a:solidFill>
                <a:latin typeface="Roboto"/>
                <a:cs typeface="Roboto"/>
              </a:rPr>
              <a:t>urge</a:t>
            </a:r>
            <a:r>
              <a:rPr sz="800" spc="-7" dirty="0">
                <a:solidFill>
                  <a:srgbClr val="166886"/>
                </a:solidFill>
                <a:latin typeface="Roboto"/>
                <a:cs typeface="Roboto"/>
              </a:rPr>
              <a:t> reaches</a:t>
            </a:r>
            <a:r>
              <a:rPr sz="800" dirty="0">
                <a:solidFill>
                  <a:srgbClr val="166886"/>
                </a:solidFill>
                <a:latin typeface="Roboto"/>
                <a:cs typeface="Roboto"/>
              </a:rPr>
              <a:t> its</a:t>
            </a:r>
            <a:r>
              <a:rPr sz="800" spc="-10" dirty="0">
                <a:solidFill>
                  <a:srgbClr val="166886"/>
                </a:solidFill>
                <a:latin typeface="Roboto"/>
                <a:cs typeface="Roboto"/>
              </a:rPr>
              <a:t> </a:t>
            </a:r>
            <a:r>
              <a:rPr sz="800" dirty="0">
                <a:solidFill>
                  <a:srgbClr val="166886"/>
                </a:solidFill>
                <a:latin typeface="Roboto"/>
                <a:cs typeface="Roboto"/>
              </a:rPr>
              <a:t>most</a:t>
            </a:r>
            <a:r>
              <a:rPr sz="800" spc="-14" dirty="0">
                <a:solidFill>
                  <a:srgbClr val="166886"/>
                </a:solidFill>
                <a:latin typeface="Roboto"/>
                <a:cs typeface="Roboto"/>
              </a:rPr>
              <a:t> </a:t>
            </a:r>
            <a:r>
              <a:rPr sz="800" dirty="0">
                <a:solidFill>
                  <a:srgbClr val="166886"/>
                </a:solidFill>
                <a:latin typeface="Roboto"/>
                <a:cs typeface="Roboto"/>
              </a:rPr>
              <a:t>intense</a:t>
            </a:r>
            <a:r>
              <a:rPr sz="800" spc="-10" dirty="0">
                <a:solidFill>
                  <a:srgbClr val="166886"/>
                </a:solidFill>
                <a:latin typeface="Roboto"/>
                <a:cs typeface="Roboto"/>
              </a:rPr>
              <a:t> </a:t>
            </a:r>
            <a:r>
              <a:rPr sz="800" dirty="0">
                <a:solidFill>
                  <a:srgbClr val="166886"/>
                </a:solidFill>
                <a:latin typeface="Roboto"/>
                <a:cs typeface="Roboto"/>
              </a:rPr>
              <a:t>point.</a:t>
            </a:r>
            <a:r>
              <a:rPr sz="800" spc="-17" dirty="0">
                <a:solidFill>
                  <a:srgbClr val="166886"/>
                </a:solidFill>
                <a:latin typeface="Roboto"/>
                <a:cs typeface="Roboto"/>
              </a:rPr>
              <a:t> It</a:t>
            </a:r>
            <a:r>
              <a:rPr sz="800" dirty="0">
                <a:solidFill>
                  <a:srgbClr val="166886"/>
                </a:solidFill>
                <a:latin typeface="Roboto"/>
                <a:cs typeface="Roboto"/>
              </a:rPr>
              <a:t> may</a:t>
            </a:r>
            <a:r>
              <a:rPr sz="800" spc="-7" dirty="0">
                <a:solidFill>
                  <a:srgbClr val="166886"/>
                </a:solidFill>
                <a:latin typeface="Roboto"/>
                <a:cs typeface="Roboto"/>
              </a:rPr>
              <a:t> </a:t>
            </a:r>
            <a:r>
              <a:rPr sz="800" dirty="0">
                <a:solidFill>
                  <a:srgbClr val="166886"/>
                </a:solidFill>
                <a:latin typeface="Roboto"/>
                <a:cs typeface="Roboto"/>
              </a:rPr>
              <a:t>feel</a:t>
            </a:r>
            <a:r>
              <a:rPr sz="800" spc="-10" dirty="0">
                <a:solidFill>
                  <a:srgbClr val="166886"/>
                </a:solidFill>
                <a:latin typeface="Roboto"/>
                <a:cs typeface="Roboto"/>
              </a:rPr>
              <a:t> </a:t>
            </a:r>
            <a:r>
              <a:rPr sz="800" dirty="0">
                <a:solidFill>
                  <a:srgbClr val="166886"/>
                </a:solidFill>
                <a:latin typeface="Roboto"/>
                <a:cs typeface="Roboto"/>
              </a:rPr>
              <a:t>as</a:t>
            </a:r>
            <a:r>
              <a:rPr sz="800" spc="-7" dirty="0">
                <a:solidFill>
                  <a:srgbClr val="166886"/>
                </a:solidFill>
                <a:latin typeface="Roboto"/>
                <a:cs typeface="Roboto"/>
              </a:rPr>
              <a:t> </a:t>
            </a:r>
            <a:r>
              <a:rPr sz="800" dirty="0">
                <a:solidFill>
                  <a:srgbClr val="166886"/>
                </a:solidFill>
                <a:latin typeface="Roboto"/>
                <a:cs typeface="Roboto"/>
              </a:rPr>
              <a:t>if</a:t>
            </a:r>
            <a:r>
              <a:rPr sz="800" spc="-3" dirty="0">
                <a:solidFill>
                  <a:srgbClr val="166886"/>
                </a:solidFill>
                <a:latin typeface="Roboto"/>
                <a:cs typeface="Roboto"/>
              </a:rPr>
              <a:t> </a:t>
            </a:r>
            <a:r>
              <a:rPr sz="800" dirty="0">
                <a:solidFill>
                  <a:srgbClr val="166886"/>
                </a:solidFill>
                <a:latin typeface="Roboto"/>
                <a:cs typeface="Roboto"/>
              </a:rPr>
              <a:t>the</a:t>
            </a:r>
            <a:r>
              <a:rPr sz="800" spc="-7" dirty="0">
                <a:solidFill>
                  <a:srgbClr val="166886"/>
                </a:solidFill>
                <a:latin typeface="Roboto"/>
                <a:cs typeface="Roboto"/>
              </a:rPr>
              <a:t> </a:t>
            </a:r>
            <a:r>
              <a:rPr sz="800" dirty="0">
                <a:solidFill>
                  <a:srgbClr val="166886"/>
                </a:solidFill>
                <a:latin typeface="Roboto"/>
                <a:cs typeface="Roboto"/>
              </a:rPr>
              <a:t>urge</a:t>
            </a:r>
            <a:r>
              <a:rPr sz="800" spc="-7" dirty="0">
                <a:solidFill>
                  <a:srgbClr val="166886"/>
                </a:solidFill>
                <a:latin typeface="Roboto"/>
                <a:cs typeface="Roboto"/>
              </a:rPr>
              <a:t> </a:t>
            </a:r>
            <a:r>
              <a:rPr sz="800" spc="-14" dirty="0">
                <a:solidFill>
                  <a:srgbClr val="166886"/>
                </a:solidFill>
                <a:latin typeface="Roboto"/>
                <a:cs typeface="Roboto"/>
              </a:rPr>
              <a:t>will</a:t>
            </a:r>
            <a:r>
              <a:rPr sz="800" dirty="0">
                <a:solidFill>
                  <a:srgbClr val="166886"/>
                </a:solidFill>
                <a:latin typeface="Roboto"/>
                <a:cs typeface="Roboto"/>
              </a:rPr>
              <a:t> never</a:t>
            </a:r>
            <a:r>
              <a:rPr sz="800" spc="-7" dirty="0">
                <a:solidFill>
                  <a:srgbClr val="166886"/>
                </a:solidFill>
                <a:latin typeface="Roboto"/>
                <a:cs typeface="Roboto"/>
              </a:rPr>
              <a:t> </a:t>
            </a:r>
            <a:r>
              <a:rPr sz="800" dirty="0">
                <a:solidFill>
                  <a:srgbClr val="166886"/>
                </a:solidFill>
                <a:latin typeface="Roboto"/>
                <a:cs typeface="Roboto"/>
              </a:rPr>
              <a:t>go</a:t>
            </a:r>
            <a:r>
              <a:rPr sz="800" spc="-3" dirty="0">
                <a:solidFill>
                  <a:srgbClr val="166886"/>
                </a:solidFill>
                <a:latin typeface="Roboto"/>
                <a:cs typeface="Roboto"/>
              </a:rPr>
              <a:t> </a:t>
            </a:r>
            <a:r>
              <a:rPr sz="800" spc="-7" dirty="0">
                <a:solidFill>
                  <a:srgbClr val="166886"/>
                </a:solidFill>
                <a:latin typeface="Roboto"/>
                <a:cs typeface="Roboto"/>
              </a:rPr>
              <a:t>away.</a:t>
            </a:r>
            <a:endParaRPr sz="800" dirty="0">
              <a:latin typeface="Roboto"/>
              <a:cs typeface="Roboto"/>
            </a:endParaRPr>
          </a:p>
        </p:txBody>
      </p:sp>
      <p:sp>
        <p:nvSpPr>
          <p:cNvPr id="24" name="object 24"/>
          <p:cNvSpPr txBox="1"/>
          <p:nvPr/>
        </p:nvSpPr>
        <p:spPr>
          <a:xfrm>
            <a:off x="6093856" y="3131574"/>
            <a:ext cx="781916" cy="501186"/>
          </a:xfrm>
          <a:prstGeom prst="rect">
            <a:avLst/>
          </a:prstGeom>
        </p:spPr>
        <p:txBody>
          <a:bodyPr vert="horz" wrap="square" lIns="0" tIns="8659" rIns="0" bIns="0" rtlCol="0">
            <a:spAutoFit/>
          </a:bodyPr>
          <a:lstStyle/>
          <a:p>
            <a:pPr marL="8659" marR="3464">
              <a:spcBef>
                <a:spcPts val="68"/>
              </a:spcBef>
            </a:pPr>
            <a:r>
              <a:rPr sz="800" b="1" dirty="0">
                <a:solidFill>
                  <a:srgbClr val="166886"/>
                </a:solidFill>
                <a:latin typeface="Roboto"/>
                <a:cs typeface="Roboto"/>
              </a:rPr>
              <a:t>FALL:</a:t>
            </a:r>
            <a:r>
              <a:rPr sz="800" b="1" spc="-14" dirty="0">
                <a:solidFill>
                  <a:srgbClr val="166886"/>
                </a:solidFill>
                <a:latin typeface="Roboto"/>
                <a:cs typeface="Roboto"/>
              </a:rPr>
              <a:t> </a:t>
            </a:r>
            <a:r>
              <a:rPr sz="800" dirty="0">
                <a:solidFill>
                  <a:srgbClr val="166886"/>
                </a:solidFill>
                <a:latin typeface="Roboto"/>
                <a:cs typeface="Roboto"/>
              </a:rPr>
              <a:t>The</a:t>
            </a:r>
            <a:r>
              <a:rPr sz="800" spc="-3" dirty="0">
                <a:solidFill>
                  <a:srgbClr val="166886"/>
                </a:solidFill>
                <a:latin typeface="Roboto"/>
                <a:cs typeface="Roboto"/>
              </a:rPr>
              <a:t> </a:t>
            </a:r>
            <a:r>
              <a:rPr sz="800" dirty="0">
                <a:solidFill>
                  <a:srgbClr val="166886"/>
                </a:solidFill>
                <a:latin typeface="Roboto"/>
                <a:cs typeface="Roboto"/>
              </a:rPr>
              <a:t>urge</a:t>
            </a:r>
            <a:r>
              <a:rPr sz="800" spc="-14" dirty="0">
                <a:solidFill>
                  <a:srgbClr val="166886"/>
                </a:solidFill>
                <a:latin typeface="Roboto"/>
                <a:cs typeface="Roboto"/>
              </a:rPr>
              <a:t> loses</a:t>
            </a:r>
            <a:r>
              <a:rPr sz="800" dirty="0">
                <a:solidFill>
                  <a:srgbClr val="166886"/>
                </a:solidFill>
                <a:latin typeface="Roboto"/>
                <a:cs typeface="Roboto"/>
              </a:rPr>
              <a:t> intensity</a:t>
            </a:r>
            <a:r>
              <a:rPr sz="800" spc="-14" dirty="0">
                <a:solidFill>
                  <a:srgbClr val="166886"/>
                </a:solidFill>
                <a:latin typeface="Roboto"/>
                <a:cs typeface="Roboto"/>
              </a:rPr>
              <a:t> </a:t>
            </a:r>
            <a:r>
              <a:rPr sz="800" dirty="0">
                <a:solidFill>
                  <a:srgbClr val="166886"/>
                </a:solidFill>
                <a:latin typeface="Roboto"/>
                <a:cs typeface="Roboto"/>
              </a:rPr>
              <a:t>and</a:t>
            </a:r>
            <a:r>
              <a:rPr sz="800" spc="-14" dirty="0">
                <a:solidFill>
                  <a:srgbClr val="166886"/>
                </a:solidFill>
                <a:latin typeface="Roboto"/>
                <a:cs typeface="Roboto"/>
              </a:rPr>
              <a:t> </a:t>
            </a:r>
            <a:r>
              <a:rPr sz="800" spc="-7" dirty="0">
                <a:solidFill>
                  <a:srgbClr val="166886"/>
                </a:solidFill>
                <a:latin typeface="Roboto"/>
                <a:cs typeface="Roboto"/>
              </a:rPr>
              <a:t>eventually</a:t>
            </a:r>
            <a:r>
              <a:rPr sz="800" dirty="0">
                <a:solidFill>
                  <a:srgbClr val="166886"/>
                </a:solidFill>
                <a:latin typeface="Roboto"/>
                <a:cs typeface="Roboto"/>
              </a:rPr>
              <a:t> fades</a:t>
            </a:r>
            <a:r>
              <a:rPr sz="800" spc="-14" dirty="0">
                <a:solidFill>
                  <a:srgbClr val="166886"/>
                </a:solidFill>
                <a:latin typeface="Roboto"/>
                <a:cs typeface="Roboto"/>
              </a:rPr>
              <a:t> </a:t>
            </a:r>
            <a:r>
              <a:rPr sz="800" spc="-7" dirty="0">
                <a:solidFill>
                  <a:srgbClr val="166886"/>
                </a:solidFill>
                <a:latin typeface="Roboto"/>
                <a:cs typeface="Roboto"/>
              </a:rPr>
              <a:t>away.</a:t>
            </a:r>
            <a:endParaRPr sz="800" dirty="0">
              <a:latin typeface="Roboto"/>
              <a:cs typeface="Roboto"/>
            </a:endParaRPr>
          </a:p>
        </p:txBody>
      </p:sp>
      <p:sp>
        <p:nvSpPr>
          <p:cNvPr id="28" name="object 19">
            <a:extLst>
              <a:ext uri="{FF2B5EF4-FFF2-40B4-BE49-F238E27FC236}">
                <a16:creationId xmlns:a16="http://schemas.microsoft.com/office/drawing/2014/main" id="{CE199ACF-1DE9-9906-5773-BF5693365A40}"/>
              </a:ext>
            </a:extLst>
          </p:cNvPr>
          <p:cNvSpPr txBox="1"/>
          <p:nvPr/>
        </p:nvSpPr>
        <p:spPr>
          <a:xfrm rot="5400000">
            <a:off x="4129251" y="6055649"/>
            <a:ext cx="153888" cy="418300"/>
          </a:xfrm>
          <a:prstGeom prst="rect">
            <a:avLst/>
          </a:prstGeom>
        </p:spPr>
        <p:txBody>
          <a:bodyPr vert="vert270" wrap="square" lIns="0" tIns="14287" rIns="0" bIns="0" rtlCol="0">
            <a:spAutoFit/>
          </a:bodyPr>
          <a:lstStyle/>
          <a:p>
            <a:pPr marL="8659">
              <a:spcBef>
                <a:spcPts val="112"/>
              </a:spcBef>
            </a:pPr>
            <a:r>
              <a:rPr lang="en-US" sz="1000" dirty="0">
                <a:latin typeface="Roboto"/>
                <a:cs typeface="Roboto"/>
              </a:rPr>
              <a:t>TIME</a:t>
            </a:r>
            <a:endParaRPr sz="1000" dirty="0">
              <a:latin typeface="Roboto"/>
              <a:cs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E0B9-3D9C-D277-7B45-6A1A3F590F30}"/>
              </a:ext>
            </a:extLst>
          </p:cNvPr>
          <p:cNvSpPr>
            <a:spLocks noGrp="1"/>
          </p:cNvSpPr>
          <p:nvPr>
            <p:ph type="title"/>
          </p:nvPr>
        </p:nvSpPr>
        <p:spPr>
          <a:xfrm>
            <a:off x="838200" y="157300"/>
            <a:ext cx="10515600" cy="1325563"/>
          </a:xfrm>
        </p:spPr>
        <p:txBody>
          <a:bodyPr/>
          <a:lstStyle/>
          <a:p>
            <a:r>
              <a:rPr lang="en-US" dirty="0"/>
              <a:t>Self-monitor your Cravings</a:t>
            </a:r>
          </a:p>
        </p:txBody>
      </p:sp>
      <p:graphicFrame>
        <p:nvGraphicFramePr>
          <p:cNvPr id="4" name="Table 4">
            <a:extLst>
              <a:ext uri="{FF2B5EF4-FFF2-40B4-BE49-F238E27FC236}">
                <a16:creationId xmlns:a16="http://schemas.microsoft.com/office/drawing/2014/main" id="{18606400-9BAE-FFBE-89B6-97A03B9F2858}"/>
              </a:ext>
            </a:extLst>
          </p:cNvPr>
          <p:cNvGraphicFramePr>
            <a:graphicFrameLocks noGrp="1"/>
          </p:cNvGraphicFramePr>
          <p:nvPr>
            <p:ph idx="1"/>
            <p:extLst>
              <p:ext uri="{D42A27DB-BD31-4B8C-83A1-F6EECF244321}">
                <p14:modId xmlns:p14="http://schemas.microsoft.com/office/powerpoint/2010/main" val="3519509884"/>
              </p:ext>
            </p:extLst>
          </p:nvPr>
        </p:nvGraphicFramePr>
        <p:xfrm>
          <a:off x="838200" y="1188295"/>
          <a:ext cx="10515600" cy="4831080"/>
        </p:xfrm>
        <a:graphic>
          <a:graphicData uri="http://schemas.openxmlformats.org/drawingml/2006/table">
            <a:tbl>
              <a:tblPr firstRow="1" bandRow="1">
                <a:tableStyleId>{5940675A-B579-460E-94D1-54222C63F5DA}</a:tableStyleId>
              </a:tblPr>
              <a:tblGrid>
                <a:gridCol w="1314450">
                  <a:extLst>
                    <a:ext uri="{9D8B030D-6E8A-4147-A177-3AD203B41FA5}">
                      <a16:colId xmlns:a16="http://schemas.microsoft.com/office/drawing/2014/main" val="1001193995"/>
                    </a:ext>
                  </a:extLst>
                </a:gridCol>
                <a:gridCol w="1314450">
                  <a:extLst>
                    <a:ext uri="{9D8B030D-6E8A-4147-A177-3AD203B41FA5}">
                      <a16:colId xmlns:a16="http://schemas.microsoft.com/office/drawing/2014/main" val="3817502302"/>
                    </a:ext>
                  </a:extLst>
                </a:gridCol>
                <a:gridCol w="1314450">
                  <a:extLst>
                    <a:ext uri="{9D8B030D-6E8A-4147-A177-3AD203B41FA5}">
                      <a16:colId xmlns:a16="http://schemas.microsoft.com/office/drawing/2014/main" val="1661570149"/>
                    </a:ext>
                  </a:extLst>
                </a:gridCol>
                <a:gridCol w="1314450">
                  <a:extLst>
                    <a:ext uri="{9D8B030D-6E8A-4147-A177-3AD203B41FA5}">
                      <a16:colId xmlns:a16="http://schemas.microsoft.com/office/drawing/2014/main" val="4039571128"/>
                    </a:ext>
                  </a:extLst>
                </a:gridCol>
                <a:gridCol w="1314450">
                  <a:extLst>
                    <a:ext uri="{9D8B030D-6E8A-4147-A177-3AD203B41FA5}">
                      <a16:colId xmlns:a16="http://schemas.microsoft.com/office/drawing/2014/main" val="3846368796"/>
                    </a:ext>
                  </a:extLst>
                </a:gridCol>
                <a:gridCol w="1314450">
                  <a:extLst>
                    <a:ext uri="{9D8B030D-6E8A-4147-A177-3AD203B41FA5}">
                      <a16:colId xmlns:a16="http://schemas.microsoft.com/office/drawing/2014/main" val="1868581549"/>
                    </a:ext>
                  </a:extLst>
                </a:gridCol>
                <a:gridCol w="1314450">
                  <a:extLst>
                    <a:ext uri="{9D8B030D-6E8A-4147-A177-3AD203B41FA5}">
                      <a16:colId xmlns:a16="http://schemas.microsoft.com/office/drawing/2014/main" val="1201000448"/>
                    </a:ext>
                  </a:extLst>
                </a:gridCol>
                <a:gridCol w="1314450">
                  <a:extLst>
                    <a:ext uri="{9D8B030D-6E8A-4147-A177-3AD203B41FA5}">
                      <a16:colId xmlns:a16="http://schemas.microsoft.com/office/drawing/2014/main" val="1166291623"/>
                    </a:ext>
                  </a:extLst>
                </a:gridCol>
              </a:tblGrid>
              <a:tr h="370840">
                <a:tc>
                  <a:txBody>
                    <a:bodyPr/>
                    <a:lstStyle/>
                    <a:p>
                      <a:r>
                        <a:rPr lang="en-US" sz="1400" b="1" dirty="0"/>
                        <a:t>Date and Time of Trigger Situation </a:t>
                      </a:r>
                    </a:p>
                  </a:txBody>
                  <a:tcPr>
                    <a:solidFill>
                      <a:schemeClr val="accent4">
                        <a:lumMod val="40000"/>
                        <a:lumOff val="60000"/>
                      </a:schemeClr>
                    </a:solidFill>
                  </a:tcPr>
                </a:tc>
                <a:tc>
                  <a:txBody>
                    <a:bodyPr/>
                    <a:lstStyle/>
                    <a:p>
                      <a:r>
                        <a:rPr lang="en-US" sz="1400" b="1" dirty="0"/>
                        <a:t>Who are you with? Where are you right now?</a:t>
                      </a:r>
                    </a:p>
                  </a:txBody>
                  <a:tcPr>
                    <a:solidFill>
                      <a:schemeClr val="accent4">
                        <a:lumMod val="40000"/>
                        <a:lumOff val="60000"/>
                      </a:schemeClr>
                    </a:solidFill>
                  </a:tcPr>
                </a:tc>
                <a:tc>
                  <a:txBody>
                    <a:bodyPr/>
                    <a:lstStyle/>
                    <a:p>
                      <a:r>
                        <a:rPr lang="en-US" sz="1400" b="1" dirty="0"/>
                        <a:t>What kind of mood are you in right now?</a:t>
                      </a:r>
                    </a:p>
                  </a:txBody>
                  <a:tcPr>
                    <a:solidFill>
                      <a:schemeClr val="accent4">
                        <a:lumMod val="40000"/>
                        <a:lumOff val="60000"/>
                      </a:schemeClr>
                    </a:solidFill>
                  </a:tcPr>
                </a:tc>
                <a:tc>
                  <a:txBody>
                    <a:bodyPr/>
                    <a:lstStyle/>
                    <a:p>
                      <a:r>
                        <a:rPr lang="en-US" sz="1400" b="1" i="0" dirty="0"/>
                        <a:t>Intensity of your craving (scale from 1-100)</a:t>
                      </a:r>
                    </a:p>
                  </a:txBody>
                  <a:tcPr>
                    <a:solidFill>
                      <a:schemeClr val="accent4">
                        <a:lumMod val="40000"/>
                        <a:lumOff val="60000"/>
                      </a:schemeClr>
                    </a:solidFill>
                  </a:tcPr>
                </a:tc>
                <a:tc>
                  <a:txBody>
                    <a:bodyPr/>
                    <a:lstStyle/>
                    <a:p>
                      <a:r>
                        <a:rPr lang="en-US" sz="1400" b="1" dirty="0"/>
                        <a:t>What are you thinking or telling yourself right now?</a:t>
                      </a:r>
                    </a:p>
                  </a:txBody>
                  <a:tcPr>
                    <a:solidFill>
                      <a:schemeClr val="accent4">
                        <a:lumMod val="40000"/>
                        <a:lumOff val="60000"/>
                      </a:schemeClr>
                    </a:solidFill>
                  </a:tcPr>
                </a:tc>
                <a:tc>
                  <a:txBody>
                    <a:bodyPr/>
                    <a:lstStyle/>
                    <a:p>
                      <a:r>
                        <a:rPr lang="en-US" sz="1400" b="1" dirty="0"/>
                        <a:t>Challenge your thinking; Use urge surfing, or other strategy</a:t>
                      </a:r>
                    </a:p>
                  </a:txBody>
                  <a:tcPr>
                    <a:solidFill>
                      <a:schemeClr val="accent4">
                        <a:lumMod val="40000"/>
                        <a:lumOff val="60000"/>
                      </a:schemeClr>
                    </a:solidFill>
                  </a:tcPr>
                </a:tc>
                <a:tc>
                  <a:txBody>
                    <a:bodyPr/>
                    <a:lstStyle/>
                    <a:p>
                      <a:r>
                        <a:rPr lang="en-US" sz="1400" b="1" dirty="0"/>
                        <a:t>Re-rate the intensity of your craving (scale 1-100)</a:t>
                      </a:r>
                    </a:p>
                  </a:txBody>
                  <a:tcPr>
                    <a:solidFill>
                      <a:schemeClr val="accent4">
                        <a:lumMod val="40000"/>
                        <a:lumOff val="60000"/>
                      </a:schemeClr>
                    </a:solidFill>
                  </a:tcPr>
                </a:tc>
                <a:tc>
                  <a:txBody>
                    <a:bodyPr/>
                    <a:lstStyle/>
                    <a:p>
                      <a:r>
                        <a:rPr lang="en-US" sz="1400" b="1" dirty="0"/>
                        <a:t>Lessons learned?</a:t>
                      </a:r>
                    </a:p>
                  </a:txBody>
                  <a:tcPr>
                    <a:solidFill>
                      <a:schemeClr val="accent4">
                        <a:lumMod val="40000"/>
                        <a:lumOff val="60000"/>
                      </a:schemeClr>
                    </a:solidFill>
                  </a:tcPr>
                </a:tc>
                <a:extLst>
                  <a:ext uri="{0D108BD9-81ED-4DB2-BD59-A6C34878D82A}">
                    <a16:rowId xmlns:a16="http://schemas.microsoft.com/office/drawing/2014/main" val="2257512106"/>
                  </a:ext>
                </a:extLst>
              </a:tr>
              <a:tr h="370840">
                <a:tc>
                  <a:txBody>
                    <a:bodyPr/>
                    <a:lstStyle/>
                    <a:p>
                      <a:endParaRPr lang="en-US" dirty="0"/>
                    </a:p>
                    <a:p>
                      <a:endParaRPr lang="en-US" sz="1050" dirty="0"/>
                    </a:p>
                    <a:p>
                      <a:endParaRPr lang="en-US" sz="1050"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2872203782"/>
                  </a:ext>
                </a:extLst>
              </a:tr>
              <a:tr h="370840">
                <a:tc>
                  <a:txBody>
                    <a:bodyPr/>
                    <a:lstStyle/>
                    <a:p>
                      <a:endParaRPr lang="en-US" dirty="0"/>
                    </a:p>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419494469"/>
                  </a:ext>
                </a:extLst>
              </a:tr>
              <a:tr h="370840">
                <a:tc>
                  <a:txBody>
                    <a:bodyPr/>
                    <a:lstStyle/>
                    <a:p>
                      <a:endParaRPr lang="en-US" dirty="0"/>
                    </a:p>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2648704703"/>
                  </a:ext>
                </a:extLst>
              </a:tr>
              <a:tr h="370840">
                <a:tc>
                  <a:txBody>
                    <a:bodyPr/>
                    <a:lstStyle/>
                    <a:p>
                      <a:endParaRPr lang="en-US" dirty="0"/>
                    </a:p>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1430031373"/>
                  </a:ext>
                </a:extLst>
              </a:tr>
              <a:tr h="370840">
                <a:tc>
                  <a:txBody>
                    <a:bodyPr/>
                    <a:lstStyle/>
                    <a:p>
                      <a:endParaRPr lang="en-US" dirty="0"/>
                    </a:p>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2351248037"/>
                  </a:ext>
                </a:extLst>
              </a:tr>
              <a:tr h="370840">
                <a:tc>
                  <a:txBody>
                    <a:bodyPr/>
                    <a:lstStyle/>
                    <a:p>
                      <a:endParaRPr lang="en-US" dirty="0"/>
                    </a:p>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2044458750"/>
                  </a:ext>
                </a:extLst>
              </a:tr>
            </a:tbl>
          </a:graphicData>
        </a:graphic>
      </p:graphicFrame>
    </p:spTree>
    <p:extLst>
      <p:ext uri="{BB962C8B-B14F-4D97-AF65-F5344CB8AC3E}">
        <p14:creationId xmlns:p14="http://schemas.microsoft.com/office/powerpoint/2010/main" val="40684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99D60-606D-351C-5431-C69412544A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93067" y="819861"/>
            <a:ext cx="8573152" cy="4038095"/>
          </a:xfrm>
          <a:prstGeom prst="rect">
            <a:avLst/>
          </a:prstGeom>
        </p:spPr>
      </p:pic>
      <p:sp>
        <p:nvSpPr>
          <p:cNvPr id="4" name="TextBox 3">
            <a:extLst>
              <a:ext uri="{FF2B5EF4-FFF2-40B4-BE49-F238E27FC236}">
                <a16:creationId xmlns:a16="http://schemas.microsoft.com/office/drawing/2014/main" id="{358775D7-9F6B-1092-6AEA-A6C5D4255496}"/>
              </a:ext>
            </a:extLst>
          </p:cNvPr>
          <p:cNvSpPr txBox="1"/>
          <p:nvPr/>
        </p:nvSpPr>
        <p:spPr>
          <a:xfrm>
            <a:off x="1693066" y="5017689"/>
            <a:ext cx="8805868" cy="830997"/>
          </a:xfrm>
          <a:prstGeom prst="rect">
            <a:avLst/>
          </a:prstGeom>
          <a:noFill/>
        </p:spPr>
        <p:txBody>
          <a:bodyPr wrap="square" rtlCol="0">
            <a:spAutoFit/>
          </a:bodyPr>
          <a:lstStyle/>
          <a:p>
            <a:r>
              <a:rPr lang="en-US" sz="1200" dirty="0"/>
              <a:t>1. The dog naturally (or unconditionally) responds to the sight and smell of food. Food is an unconditioned stimulus causing  an unconditioned response. 2. The dog initially makes no response to the bell (a neutral stimulus). BUT when you pair (3) the unconditioned stimulus (the food) with the bell, then the dog “learns” to associate the two. 4. The dog now responds to the bell (now a </a:t>
            </a:r>
            <a:r>
              <a:rPr lang="en-US" sz="1200" b="1" u="sng" dirty="0"/>
              <a:t>conditioned stimulus</a:t>
            </a:r>
            <a:r>
              <a:rPr lang="en-US" sz="1200" dirty="0"/>
              <a:t>) in the same way it responded to the food. The response to the bell is a </a:t>
            </a:r>
            <a:r>
              <a:rPr lang="en-US" sz="1200" b="1" u="sng" dirty="0"/>
              <a:t>conditioned</a:t>
            </a:r>
            <a:r>
              <a:rPr lang="en-US" sz="1200" dirty="0"/>
              <a:t> response.</a:t>
            </a:r>
          </a:p>
        </p:txBody>
      </p:sp>
      <p:sp>
        <p:nvSpPr>
          <p:cNvPr id="2" name="Oval 1">
            <a:extLst>
              <a:ext uri="{FF2B5EF4-FFF2-40B4-BE49-F238E27FC236}">
                <a16:creationId xmlns:a16="http://schemas.microsoft.com/office/drawing/2014/main" id="{F49610CC-47E6-FB60-077F-5F687B8F4C3B}"/>
              </a:ext>
            </a:extLst>
          </p:cNvPr>
          <p:cNvSpPr/>
          <p:nvPr/>
        </p:nvSpPr>
        <p:spPr>
          <a:xfrm>
            <a:off x="5751087" y="2332892"/>
            <a:ext cx="4747846" cy="338796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840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907250" y="405039"/>
            <a:ext cx="9966190" cy="1323439"/>
          </a:xfrm>
          <a:prstGeom prst="rect">
            <a:avLst/>
          </a:prstGeom>
          <a:noFill/>
        </p:spPr>
        <p:txBody>
          <a:bodyPr wrap="none" rtlCol="0">
            <a:spAutoFit/>
          </a:bodyPr>
          <a:lstStyle/>
          <a:p>
            <a:r>
              <a:rPr lang="en-US" sz="4000" b="1" dirty="0">
                <a:solidFill>
                  <a:schemeClr val="tx2"/>
                </a:solidFill>
                <a:latin typeface="Poppins" pitchFamily="2" charset="77"/>
                <a:ea typeface="Lato Heavy" charset="0"/>
                <a:cs typeface="Poppins" pitchFamily="2" charset="77"/>
              </a:rPr>
              <a:t>The Sinclair Method: An applied form </a:t>
            </a:r>
          </a:p>
          <a:p>
            <a:r>
              <a:rPr lang="en-US" sz="4000" b="1" dirty="0">
                <a:solidFill>
                  <a:schemeClr val="tx2"/>
                </a:solidFill>
                <a:latin typeface="Poppins" pitchFamily="2" charset="77"/>
                <a:ea typeface="Lato Heavy" charset="0"/>
                <a:cs typeface="Poppins" pitchFamily="2" charset="77"/>
              </a:rPr>
              <a:t>of behavioral Extinction for AUDs</a:t>
            </a:r>
          </a:p>
        </p:txBody>
      </p:sp>
      <p:sp>
        <p:nvSpPr>
          <p:cNvPr id="25" name="Freeform 4">
            <a:extLst>
              <a:ext uri="{FF2B5EF4-FFF2-40B4-BE49-F238E27FC236}">
                <a16:creationId xmlns:a16="http://schemas.microsoft.com/office/drawing/2014/main" id="{CBA02708-E3F0-7442-AC74-F3BA16FA6A39}"/>
              </a:ext>
            </a:extLst>
          </p:cNvPr>
          <p:cNvSpPr>
            <a:spLocks noChangeArrowheads="1"/>
          </p:cNvSpPr>
          <p:nvPr/>
        </p:nvSpPr>
        <p:spPr bwMode="auto">
          <a:xfrm>
            <a:off x="10467448" y="11255360"/>
            <a:ext cx="362868" cy="447986"/>
          </a:xfrm>
          <a:custGeom>
            <a:avLst/>
            <a:gdLst>
              <a:gd name="T0" fmla="*/ 174 w 358"/>
              <a:gd name="T1" fmla="*/ 0 h 442"/>
              <a:gd name="T2" fmla="*/ 357 w 358"/>
              <a:gd name="T3" fmla="*/ 441 h 442"/>
              <a:gd name="T4" fmla="*/ 174 w 358"/>
              <a:gd name="T5" fmla="*/ 341 h 442"/>
              <a:gd name="T6" fmla="*/ 0 w 358"/>
              <a:gd name="T7" fmla="*/ 441 h 442"/>
              <a:gd name="T8" fmla="*/ 174 w 358"/>
              <a:gd name="T9" fmla="*/ 0 h 442"/>
            </a:gdLst>
            <a:ahLst/>
            <a:cxnLst>
              <a:cxn ang="0">
                <a:pos x="T0" y="T1"/>
              </a:cxn>
              <a:cxn ang="0">
                <a:pos x="T2" y="T3"/>
              </a:cxn>
              <a:cxn ang="0">
                <a:pos x="T4" y="T5"/>
              </a:cxn>
              <a:cxn ang="0">
                <a:pos x="T6" y="T7"/>
              </a:cxn>
              <a:cxn ang="0">
                <a:pos x="T8" y="T9"/>
              </a:cxn>
            </a:cxnLst>
            <a:rect l="0" t="0" r="r" b="b"/>
            <a:pathLst>
              <a:path w="358" h="442">
                <a:moveTo>
                  <a:pt x="174" y="0"/>
                </a:moveTo>
                <a:lnTo>
                  <a:pt x="357" y="441"/>
                </a:lnTo>
                <a:lnTo>
                  <a:pt x="174" y="341"/>
                </a:lnTo>
                <a:lnTo>
                  <a:pt x="0" y="441"/>
                </a:lnTo>
                <a:lnTo>
                  <a:pt x="174" y="0"/>
                </a:lnTo>
              </a:path>
            </a:pathLst>
          </a:custGeom>
          <a:solidFill>
            <a:schemeClr val="tx1">
              <a:lumMod val="20000"/>
              <a:lumOff val="80000"/>
            </a:schemeClr>
          </a:solidFill>
          <a:ln>
            <a:noFill/>
          </a:ln>
          <a:effectLst/>
        </p:spPr>
        <p:txBody>
          <a:bodyPr wrap="none" anchor="ctr"/>
          <a:lstStyle/>
          <a:p>
            <a:endParaRPr lang="en-US" sz="900"/>
          </a:p>
        </p:txBody>
      </p:sp>
      <p:sp>
        <p:nvSpPr>
          <p:cNvPr id="77" name="Rectangle 76">
            <a:extLst>
              <a:ext uri="{FF2B5EF4-FFF2-40B4-BE49-F238E27FC236}">
                <a16:creationId xmlns:a16="http://schemas.microsoft.com/office/drawing/2014/main" id="{AE1A3184-3630-3945-8BED-93B19C90D857}"/>
              </a:ext>
            </a:extLst>
          </p:cNvPr>
          <p:cNvSpPr/>
          <p:nvPr/>
        </p:nvSpPr>
        <p:spPr>
          <a:xfrm>
            <a:off x="9130895" y="2415370"/>
            <a:ext cx="1914242" cy="81382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Diamond 52">
            <a:extLst>
              <a:ext uri="{FF2B5EF4-FFF2-40B4-BE49-F238E27FC236}">
                <a16:creationId xmlns:a16="http://schemas.microsoft.com/office/drawing/2014/main" id="{A84B2EB3-A23A-BB41-9CD9-DDD6F7A8C301}"/>
              </a:ext>
            </a:extLst>
          </p:cNvPr>
          <p:cNvSpPr/>
          <p:nvPr/>
        </p:nvSpPr>
        <p:spPr>
          <a:xfrm>
            <a:off x="6041551" y="3508678"/>
            <a:ext cx="1914242" cy="1265391"/>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Rectangle 54">
            <a:extLst>
              <a:ext uri="{FF2B5EF4-FFF2-40B4-BE49-F238E27FC236}">
                <a16:creationId xmlns:a16="http://schemas.microsoft.com/office/drawing/2014/main" id="{2081E8DF-0E41-C846-B473-1142E46909FF}"/>
              </a:ext>
            </a:extLst>
          </p:cNvPr>
          <p:cNvSpPr/>
          <p:nvPr/>
        </p:nvSpPr>
        <p:spPr>
          <a:xfrm flipH="1">
            <a:off x="6223539" y="3858258"/>
            <a:ext cx="1552594" cy="954107"/>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Proximal admin of N</a:t>
            </a:r>
            <a:endParaRPr lang="en-US" sz="1000" dirty="0">
              <a:solidFill>
                <a:schemeClr val="bg1"/>
              </a:solidFill>
              <a:latin typeface="Roboto Medium" panose="02000000000000000000" pitchFamily="2" charset="0"/>
              <a:ea typeface="Roboto Medium" panose="02000000000000000000" pitchFamily="2" charset="0"/>
              <a:cs typeface="Montserrat" charset="0"/>
            </a:endParaRPr>
          </a:p>
          <a:p>
            <a:pPr algn="ct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cxnSp>
        <p:nvCxnSpPr>
          <p:cNvPr id="94" name="Straight Arrow Connector 93">
            <a:extLst>
              <a:ext uri="{FF2B5EF4-FFF2-40B4-BE49-F238E27FC236}">
                <a16:creationId xmlns:a16="http://schemas.microsoft.com/office/drawing/2014/main" id="{544C8CDD-2059-5740-B4CC-8ECD9758203E}"/>
              </a:ext>
            </a:extLst>
          </p:cNvPr>
          <p:cNvCxnSpPr>
            <a:cxnSpLocks/>
          </p:cNvCxnSpPr>
          <p:nvPr/>
        </p:nvCxnSpPr>
        <p:spPr>
          <a:xfrm>
            <a:off x="6933058" y="5753479"/>
            <a:ext cx="0" cy="2324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4B42F93B-A323-9144-BD5F-7A65E7307F66}"/>
              </a:ext>
            </a:extLst>
          </p:cNvPr>
          <p:cNvSpPr/>
          <p:nvPr/>
        </p:nvSpPr>
        <p:spPr>
          <a:xfrm flipH="1">
            <a:off x="9315655" y="2514178"/>
            <a:ext cx="1552594" cy="584775"/>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Decision to drink</a:t>
            </a: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cxnSp>
        <p:nvCxnSpPr>
          <p:cNvPr id="123" name="Straight Arrow Connector 122">
            <a:extLst>
              <a:ext uri="{FF2B5EF4-FFF2-40B4-BE49-F238E27FC236}">
                <a16:creationId xmlns:a16="http://schemas.microsoft.com/office/drawing/2014/main" id="{AB8A4DC9-D42A-274D-92D2-8CDEC1AC74E6}"/>
              </a:ext>
            </a:extLst>
          </p:cNvPr>
          <p:cNvCxnSpPr>
            <a:cxnSpLocks/>
          </p:cNvCxnSpPr>
          <p:nvPr/>
        </p:nvCxnSpPr>
        <p:spPr>
          <a:xfrm>
            <a:off x="6993215" y="3638902"/>
            <a:ext cx="0" cy="2324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7A6905E9-49C4-C646-B283-3A1E381BA498}"/>
              </a:ext>
            </a:extLst>
          </p:cNvPr>
          <p:cNvSpPr txBox="1"/>
          <p:nvPr/>
        </p:nvSpPr>
        <p:spPr>
          <a:xfrm>
            <a:off x="951119" y="1727650"/>
            <a:ext cx="4323558" cy="4453912"/>
          </a:xfrm>
          <a:prstGeom prst="rect">
            <a:avLst/>
          </a:prstGeom>
          <a:noFill/>
        </p:spPr>
        <p:txBody>
          <a:bodyPr wrap="square" rtlCol="0">
            <a:spAutoFit/>
          </a:bodyPr>
          <a:lstStyle/>
          <a:p>
            <a:pPr marL="285750" indent="-285750">
              <a:lnSpc>
                <a:spcPts val="2040"/>
              </a:lnSpc>
              <a:buFont typeface="Wingdings" panose="05000000000000000000" pitchFamily="2" charset="2"/>
              <a:buChar char="§"/>
            </a:pPr>
            <a:r>
              <a:rPr lang="en-US" sz="2400" dirty="0">
                <a:solidFill>
                  <a:schemeClr val="tx2"/>
                </a:solidFill>
                <a:latin typeface="Lato Light" panose="020F0502020204030203" pitchFamily="34" charset="0"/>
                <a:ea typeface="Lato Light" panose="020F0502020204030203" pitchFamily="34" charset="0"/>
                <a:cs typeface="Lato Light" panose="020F0502020204030203" pitchFamily="34" charset="0"/>
              </a:rPr>
              <a:t>Developed by an American, John D. Sinclair in the early 1990s.</a:t>
            </a:r>
          </a:p>
          <a:p>
            <a:pPr marL="285750" indent="-285750">
              <a:lnSpc>
                <a:spcPts val="2040"/>
              </a:lnSpc>
              <a:buFont typeface="Wingdings" panose="05000000000000000000" pitchFamily="2" charset="2"/>
              <a:buChar char="§"/>
            </a:pPr>
            <a:endParaRPr lang="en-US" sz="24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lnSpc>
                <a:spcPts val="2040"/>
              </a:lnSpc>
              <a:buFont typeface="Wingdings" panose="05000000000000000000" pitchFamily="2" charset="2"/>
              <a:buChar char="§"/>
            </a:pPr>
            <a:r>
              <a:rPr lang="en-US" sz="2400" dirty="0">
                <a:solidFill>
                  <a:schemeClr val="tx2"/>
                </a:solidFill>
                <a:latin typeface="Lato Light" panose="020F0502020204030203" pitchFamily="34" charset="0"/>
                <a:ea typeface="Lato Light" panose="020F0502020204030203" pitchFamily="34" charset="0"/>
                <a:cs typeface="Lato Light" panose="020F0502020204030203" pitchFamily="34" charset="0"/>
              </a:rPr>
              <a:t>Reported in 70 controlled trials, including eight double blind controlled studies (see 2001 review in </a:t>
            </a:r>
            <a:r>
              <a:rPr lang="en-US" sz="2400" i="1" dirty="0">
                <a:solidFill>
                  <a:schemeClr val="tx2"/>
                </a:solidFill>
                <a:latin typeface="Lato Light" panose="020F0502020204030203" pitchFamily="34" charset="0"/>
                <a:ea typeface="Lato Light" panose="020F0502020204030203" pitchFamily="34" charset="0"/>
                <a:cs typeface="Lato Light" panose="020F0502020204030203" pitchFamily="34" charset="0"/>
              </a:rPr>
              <a:t>Alcohol &amp; Alcoholism. Vol 36, N,1).</a:t>
            </a:r>
          </a:p>
          <a:p>
            <a:pPr marL="285750" indent="-285750">
              <a:lnSpc>
                <a:spcPts val="2040"/>
              </a:lnSpc>
              <a:buFont typeface="Wingdings" panose="05000000000000000000" pitchFamily="2" charset="2"/>
              <a:buChar char="§"/>
            </a:pPr>
            <a:endParaRPr lang="en-US" sz="2400" i="1"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lnSpc>
                <a:spcPts val="2040"/>
              </a:lnSpc>
              <a:buFont typeface="Wingdings" panose="05000000000000000000" pitchFamily="2" charset="2"/>
              <a:buChar char="§"/>
            </a:pPr>
            <a:r>
              <a:rPr lang="en-US" sz="2400" dirty="0">
                <a:solidFill>
                  <a:schemeClr val="tx2"/>
                </a:solidFill>
                <a:latin typeface="Lato Light" panose="020F0502020204030203" pitchFamily="34" charset="0"/>
                <a:ea typeface="Lato Light" panose="020F0502020204030203" pitchFamily="34" charset="0"/>
                <a:cs typeface="Lato Light" panose="020F0502020204030203" pitchFamily="34" charset="0"/>
              </a:rPr>
              <a:t>Requires the CONSUMPTION of alcohol rather than initial abstinence from alcohol.</a:t>
            </a:r>
          </a:p>
          <a:p>
            <a:pPr marL="285750" indent="-285750">
              <a:lnSpc>
                <a:spcPts val="2040"/>
              </a:lnSpc>
              <a:buFont typeface="Wingdings" panose="05000000000000000000" pitchFamily="2" charset="2"/>
              <a:buChar char="§"/>
            </a:pPr>
            <a:endParaRPr lang="en-US" sz="24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lnSpc>
                <a:spcPts val="2040"/>
              </a:lnSpc>
              <a:buFont typeface="Wingdings" panose="05000000000000000000" pitchFamily="2" charset="2"/>
              <a:buChar char="§"/>
            </a:pPr>
            <a:r>
              <a:rPr lang="en-US" sz="2400" dirty="0">
                <a:solidFill>
                  <a:schemeClr val="tx2"/>
                </a:solidFill>
                <a:latin typeface="Lato Light" panose="020F0502020204030203" pitchFamily="34" charset="0"/>
                <a:ea typeface="Lato Light" panose="020F0502020204030203" pitchFamily="34" charset="0"/>
                <a:cs typeface="Lato Light" panose="020F0502020204030203" pitchFamily="34" charset="0"/>
              </a:rPr>
              <a:t>Self-administer Naltrexone about I hour before drinking.</a:t>
            </a:r>
          </a:p>
        </p:txBody>
      </p:sp>
      <p:sp>
        <p:nvSpPr>
          <p:cNvPr id="2" name="Rectangle 1">
            <a:extLst>
              <a:ext uri="{FF2B5EF4-FFF2-40B4-BE49-F238E27FC236}">
                <a16:creationId xmlns:a16="http://schemas.microsoft.com/office/drawing/2014/main" id="{2B4E8082-1A30-B78A-8EE6-260FBCA4E6BD}"/>
              </a:ext>
            </a:extLst>
          </p:cNvPr>
          <p:cNvSpPr/>
          <p:nvPr/>
        </p:nvSpPr>
        <p:spPr>
          <a:xfrm>
            <a:off x="9151677" y="3793896"/>
            <a:ext cx="1914242" cy="81382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Rectangle 2">
            <a:extLst>
              <a:ext uri="{FF2B5EF4-FFF2-40B4-BE49-F238E27FC236}">
                <a16:creationId xmlns:a16="http://schemas.microsoft.com/office/drawing/2014/main" id="{BA85A284-6900-1A4C-707D-FBEE8FE0859B}"/>
              </a:ext>
            </a:extLst>
          </p:cNvPr>
          <p:cNvSpPr/>
          <p:nvPr/>
        </p:nvSpPr>
        <p:spPr>
          <a:xfrm flipH="1">
            <a:off x="9336437" y="3892704"/>
            <a:ext cx="1552594" cy="584775"/>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Experience of non-reward</a:t>
            </a: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sp>
        <p:nvSpPr>
          <p:cNvPr id="5" name="Diamond 4">
            <a:extLst>
              <a:ext uri="{FF2B5EF4-FFF2-40B4-BE49-F238E27FC236}">
                <a16:creationId xmlns:a16="http://schemas.microsoft.com/office/drawing/2014/main" id="{BDA3BD40-4E7A-3901-1AEB-D67F58003C20}"/>
              </a:ext>
            </a:extLst>
          </p:cNvPr>
          <p:cNvSpPr/>
          <p:nvPr/>
        </p:nvSpPr>
        <p:spPr>
          <a:xfrm>
            <a:off x="6057594" y="4881002"/>
            <a:ext cx="1914242" cy="1265391"/>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Rectangle 5">
            <a:extLst>
              <a:ext uri="{FF2B5EF4-FFF2-40B4-BE49-F238E27FC236}">
                <a16:creationId xmlns:a16="http://schemas.microsoft.com/office/drawing/2014/main" id="{F5324CFB-D850-4778-8B12-CB10B54CCF3E}"/>
              </a:ext>
            </a:extLst>
          </p:cNvPr>
          <p:cNvSpPr/>
          <p:nvPr/>
        </p:nvSpPr>
        <p:spPr>
          <a:xfrm flipH="1">
            <a:off x="6239582" y="5230582"/>
            <a:ext cx="1552594" cy="1107996"/>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THOUGHTS &amp; RESPONSE</a:t>
            </a:r>
          </a:p>
          <a:p>
            <a:pPr algn="ctr"/>
            <a:endParaRPr lang="en-US" sz="1000" dirty="0">
              <a:solidFill>
                <a:schemeClr val="bg1"/>
              </a:solidFill>
              <a:latin typeface="Roboto Medium" panose="02000000000000000000" pitchFamily="2" charset="0"/>
              <a:ea typeface="Roboto Medium" panose="02000000000000000000" pitchFamily="2" charset="0"/>
              <a:cs typeface="Montserrat" charset="0"/>
            </a:endParaRPr>
          </a:p>
          <a:p>
            <a:pPr algn="ct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cxnSp>
        <p:nvCxnSpPr>
          <p:cNvPr id="7" name="Straight Arrow Connector 6">
            <a:extLst>
              <a:ext uri="{FF2B5EF4-FFF2-40B4-BE49-F238E27FC236}">
                <a16:creationId xmlns:a16="http://schemas.microsoft.com/office/drawing/2014/main" id="{1E1B46C4-0D4F-9B97-0EF8-9A5E17809914}"/>
              </a:ext>
            </a:extLst>
          </p:cNvPr>
          <p:cNvCxnSpPr>
            <a:cxnSpLocks/>
          </p:cNvCxnSpPr>
          <p:nvPr/>
        </p:nvCxnSpPr>
        <p:spPr>
          <a:xfrm>
            <a:off x="7009258" y="5011227"/>
            <a:ext cx="0" cy="2324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Diamond 8">
            <a:extLst>
              <a:ext uri="{FF2B5EF4-FFF2-40B4-BE49-F238E27FC236}">
                <a16:creationId xmlns:a16="http://schemas.microsoft.com/office/drawing/2014/main" id="{23674EDC-8C31-A0F6-1E8F-246B5EF001E5}"/>
              </a:ext>
            </a:extLst>
          </p:cNvPr>
          <p:cNvSpPr/>
          <p:nvPr/>
        </p:nvSpPr>
        <p:spPr>
          <a:xfrm>
            <a:off x="6034624" y="2074003"/>
            <a:ext cx="1914242" cy="1265391"/>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9">
            <a:extLst>
              <a:ext uri="{FF2B5EF4-FFF2-40B4-BE49-F238E27FC236}">
                <a16:creationId xmlns:a16="http://schemas.microsoft.com/office/drawing/2014/main" id="{6758E8A9-0F1F-8F53-9948-E968BA68AC09}"/>
              </a:ext>
            </a:extLst>
          </p:cNvPr>
          <p:cNvSpPr/>
          <p:nvPr/>
        </p:nvSpPr>
        <p:spPr>
          <a:xfrm flipH="1">
            <a:off x="6208986" y="2388770"/>
            <a:ext cx="1552594" cy="954107"/>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Craving &amp; </a:t>
            </a:r>
          </a:p>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Urge to Drink</a:t>
            </a:r>
            <a:endParaRPr lang="en-US" sz="1000" dirty="0">
              <a:solidFill>
                <a:schemeClr val="bg1"/>
              </a:solidFill>
              <a:latin typeface="Roboto Medium" panose="02000000000000000000" pitchFamily="2" charset="0"/>
              <a:ea typeface="Roboto Medium" panose="02000000000000000000" pitchFamily="2" charset="0"/>
              <a:cs typeface="Montserrat" charset="0"/>
            </a:endParaRPr>
          </a:p>
          <a:p>
            <a:pPr algn="ct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cxnSp>
        <p:nvCxnSpPr>
          <p:cNvPr id="11" name="Straight Arrow Connector 10">
            <a:extLst>
              <a:ext uri="{FF2B5EF4-FFF2-40B4-BE49-F238E27FC236}">
                <a16:creationId xmlns:a16="http://schemas.microsoft.com/office/drawing/2014/main" id="{CF73EBC0-C6E6-308E-31C9-1DE87CFEEC00}"/>
              </a:ext>
            </a:extLst>
          </p:cNvPr>
          <p:cNvCxnSpPr>
            <a:cxnSpLocks/>
          </p:cNvCxnSpPr>
          <p:nvPr/>
        </p:nvCxnSpPr>
        <p:spPr>
          <a:xfrm>
            <a:off x="6986288" y="2204228"/>
            <a:ext cx="0" cy="2324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F6FEB58-B91E-BC2E-3801-04AC5317F4D6}"/>
              </a:ext>
            </a:extLst>
          </p:cNvPr>
          <p:cNvCxnSpPr/>
          <p:nvPr/>
        </p:nvCxnSpPr>
        <p:spPr>
          <a:xfrm>
            <a:off x="7928814" y="4144288"/>
            <a:ext cx="11820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15F7199-012C-E93C-4472-07BAE780D12B}"/>
              </a:ext>
            </a:extLst>
          </p:cNvPr>
          <p:cNvSpPr/>
          <p:nvPr/>
        </p:nvSpPr>
        <p:spPr>
          <a:xfrm>
            <a:off x="9143657" y="5097315"/>
            <a:ext cx="1914242" cy="81382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Rectangle 32">
            <a:extLst>
              <a:ext uri="{FF2B5EF4-FFF2-40B4-BE49-F238E27FC236}">
                <a16:creationId xmlns:a16="http://schemas.microsoft.com/office/drawing/2014/main" id="{F85D0D63-9888-6328-A625-C6B64F342B53}"/>
              </a:ext>
            </a:extLst>
          </p:cNvPr>
          <p:cNvSpPr/>
          <p:nvPr/>
        </p:nvSpPr>
        <p:spPr>
          <a:xfrm flipH="1">
            <a:off x="9328417" y="5102339"/>
            <a:ext cx="1552594" cy="830997"/>
          </a:xfrm>
          <a:prstGeom prst="rect">
            <a:avLst/>
          </a:prstGeom>
        </p:spPr>
        <p:txBody>
          <a:bodyPr wrap="square">
            <a:spAutoFit/>
          </a:bodyPr>
          <a:lstStyle/>
          <a:p>
            <a:pPr algn="ctr"/>
            <a:r>
              <a:rPr lang="en-US" sz="1600" dirty="0">
                <a:solidFill>
                  <a:schemeClr val="bg1"/>
                </a:solidFill>
                <a:latin typeface="Roboto Medium" panose="02000000000000000000" pitchFamily="2" charset="0"/>
                <a:ea typeface="Roboto Medium" panose="02000000000000000000" pitchFamily="2" charset="0"/>
                <a:cs typeface="Montserrat" charset="0"/>
              </a:rPr>
              <a:t>Progressive extinction of drinking</a:t>
            </a:r>
            <a:endParaRPr lang="en-US" sz="2400" dirty="0">
              <a:solidFill>
                <a:schemeClr val="bg1"/>
              </a:solidFill>
              <a:latin typeface="Roboto Medium" panose="02000000000000000000" pitchFamily="2" charset="0"/>
              <a:ea typeface="Roboto Medium" panose="02000000000000000000" pitchFamily="2" charset="0"/>
              <a:cs typeface="Montserrat" charset="0"/>
            </a:endParaRPr>
          </a:p>
        </p:txBody>
      </p:sp>
      <p:cxnSp>
        <p:nvCxnSpPr>
          <p:cNvPr id="34" name="Straight Arrow Connector 33">
            <a:extLst>
              <a:ext uri="{FF2B5EF4-FFF2-40B4-BE49-F238E27FC236}">
                <a16:creationId xmlns:a16="http://schemas.microsoft.com/office/drawing/2014/main" id="{5BBE2674-A3EA-B63A-8BE9-0EA1FDBABFCA}"/>
              </a:ext>
            </a:extLst>
          </p:cNvPr>
          <p:cNvCxnSpPr/>
          <p:nvPr/>
        </p:nvCxnSpPr>
        <p:spPr>
          <a:xfrm>
            <a:off x="7920794" y="5518073"/>
            <a:ext cx="11820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944A574-C182-DC76-77BE-0EC1D8174771}"/>
              </a:ext>
            </a:extLst>
          </p:cNvPr>
          <p:cNvCxnSpPr>
            <a:cxnSpLocks/>
          </p:cNvCxnSpPr>
          <p:nvPr/>
        </p:nvCxnSpPr>
        <p:spPr>
          <a:xfrm>
            <a:off x="7944857" y="2712897"/>
            <a:ext cx="11820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599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6C9CE2-01C4-458D-88A4-6AEE3A978E1F}"/>
              </a:ext>
            </a:extLst>
          </p:cNvPr>
          <p:cNvSpPr txBox="1"/>
          <p:nvPr/>
        </p:nvSpPr>
        <p:spPr>
          <a:xfrm>
            <a:off x="1702685" y="1209726"/>
            <a:ext cx="6096000" cy="584775"/>
          </a:xfrm>
          <a:prstGeom prst="rect">
            <a:avLst/>
          </a:prstGeom>
          <a:noFill/>
        </p:spPr>
        <p:txBody>
          <a:bodyPr wrap="square">
            <a:spAutoFit/>
          </a:bodyPr>
          <a:lstStyle/>
          <a:p>
            <a:r>
              <a:rPr lang="en-US" sz="3200" b="0" i="0" u="none" strike="noStrike" dirty="0">
                <a:solidFill>
                  <a:srgbClr val="FFFFFF"/>
                </a:solidFill>
                <a:effectLst/>
                <a:latin typeface="YouTube Noto"/>
                <a:hlinkClick r:id="rId2"/>
              </a:rPr>
              <a:t>https://youtu.be/6EghiY_s2ts</a:t>
            </a:r>
            <a:endParaRPr lang="en-US" sz="3200" dirty="0"/>
          </a:p>
        </p:txBody>
      </p:sp>
      <p:pic>
        <p:nvPicPr>
          <p:cNvPr id="1026" name="Picture 2" descr="How I overcame alcoholism | Claudia Christian | TEDxLondonBusinessSchool -  Summary - YouTube">
            <a:extLst>
              <a:ext uri="{FF2B5EF4-FFF2-40B4-BE49-F238E27FC236}">
                <a16:creationId xmlns:a16="http://schemas.microsoft.com/office/drawing/2014/main" id="{98D68CAA-C263-CF2E-7BC0-73712A398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69" y="1907103"/>
            <a:ext cx="4994031" cy="30437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A5AE83D-4D2E-0280-95C3-F56E2C72A61A}"/>
              </a:ext>
            </a:extLst>
          </p:cNvPr>
          <p:cNvSpPr txBox="1"/>
          <p:nvPr/>
        </p:nvSpPr>
        <p:spPr>
          <a:xfrm>
            <a:off x="973015" y="5355886"/>
            <a:ext cx="6096000" cy="646331"/>
          </a:xfrm>
          <a:prstGeom prst="rect">
            <a:avLst/>
          </a:prstGeom>
          <a:noFill/>
        </p:spPr>
        <p:txBody>
          <a:bodyPr wrap="square">
            <a:spAutoFit/>
          </a:bodyPr>
          <a:lstStyle/>
          <a:p>
            <a:r>
              <a:rPr lang="en-US" dirty="0">
                <a:hlinkClick r:id="rId4"/>
              </a:rPr>
              <a:t>The Sinclair Method (TSM) for Alcoholism | Accepting New Patients</a:t>
            </a:r>
            <a:endParaRPr lang="en-US" dirty="0"/>
          </a:p>
        </p:txBody>
      </p:sp>
      <p:pic>
        <p:nvPicPr>
          <p:cNvPr id="1028" name="Picture 4" descr="51CqPUdR0PL._SX331_BO1,204,203,200_ Sinclair Method Success Rate">
            <a:extLst>
              <a:ext uri="{FF2B5EF4-FFF2-40B4-BE49-F238E27FC236}">
                <a16:creationId xmlns:a16="http://schemas.microsoft.com/office/drawing/2014/main" id="{691AE49E-045B-ABA0-DA25-698D360E45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5099" y="1052512"/>
            <a:ext cx="2732014" cy="4093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4E19223-F5E9-A64A-72A3-48D82845ECF6}"/>
              </a:ext>
            </a:extLst>
          </p:cNvPr>
          <p:cNvSpPr txBox="1"/>
          <p:nvPr/>
        </p:nvSpPr>
        <p:spPr>
          <a:xfrm>
            <a:off x="7965099" y="5356666"/>
            <a:ext cx="2732014" cy="646331"/>
          </a:xfrm>
          <a:prstGeom prst="rect">
            <a:avLst/>
          </a:prstGeom>
          <a:noFill/>
        </p:spPr>
        <p:txBody>
          <a:bodyPr wrap="square" rtlCol="0">
            <a:spAutoFit/>
          </a:bodyPr>
          <a:lstStyle/>
          <a:p>
            <a:r>
              <a:rPr lang="en-US" dirty="0"/>
              <a:t>The published success rate for TSM is 78%</a:t>
            </a:r>
          </a:p>
        </p:txBody>
      </p:sp>
    </p:spTree>
    <p:extLst>
      <p:ext uri="{BB962C8B-B14F-4D97-AF65-F5344CB8AC3E}">
        <p14:creationId xmlns:p14="http://schemas.microsoft.com/office/powerpoint/2010/main" val="1458869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1C16-E79B-D5EF-162E-20B2D22E1C6F}"/>
              </a:ext>
            </a:extLst>
          </p:cNvPr>
          <p:cNvSpPr>
            <a:spLocks noGrp="1"/>
          </p:cNvSpPr>
          <p:nvPr>
            <p:ph type="ctrTitle"/>
          </p:nvPr>
        </p:nvSpPr>
        <p:spPr>
          <a:xfrm>
            <a:off x="1524000" y="1441028"/>
            <a:ext cx="9144000" cy="2387600"/>
          </a:xfrm>
        </p:spPr>
        <p:txBody>
          <a:bodyPr>
            <a:normAutofit fontScale="90000"/>
          </a:bodyPr>
          <a:lstStyle/>
          <a:p>
            <a:r>
              <a:rPr lang="en-US" dirty="0"/>
              <a:t>Understanding </a:t>
            </a:r>
            <a:br>
              <a:rPr lang="en-US" dirty="0"/>
            </a:br>
            <a:r>
              <a:rPr lang="en-US" dirty="0">
                <a:solidFill>
                  <a:schemeClr val="accent4">
                    <a:lumMod val="75000"/>
                  </a:schemeClr>
                </a:solidFill>
                <a:latin typeface="Ravie" panose="04040805050809020602" pitchFamily="82" charset="0"/>
              </a:rPr>
              <a:t>Cravings</a:t>
            </a:r>
            <a:br>
              <a:rPr lang="en-US" dirty="0"/>
            </a:br>
            <a:r>
              <a:rPr lang="en-US" dirty="0"/>
              <a:t>And how to manage them</a:t>
            </a:r>
          </a:p>
        </p:txBody>
      </p:sp>
      <p:sp>
        <p:nvSpPr>
          <p:cNvPr id="3" name="Subtitle 2">
            <a:extLst>
              <a:ext uri="{FF2B5EF4-FFF2-40B4-BE49-F238E27FC236}">
                <a16:creationId xmlns:a16="http://schemas.microsoft.com/office/drawing/2014/main" id="{0D772720-7D85-A8DA-E224-44A4E27892FA}"/>
              </a:ext>
            </a:extLst>
          </p:cNvPr>
          <p:cNvSpPr>
            <a:spLocks noGrp="1"/>
          </p:cNvSpPr>
          <p:nvPr>
            <p:ph type="subTitle" idx="1"/>
          </p:nvPr>
        </p:nvSpPr>
        <p:spPr>
          <a:xfrm>
            <a:off x="1524000" y="3892983"/>
            <a:ext cx="9144000" cy="1655762"/>
          </a:xfrm>
        </p:spPr>
        <p:txBody>
          <a:bodyPr>
            <a:normAutofit/>
          </a:bodyPr>
          <a:lstStyle/>
          <a:p>
            <a:r>
              <a:rPr lang="en-US" sz="1400" dirty="0"/>
              <a:t>Bob Phillips, D.BH</a:t>
            </a:r>
          </a:p>
          <a:p>
            <a:r>
              <a:rPr lang="en-US" sz="1400" dirty="0"/>
              <a:t>New Mexico Rehabilitation Center</a:t>
            </a:r>
          </a:p>
          <a:p>
            <a:r>
              <a:rPr lang="en-US" sz="1400" dirty="0"/>
              <a:t>Roswell, NM</a:t>
            </a:r>
          </a:p>
          <a:p>
            <a:r>
              <a:rPr lang="en-US" sz="1400" dirty="0"/>
              <a:t>November</a:t>
            </a:r>
          </a:p>
          <a:p>
            <a:r>
              <a:rPr lang="en-US" sz="1400" dirty="0"/>
              <a:t>2022</a:t>
            </a:r>
          </a:p>
        </p:txBody>
      </p:sp>
    </p:spTree>
    <p:extLst>
      <p:ext uri="{BB962C8B-B14F-4D97-AF65-F5344CB8AC3E}">
        <p14:creationId xmlns:p14="http://schemas.microsoft.com/office/powerpoint/2010/main" val="514151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2A3-3035-BFCC-DF12-BA730E809743}"/>
              </a:ext>
            </a:extLst>
          </p:cNvPr>
          <p:cNvSpPr>
            <a:spLocks noGrp="1"/>
          </p:cNvSpPr>
          <p:nvPr>
            <p:ph type="title"/>
          </p:nvPr>
        </p:nvSpPr>
        <p:spPr>
          <a:xfrm>
            <a:off x="1096023" y="224448"/>
            <a:ext cx="10515600" cy="1325563"/>
          </a:xfrm>
        </p:spPr>
        <p:txBody>
          <a:bodyPr/>
          <a:lstStyle/>
          <a:p>
            <a:pPr algn="r"/>
            <a:r>
              <a:rPr lang="en-US" b="1" dirty="0"/>
              <a:t>Thanks for your attention</a:t>
            </a:r>
          </a:p>
        </p:txBody>
      </p:sp>
      <p:sp>
        <p:nvSpPr>
          <p:cNvPr id="3" name="Content Placeholder 2">
            <a:extLst>
              <a:ext uri="{FF2B5EF4-FFF2-40B4-BE49-F238E27FC236}">
                <a16:creationId xmlns:a16="http://schemas.microsoft.com/office/drawing/2014/main" id="{3516E751-71C5-2F1B-470A-C19DC5BCC743}"/>
              </a:ext>
            </a:extLst>
          </p:cNvPr>
          <p:cNvSpPr>
            <a:spLocks noGrp="1"/>
          </p:cNvSpPr>
          <p:nvPr>
            <p:ph idx="1"/>
          </p:nvPr>
        </p:nvSpPr>
        <p:spPr>
          <a:xfrm>
            <a:off x="351692" y="1966301"/>
            <a:ext cx="6084276" cy="4351338"/>
          </a:xfrm>
        </p:spPr>
        <p:txBody>
          <a:bodyPr>
            <a:normAutofit/>
          </a:bodyPr>
          <a:lstStyle/>
          <a:p>
            <a:pPr marL="0" indent="0" algn="r">
              <a:buNone/>
            </a:pPr>
            <a:r>
              <a:rPr lang="en-US" sz="3200" dirty="0"/>
              <a:t>Feel free to contact me…</a:t>
            </a:r>
          </a:p>
          <a:p>
            <a:pPr marL="0" indent="0" algn="r">
              <a:buNone/>
            </a:pPr>
            <a:endParaRPr lang="en-US" sz="3200" dirty="0"/>
          </a:p>
          <a:p>
            <a:pPr marL="0" indent="0" algn="r">
              <a:buNone/>
            </a:pPr>
            <a:r>
              <a:rPr lang="en-US" sz="3200" dirty="0"/>
              <a:t>Bob Phillips, D.BH</a:t>
            </a:r>
          </a:p>
          <a:p>
            <a:pPr marL="0" indent="0" algn="r">
              <a:buNone/>
            </a:pPr>
            <a:r>
              <a:rPr lang="en-US" sz="3200" dirty="0">
                <a:hlinkClick r:id="rId2"/>
              </a:rPr>
              <a:t>bob.Phillips@enmu.edu</a:t>
            </a:r>
            <a:endParaRPr lang="en-US" sz="3200" dirty="0"/>
          </a:p>
          <a:p>
            <a:pPr marL="0" indent="0" algn="r">
              <a:buNone/>
            </a:pPr>
            <a:r>
              <a:rPr lang="en-US" sz="3200" dirty="0"/>
              <a:t>https://bobphillips.academia.edu</a:t>
            </a:r>
          </a:p>
        </p:txBody>
      </p:sp>
      <p:pic>
        <p:nvPicPr>
          <p:cNvPr id="5" name="Picture 4" descr="A wooden fence in a valley&#10;&#10;Description automatically generated">
            <a:extLst>
              <a:ext uri="{FF2B5EF4-FFF2-40B4-BE49-F238E27FC236}">
                <a16:creationId xmlns:a16="http://schemas.microsoft.com/office/drawing/2014/main" id="{EA75D9E6-A22C-526B-4056-EBAB6E70E55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2154" y="1406768"/>
            <a:ext cx="4929469" cy="4351337"/>
          </a:xfrm>
          <a:prstGeom prst="rect">
            <a:avLst/>
          </a:prstGeom>
        </p:spPr>
      </p:pic>
    </p:spTree>
    <p:extLst>
      <p:ext uri="{BB962C8B-B14F-4D97-AF65-F5344CB8AC3E}">
        <p14:creationId xmlns:p14="http://schemas.microsoft.com/office/powerpoint/2010/main" val="355455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2658258" y="511095"/>
            <a:ext cx="6875600" cy="1015663"/>
          </a:xfrm>
          <a:prstGeom prst="rect">
            <a:avLst/>
          </a:prstGeom>
          <a:noFill/>
        </p:spPr>
        <p:txBody>
          <a:bodyPr wrap="none" rtlCol="0">
            <a:spAutoFit/>
          </a:bodyPr>
          <a:lstStyle/>
          <a:p>
            <a:pPr algn="ctr"/>
            <a:r>
              <a:rPr lang="en-US" sz="3000" b="1" dirty="0">
                <a:solidFill>
                  <a:schemeClr val="tx2"/>
                </a:solidFill>
                <a:latin typeface="Poppins" pitchFamily="2" charset="77"/>
                <a:ea typeface="Lato Heavy" charset="0"/>
                <a:cs typeface="Poppins" pitchFamily="2" charset="77"/>
              </a:rPr>
              <a:t>Key Elements in the Development </a:t>
            </a:r>
          </a:p>
          <a:p>
            <a:pPr algn="ctr"/>
            <a:r>
              <a:rPr lang="en-US" sz="3000" b="1" dirty="0">
                <a:solidFill>
                  <a:schemeClr val="tx2"/>
                </a:solidFill>
                <a:latin typeface="Poppins" pitchFamily="2" charset="77"/>
                <a:ea typeface="Lato Heavy" charset="0"/>
                <a:cs typeface="Poppins" pitchFamily="2" charset="77"/>
              </a:rPr>
              <a:t>of Craving</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1394628" y="1511924"/>
            <a:ext cx="9520518" cy="584775"/>
          </a:xfrm>
          <a:prstGeom prst="rect">
            <a:avLst/>
          </a:prstGeom>
          <a:noFill/>
        </p:spPr>
        <p:txBody>
          <a:bodyPr wrap="square" rtlCol="0">
            <a:spAutoFit/>
          </a:bodyPr>
          <a:lstStyle/>
          <a:p>
            <a:pPr algn="ctr"/>
            <a:r>
              <a:rPr lang="en-US" sz="1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Cravings are both natural and learned experiences that motivate behavior. Much like hunger motivates food-seeking, thirst motivates water-drinking and loneliness motivates us to seek companionship.</a:t>
            </a:r>
          </a:p>
        </p:txBody>
      </p:sp>
      <p:sp>
        <p:nvSpPr>
          <p:cNvPr id="47" name="Cheurón 8">
            <a:extLst>
              <a:ext uri="{FF2B5EF4-FFF2-40B4-BE49-F238E27FC236}">
                <a16:creationId xmlns:a16="http://schemas.microsoft.com/office/drawing/2014/main" id="{ED7D9D19-3B82-854D-B11B-8786F103C9AE}"/>
              </a:ext>
            </a:extLst>
          </p:cNvPr>
          <p:cNvSpPr/>
          <p:nvPr/>
        </p:nvSpPr>
        <p:spPr>
          <a:xfrm>
            <a:off x="8029076" y="3945214"/>
            <a:ext cx="2594792" cy="64393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grpSp>
        <p:nvGrpSpPr>
          <p:cNvPr id="2" name="Group 1">
            <a:extLst>
              <a:ext uri="{FF2B5EF4-FFF2-40B4-BE49-F238E27FC236}">
                <a16:creationId xmlns:a16="http://schemas.microsoft.com/office/drawing/2014/main" id="{FFB2B02B-0EF9-1A4C-BA55-E28E9F8599B9}"/>
              </a:ext>
            </a:extLst>
          </p:cNvPr>
          <p:cNvGrpSpPr/>
          <p:nvPr/>
        </p:nvGrpSpPr>
        <p:grpSpPr>
          <a:xfrm>
            <a:off x="4291921" y="2363035"/>
            <a:ext cx="3608159" cy="3829816"/>
            <a:chOff x="8937179" y="4367184"/>
            <a:chExt cx="6523544" cy="6924301"/>
          </a:xfrm>
        </p:grpSpPr>
        <p:sp>
          <p:nvSpPr>
            <p:cNvPr id="25" name="Flecha circular 5">
              <a:extLst>
                <a:ext uri="{FF2B5EF4-FFF2-40B4-BE49-F238E27FC236}">
                  <a16:creationId xmlns:a16="http://schemas.microsoft.com/office/drawing/2014/main" id="{CB4C0218-6A21-DC4B-BF32-62BF0F32F5D3}"/>
                </a:ext>
              </a:extLst>
            </p:cNvPr>
            <p:cNvSpPr/>
            <p:nvPr/>
          </p:nvSpPr>
          <p:spPr>
            <a:xfrm>
              <a:off x="8937180" y="4367184"/>
              <a:ext cx="6523543" cy="6523543"/>
            </a:xfrm>
            <a:prstGeom prst="circularArrow">
              <a:avLst>
                <a:gd name="adj1" fmla="val 14984"/>
                <a:gd name="adj2" fmla="val 1142319"/>
                <a:gd name="adj3" fmla="val 20716719"/>
                <a:gd name="adj4" fmla="val 10800000"/>
                <a:gd name="adj5"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26" name="Flecha circular 49">
              <a:extLst>
                <a:ext uri="{FF2B5EF4-FFF2-40B4-BE49-F238E27FC236}">
                  <a16:creationId xmlns:a16="http://schemas.microsoft.com/office/drawing/2014/main" id="{B052E03D-309B-BD4C-A03E-0BEFF5006C68}"/>
                </a:ext>
              </a:extLst>
            </p:cNvPr>
            <p:cNvSpPr/>
            <p:nvPr/>
          </p:nvSpPr>
          <p:spPr>
            <a:xfrm rot="10800000">
              <a:off x="8937179" y="4767942"/>
              <a:ext cx="6523543" cy="6523543"/>
            </a:xfrm>
            <a:prstGeom prst="circularArrow">
              <a:avLst>
                <a:gd name="adj1" fmla="val 14908"/>
                <a:gd name="adj2" fmla="val 1142319"/>
                <a:gd name="adj3" fmla="val 20395265"/>
                <a:gd name="adj4" fmla="val 10800000"/>
                <a:gd name="adj5" fmla="val 12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grpSp>
      <p:sp>
        <p:nvSpPr>
          <p:cNvPr id="42" name="Cheurón 8">
            <a:extLst>
              <a:ext uri="{FF2B5EF4-FFF2-40B4-BE49-F238E27FC236}">
                <a16:creationId xmlns:a16="http://schemas.microsoft.com/office/drawing/2014/main" id="{64B0B5E4-B732-5748-AD5B-D656709FC051}"/>
              </a:ext>
            </a:extLst>
          </p:cNvPr>
          <p:cNvSpPr/>
          <p:nvPr/>
        </p:nvSpPr>
        <p:spPr>
          <a:xfrm>
            <a:off x="1688667" y="3945214"/>
            <a:ext cx="2474258" cy="64393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48" name="CuadroTexto 395">
            <a:extLst>
              <a:ext uri="{FF2B5EF4-FFF2-40B4-BE49-F238E27FC236}">
                <a16:creationId xmlns:a16="http://schemas.microsoft.com/office/drawing/2014/main" id="{B07E4346-D0BF-E348-81EC-9CB000208B11}"/>
              </a:ext>
            </a:extLst>
          </p:cNvPr>
          <p:cNvSpPr txBox="1"/>
          <p:nvPr/>
        </p:nvSpPr>
        <p:spPr>
          <a:xfrm>
            <a:off x="1979480" y="4136772"/>
            <a:ext cx="1918699" cy="338554"/>
          </a:xfrm>
          <a:prstGeom prst="rect">
            <a:avLst/>
          </a:prstGeom>
          <a:noFill/>
        </p:spPr>
        <p:txBody>
          <a:bodyPr wrap="square" rtlCol="0">
            <a:spAutoFit/>
          </a:bodyPr>
          <a:lstStyle/>
          <a:p>
            <a:pPr algn="ctr"/>
            <a:r>
              <a:rPr lang="en-US" sz="1600" dirty="0">
                <a:solidFill>
                  <a:schemeClr val="bg1"/>
                </a:solidFill>
                <a:latin typeface="Poppins Medium" pitchFamily="2" charset="77"/>
                <a:ea typeface="Lato Semibold" panose="020F0502020204030203" pitchFamily="34" charset="0"/>
                <a:cs typeface="Poppins Medium" pitchFamily="2" charset="77"/>
              </a:rPr>
              <a:t>Stimulus</a:t>
            </a:r>
          </a:p>
        </p:txBody>
      </p:sp>
      <p:sp>
        <p:nvSpPr>
          <p:cNvPr id="52" name="Rectangle 56">
            <a:extLst>
              <a:ext uri="{FF2B5EF4-FFF2-40B4-BE49-F238E27FC236}">
                <a16:creationId xmlns:a16="http://schemas.microsoft.com/office/drawing/2014/main" id="{D3DFE32F-2F60-444B-9649-447BE66548EA}"/>
              </a:ext>
            </a:extLst>
          </p:cNvPr>
          <p:cNvSpPr/>
          <p:nvPr/>
        </p:nvSpPr>
        <p:spPr>
          <a:xfrm>
            <a:off x="7900080" y="2372209"/>
            <a:ext cx="2723788" cy="1569660"/>
          </a:xfrm>
          <a:prstGeom prst="rect">
            <a:avLst/>
          </a:prstGeom>
        </p:spPr>
        <p:txBody>
          <a:bodyPr wrap="square">
            <a:spAutoFit/>
          </a:bodyPr>
          <a:lstStyle/>
          <a:p>
            <a:pPr algn="r"/>
            <a:r>
              <a:rPr lang="en-US" sz="1600" dirty="0">
                <a:solidFill>
                  <a:schemeClr val="tx2"/>
                </a:solidFill>
                <a:latin typeface="Lato Light" panose="020F0502020204030203" pitchFamily="34" charset="0"/>
                <a:ea typeface="Lato Light" panose="020F0502020204030203" pitchFamily="34" charset="0"/>
                <a:cs typeface="Lato Light" panose="020F0502020204030203" pitchFamily="34" charset="0"/>
              </a:rPr>
              <a:t>If the outcome of a response is </a:t>
            </a:r>
            <a:r>
              <a:rPr lang="en-US" sz="1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rewarding,</a:t>
            </a:r>
            <a:r>
              <a:rPr lang="en-US" sz="1600" dirty="0">
                <a:solidFill>
                  <a:schemeClr val="tx2"/>
                </a:solidFill>
                <a:latin typeface="Lato Light" panose="020F0502020204030203" pitchFamily="34" charset="0"/>
                <a:ea typeface="Lato Light" panose="020F0502020204030203" pitchFamily="34" charset="0"/>
                <a:cs typeface="Lato Light" panose="020F0502020204030203" pitchFamily="34" charset="0"/>
              </a:rPr>
              <a:t> we tend to repeat behaviors that expose us to the stimulus, so we can experience those rewards  again</a:t>
            </a:r>
            <a:r>
              <a:rPr lang="en-US" sz="1400" dirty="0">
                <a:solidFill>
                  <a:schemeClr val="tx2"/>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54" name="CuadroTexto 395">
            <a:extLst>
              <a:ext uri="{FF2B5EF4-FFF2-40B4-BE49-F238E27FC236}">
                <a16:creationId xmlns:a16="http://schemas.microsoft.com/office/drawing/2014/main" id="{37E30BF2-59D5-5A47-9589-C82DFA09CF42}"/>
              </a:ext>
            </a:extLst>
          </p:cNvPr>
          <p:cNvSpPr txBox="1"/>
          <p:nvPr/>
        </p:nvSpPr>
        <p:spPr>
          <a:xfrm>
            <a:off x="8306855" y="4136772"/>
            <a:ext cx="1918699" cy="338554"/>
          </a:xfrm>
          <a:prstGeom prst="rect">
            <a:avLst/>
          </a:prstGeom>
          <a:noFill/>
        </p:spPr>
        <p:txBody>
          <a:bodyPr wrap="square" rtlCol="0">
            <a:spAutoFit/>
          </a:bodyPr>
          <a:lstStyle/>
          <a:p>
            <a:pPr algn="ctr"/>
            <a:r>
              <a:rPr lang="en-US" sz="1600" dirty="0">
                <a:solidFill>
                  <a:schemeClr val="bg1"/>
                </a:solidFill>
                <a:latin typeface="Poppins Medium" pitchFamily="2" charset="77"/>
                <a:ea typeface="Lato Semibold" panose="020F0502020204030203" pitchFamily="34" charset="0"/>
                <a:cs typeface="Poppins Medium" pitchFamily="2" charset="77"/>
              </a:rPr>
              <a:t>Consequence</a:t>
            </a:r>
          </a:p>
        </p:txBody>
      </p:sp>
      <p:sp>
        <p:nvSpPr>
          <p:cNvPr id="55" name="CuadroTexto 395">
            <a:extLst>
              <a:ext uri="{FF2B5EF4-FFF2-40B4-BE49-F238E27FC236}">
                <a16:creationId xmlns:a16="http://schemas.microsoft.com/office/drawing/2014/main" id="{52551FEC-9484-3944-9C21-AA707372D739}"/>
              </a:ext>
            </a:extLst>
          </p:cNvPr>
          <p:cNvSpPr txBox="1"/>
          <p:nvPr/>
        </p:nvSpPr>
        <p:spPr>
          <a:xfrm>
            <a:off x="5136651" y="2430511"/>
            <a:ext cx="1918699" cy="830997"/>
          </a:xfrm>
          <a:prstGeom prst="rect">
            <a:avLst/>
          </a:prstGeom>
          <a:solidFill>
            <a:schemeClr val="bg1">
              <a:lumMod val="95000"/>
            </a:schemeClr>
          </a:solidFill>
        </p:spPr>
        <p:txBody>
          <a:bodyPr wrap="square" rtlCol="0">
            <a:spAutoFit/>
          </a:bodyPr>
          <a:lstStyle/>
          <a:p>
            <a:pPr algn="ctr"/>
            <a:r>
              <a:rPr lang="en-US" sz="1600" dirty="0">
                <a:solidFill>
                  <a:schemeClr val="tx2"/>
                </a:solidFill>
                <a:latin typeface="Poppins Medium" pitchFamily="2" charset="77"/>
                <a:ea typeface="Lato Semibold" panose="020F0502020204030203" pitchFamily="34" charset="0"/>
                <a:cs typeface="Poppins Medium" pitchFamily="2" charset="77"/>
              </a:rPr>
              <a:t>Natural or Unconditioned</a:t>
            </a:r>
          </a:p>
          <a:p>
            <a:pPr algn="ctr"/>
            <a:r>
              <a:rPr lang="en-US" sz="1600" dirty="0">
                <a:solidFill>
                  <a:schemeClr val="tx2"/>
                </a:solidFill>
                <a:latin typeface="Poppins Medium" pitchFamily="2" charset="77"/>
                <a:ea typeface="Lato Semibold" panose="020F0502020204030203" pitchFamily="34" charset="0"/>
                <a:cs typeface="Poppins Medium" pitchFamily="2" charset="77"/>
              </a:rPr>
              <a:t>Responses</a:t>
            </a:r>
          </a:p>
        </p:txBody>
      </p:sp>
      <p:sp>
        <p:nvSpPr>
          <p:cNvPr id="56" name="CuadroTexto 395">
            <a:extLst>
              <a:ext uri="{FF2B5EF4-FFF2-40B4-BE49-F238E27FC236}">
                <a16:creationId xmlns:a16="http://schemas.microsoft.com/office/drawing/2014/main" id="{0A8E8BF8-6A27-674A-87B9-E2E883DF06B0}"/>
              </a:ext>
            </a:extLst>
          </p:cNvPr>
          <p:cNvSpPr txBox="1"/>
          <p:nvPr/>
        </p:nvSpPr>
        <p:spPr>
          <a:xfrm>
            <a:off x="5195537" y="5326359"/>
            <a:ext cx="1918699" cy="830997"/>
          </a:xfrm>
          <a:prstGeom prst="rect">
            <a:avLst/>
          </a:prstGeom>
          <a:solidFill>
            <a:schemeClr val="bg1">
              <a:lumMod val="95000"/>
            </a:schemeClr>
          </a:solidFill>
        </p:spPr>
        <p:txBody>
          <a:bodyPr wrap="square" rtlCol="0">
            <a:spAutoFit/>
          </a:bodyPr>
          <a:lstStyle/>
          <a:p>
            <a:pPr algn="ctr"/>
            <a:r>
              <a:rPr lang="en-US" sz="1600" dirty="0">
                <a:solidFill>
                  <a:schemeClr val="tx2"/>
                </a:solidFill>
                <a:latin typeface="Poppins Medium" pitchFamily="2" charset="77"/>
                <a:ea typeface="Lato Semibold" panose="020F0502020204030203" pitchFamily="34" charset="0"/>
                <a:cs typeface="Poppins Medium" pitchFamily="2" charset="77"/>
              </a:rPr>
              <a:t>Learned </a:t>
            </a:r>
          </a:p>
          <a:p>
            <a:pPr algn="ctr"/>
            <a:r>
              <a:rPr lang="en-US" sz="1600" dirty="0">
                <a:solidFill>
                  <a:schemeClr val="tx2"/>
                </a:solidFill>
                <a:latin typeface="Poppins Medium" pitchFamily="2" charset="77"/>
                <a:ea typeface="Lato Semibold" panose="020F0502020204030203" pitchFamily="34" charset="0"/>
                <a:cs typeface="Poppins Medium" pitchFamily="2" charset="77"/>
              </a:rPr>
              <a:t>or Conditioned</a:t>
            </a:r>
          </a:p>
          <a:p>
            <a:pPr algn="ctr"/>
            <a:r>
              <a:rPr lang="en-US" sz="1600" dirty="0">
                <a:solidFill>
                  <a:schemeClr val="tx2"/>
                </a:solidFill>
                <a:latin typeface="Poppins Medium" pitchFamily="2" charset="77"/>
                <a:ea typeface="Lato Semibold" panose="020F0502020204030203" pitchFamily="34" charset="0"/>
                <a:cs typeface="Poppins Medium" pitchFamily="2" charset="77"/>
              </a:rPr>
              <a:t>Responses</a:t>
            </a:r>
          </a:p>
        </p:txBody>
      </p:sp>
      <p:sp>
        <p:nvSpPr>
          <p:cNvPr id="4" name="Oval 3">
            <a:extLst>
              <a:ext uri="{FF2B5EF4-FFF2-40B4-BE49-F238E27FC236}">
                <a16:creationId xmlns:a16="http://schemas.microsoft.com/office/drawing/2014/main" id="{4C9B3146-D217-D146-A9E6-9439F9323C0A}"/>
              </a:ext>
            </a:extLst>
          </p:cNvPr>
          <p:cNvSpPr/>
          <p:nvPr/>
        </p:nvSpPr>
        <p:spPr>
          <a:xfrm>
            <a:off x="5519305" y="3690487"/>
            <a:ext cx="1153391" cy="115339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CuadroTexto 395">
            <a:extLst>
              <a:ext uri="{FF2B5EF4-FFF2-40B4-BE49-F238E27FC236}">
                <a16:creationId xmlns:a16="http://schemas.microsoft.com/office/drawing/2014/main" id="{848FDCC8-909B-C247-AA5D-5C30C5F02095}"/>
              </a:ext>
            </a:extLst>
          </p:cNvPr>
          <p:cNvSpPr txBox="1"/>
          <p:nvPr/>
        </p:nvSpPr>
        <p:spPr>
          <a:xfrm>
            <a:off x="5136651" y="4120988"/>
            <a:ext cx="1918699" cy="338554"/>
          </a:xfrm>
          <a:prstGeom prst="rect">
            <a:avLst/>
          </a:prstGeom>
          <a:noFill/>
        </p:spPr>
        <p:txBody>
          <a:bodyPr wrap="square" rtlCol="0">
            <a:spAutoFit/>
          </a:bodyPr>
          <a:lstStyle/>
          <a:p>
            <a:pPr algn="ctr"/>
            <a:r>
              <a:rPr lang="en-US" sz="1600" dirty="0">
                <a:solidFill>
                  <a:schemeClr val="tx2"/>
                </a:solidFill>
                <a:latin typeface="Poppins Medium" pitchFamily="2" charset="77"/>
                <a:ea typeface="Lato Semibold" panose="020F0502020204030203" pitchFamily="34" charset="0"/>
                <a:cs typeface="Poppins Medium" pitchFamily="2" charset="77"/>
              </a:rPr>
              <a:t>Response</a:t>
            </a:r>
          </a:p>
        </p:txBody>
      </p:sp>
      <p:sp>
        <p:nvSpPr>
          <p:cNvPr id="58" name="Rectangle 56">
            <a:extLst>
              <a:ext uri="{FF2B5EF4-FFF2-40B4-BE49-F238E27FC236}">
                <a16:creationId xmlns:a16="http://schemas.microsoft.com/office/drawing/2014/main" id="{6E1097B4-02C0-104A-8076-0D00881A6172}"/>
              </a:ext>
            </a:extLst>
          </p:cNvPr>
          <p:cNvSpPr/>
          <p:nvPr/>
        </p:nvSpPr>
        <p:spPr>
          <a:xfrm>
            <a:off x="923485" y="2446165"/>
            <a:ext cx="3456342" cy="3323987"/>
          </a:xfrm>
          <a:prstGeom prst="rect">
            <a:avLst/>
          </a:prstGeom>
        </p:spPr>
        <p:txBody>
          <a:bodyPr wrap="square">
            <a:spAutoFit/>
          </a:bodyPr>
          <a:lstStyle/>
          <a:p>
            <a:r>
              <a:rPr lang="en-US" sz="1400" dirty="0">
                <a:solidFill>
                  <a:srgbClr val="0D0D0D"/>
                </a:solidFill>
                <a:latin typeface="Lato Light" panose="020F0502020204030203" pitchFamily="34" charset="0"/>
                <a:ea typeface="Lato Light" panose="020F0502020204030203" pitchFamily="34" charset="0"/>
                <a:cs typeface="Lato Light" panose="020F0502020204030203" pitchFamily="34" charset="0"/>
              </a:rPr>
              <a:t>A stimulus is anything that evokes a  response in humans. We react to some stimuli automatically, without ‘learning’’ (like moving your hand away from a hot stove if you touch it), Other stimuli require learning or ‘conditioning’ to respond to them.</a:t>
            </a:r>
          </a:p>
          <a:p>
            <a:endParaRPr lang="en-US" sz="1400" dirty="0">
              <a:solidFill>
                <a:srgbClr val="0D0D0D"/>
              </a:solidFill>
              <a:latin typeface="Lato Light" panose="020F0502020204030203" pitchFamily="34" charset="0"/>
              <a:ea typeface="Lato Light" panose="020F0502020204030203" pitchFamily="34" charset="0"/>
              <a:cs typeface="Lato Light" panose="020F0502020204030203" pitchFamily="34" charset="0"/>
            </a:endParaRPr>
          </a:p>
          <a:p>
            <a:endParaRPr lang="en-US" sz="1400" dirty="0">
              <a:solidFill>
                <a:srgbClr val="0D0D0D"/>
              </a:solidFill>
              <a:latin typeface="Lato Light" panose="020F0502020204030203" pitchFamily="34" charset="0"/>
              <a:ea typeface="Lato Light" panose="020F0502020204030203" pitchFamily="34" charset="0"/>
              <a:cs typeface="Lato Light" panose="020F0502020204030203" pitchFamily="34" charset="0"/>
            </a:endParaRPr>
          </a:p>
          <a:p>
            <a:endParaRPr lang="en-US" sz="1400" dirty="0">
              <a:solidFill>
                <a:srgbClr val="0D0D0D"/>
              </a:solidFill>
              <a:latin typeface="Lato Light" panose="020F0502020204030203" pitchFamily="34" charset="0"/>
              <a:ea typeface="Lato Light" panose="020F0502020204030203" pitchFamily="34" charset="0"/>
              <a:cs typeface="Lato Light" panose="020F0502020204030203" pitchFamily="34" charset="0"/>
            </a:endParaRPr>
          </a:p>
          <a:p>
            <a:endParaRPr lang="en-US" sz="1400" dirty="0">
              <a:solidFill>
                <a:srgbClr val="0D0D0D"/>
              </a:solidFill>
              <a:latin typeface="Lato Light" panose="020F0502020204030203" pitchFamily="34" charset="0"/>
              <a:ea typeface="Lato Light" panose="020F0502020204030203" pitchFamily="34" charset="0"/>
              <a:cs typeface="Lato Light" panose="020F0502020204030203" pitchFamily="34" charset="0"/>
            </a:endParaRPr>
          </a:p>
          <a:p>
            <a:r>
              <a:rPr lang="en-US" sz="1400" dirty="0">
                <a:solidFill>
                  <a:srgbClr val="0D0D0D"/>
                </a:solidFill>
                <a:latin typeface="Lato Light" panose="020F0502020204030203" pitchFamily="34" charset="0"/>
                <a:ea typeface="Lato Light" panose="020F0502020204030203" pitchFamily="34" charset="0"/>
                <a:cs typeface="Lato Light" panose="020F0502020204030203" pitchFamily="34" charset="0"/>
              </a:rPr>
              <a:t>For example, listening to a piece of music while using a drug can cause you think about, or having a craving for the drug when hear the music again.</a:t>
            </a:r>
          </a:p>
        </p:txBody>
      </p:sp>
      <p:sp>
        <p:nvSpPr>
          <p:cNvPr id="3" name="Rectangle 56">
            <a:extLst>
              <a:ext uri="{FF2B5EF4-FFF2-40B4-BE49-F238E27FC236}">
                <a16:creationId xmlns:a16="http://schemas.microsoft.com/office/drawing/2014/main" id="{29913E57-3DA3-A8D5-26CE-6BBE14F71059}"/>
              </a:ext>
            </a:extLst>
          </p:cNvPr>
          <p:cNvSpPr/>
          <p:nvPr/>
        </p:nvSpPr>
        <p:spPr>
          <a:xfrm>
            <a:off x="7900079" y="4653774"/>
            <a:ext cx="2723789" cy="1384995"/>
          </a:xfrm>
          <a:prstGeom prst="rect">
            <a:avLst/>
          </a:prstGeom>
        </p:spPr>
        <p:txBody>
          <a:bodyPr wrap="square">
            <a:spAutoFit/>
          </a:bodyPr>
          <a:lstStyle/>
          <a:p>
            <a:pPr algn="r"/>
            <a:r>
              <a:rPr lang="en-US" sz="1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Rewards can be positive or negative. A positive reward ADDs something to our experience (feeling good). A negative reward SUBTRACTs something unpleasant from our experience (e.g., we take a drink and it takes away shyness).</a:t>
            </a:r>
          </a:p>
        </p:txBody>
      </p:sp>
    </p:spTree>
    <p:extLst>
      <p:ext uri="{BB962C8B-B14F-4D97-AF65-F5344CB8AC3E}">
        <p14:creationId xmlns:p14="http://schemas.microsoft.com/office/powerpoint/2010/main" val="3561738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a beard&#10;&#10;Description automatically generated">
            <a:extLst>
              <a:ext uri="{FF2B5EF4-FFF2-40B4-BE49-F238E27FC236}">
                <a16:creationId xmlns:a16="http://schemas.microsoft.com/office/drawing/2014/main" id="{DE016D16-8B27-26F9-E63C-73D1C260AEC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63599" y="343529"/>
            <a:ext cx="3478457" cy="1963694"/>
          </a:xfrm>
          <a:prstGeom prst="rect">
            <a:avLst/>
          </a:prstGeom>
        </p:spPr>
      </p:pic>
      <p:sp>
        <p:nvSpPr>
          <p:cNvPr id="3" name="TextBox 2">
            <a:extLst>
              <a:ext uri="{FF2B5EF4-FFF2-40B4-BE49-F238E27FC236}">
                <a16:creationId xmlns:a16="http://schemas.microsoft.com/office/drawing/2014/main" id="{50826F35-E3D8-C4C1-BC7F-DDA8C67C3A5A}"/>
              </a:ext>
            </a:extLst>
          </p:cNvPr>
          <p:cNvSpPr txBox="1"/>
          <p:nvPr/>
        </p:nvSpPr>
        <p:spPr>
          <a:xfrm>
            <a:off x="949571" y="343529"/>
            <a:ext cx="9988060" cy="6186309"/>
          </a:xfrm>
          <a:prstGeom prst="rect">
            <a:avLst/>
          </a:prstGeom>
          <a:noFill/>
        </p:spPr>
        <p:txBody>
          <a:bodyPr wrap="square">
            <a:spAutoFit/>
          </a:bodyPr>
          <a:lstStyle/>
          <a:p>
            <a:r>
              <a:rPr lang="en-US" b="1" i="0" dirty="0">
                <a:solidFill>
                  <a:schemeClr val="tx2"/>
                </a:solidFill>
                <a:effectLst/>
                <a:latin typeface="MuseoSans"/>
              </a:rPr>
              <a:t>Ivan Pavlov </a:t>
            </a:r>
            <a:r>
              <a:rPr lang="en-US" b="0" i="0" dirty="0">
                <a:solidFill>
                  <a:schemeClr val="tx2"/>
                </a:solidFill>
                <a:effectLst/>
                <a:latin typeface="MuseoSans"/>
              </a:rPr>
              <a:t>was a Russian physiologist. He and his dogs </a:t>
            </a:r>
          </a:p>
          <a:p>
            <a:r>
              <a:rPr lang="en-US" b="0" i="0" dirty="0">
                <a:solidFill>
                  <a:schemeClr val="tx2"/>
                </a:solidFill>
                <a:effectLst/>
                <a:latin typeface="MuseoSans"/>
              </a:rPr>
              <a:t>won a Nobel Prize 1927 for learning that the sound of</a:t>
            </a:r>
          </a:p>
          <a:p>
            <a:r>
              <a:rPr lang="en-US" b="0" i="0" dirty="0">
                <a:solidFill>
                  <a:schemeClr val="tx2"/>
                </a:solidFill>
                <a:effectLst/>
                <a:latin typeface="MuseoSans"/>
              </a:rPr>
              <a:t> a </a:t>
            </a:r>
            <a:r>
              <a:rPr lang="en-US" dirty="0">
                <a:solidFill>
                  <a:schemeClr val="tx2"/>
                </a:solidFill>
                <a:latin typeface="MuseoSans"/>
              </a:rPr>
              <a:t>metronome</a:t>
            </a:r>
            <a:r>
              <a:rPr lang="en-US" b="0" i="0" dirty="0">
                <a:solidFill>
                  <a:schemeClr val="tx2"/>
                </a:solidFill>
                <a:effectLst/>
                <a:latin typeface="MuseoSans"/>
              </a:rPr>
              <a:t> meant that food was coming (though its</a:t>
            </a:r>
          </a:p>
          <a:p>
            <a:r>
              <a:rPr lang="en-US" b="0" i="0" dirty="0">
                <a:solidFill>
                  <a:schemeClr val="tx2"/>
                </a:solidFill>
                <a:effectLst/>
                <a:latin typeface="MuseoSans"/>
              </a:rPr>
              <a:t>often remembered as a bell, or lightbulb).</a:t>
            </a:r>
          </a:p>
          <a:p>
            <a:endParaRPr lang="en-US" dirty="0">
              <a:solidFill>
                <a:schemeClr val="tx2"/>
              </a:solidFill>
              <a:latin typeface="MuseoSans"/>
            </a:endParaRPr>
          </a:p>
          <a:p>
            <a:r>
              <a:rPr lang="en-US" b="0" i="0" dirty="0">
                <a:solidFill>
                  <a:schemeClr val="tx2"/>
                </a:solidFill>
                <a:effectLst/>
                <a:latin typeface="MuseoSans"/>
              </a:rPr>
              <a:t>We want to understand how sights, smells, sounds, and</a:t>
            </a:r>
          </a:p>
          <a:p>
            <a:r>
              <a:rPr lang="en-US" b="0" i="0" dirty="0">
                <a:solidFill>
                  <a:schemeClr val="tx2"/>
                </a:solidFill>
                <a:effectLst/>
                <a:latin typeface="MuseoSans"/>
              </a:rPr>
              <a:t> places can influence our behavior. These things are </a:t>
            </a:r>
          </a:p>
          <a:p>
            <a:r>
              <a:rPr lang="en-US" b="0" i="0" dirty="0">
                <a:solidFill>
                  <a:schemeClr val="tx2"/>
                </a:solidFill>
                <a:effectLst/>
                <a:latin typeface="MuseoSans"/>
              </a:rPr>
              <a:t>called cues, contexts or simply triggers. In drug addiction, people experience cues, triggers, contexts and drugs </a:t>
            </a:r>
            <a:r>
              <a:rPr lang="en-US" b="1" i="0" dirty="0">
                <a:solidFill>
                  <a:schemeClr val="tx2"/>
                </a:solidFill>
                <a:effectLst/>
                <a:latin typeface="MuseoSans"/>
              </a:rPr>
              <a:t>around the same time</a:t>
            </a:r>
            <a:r>
              <a:rPr lang="en-US" b="0" i="0" dirty="0">
                <a:solidFill>
                  <a:schemeClr val="tx2"/>
                </a:solidFill>
                <a:effectLst/>
                <a:latin typeface="MuseoSans"/>
              </a:rPr>
              <a:t> and </a:t>
            </a:r>
            <a:r>
              <a:rPr lang="en-US" b="1" i="0" dirty="0">
                <a:solidFill>
                  <a:schemeClr val="tx2"/>
                </a:solidFill>
                <a:effectLst/>
                <a:latin typeface="MuseoSans"/>
              </a:rPr>
              <a:t>form mental links or associations </a:t>
            </a:r>
            <a:r>
              <a:rPr lang="en-US" b="0" i="0" dirty="0">
                <a:solidFill>
                  <a:schemeClr val="tx2"/>
                </a:solidFill>
                <a:effectLst/>
                <a:latin typeface="MuseoSans"/>
              </a:rPr>
              <a:t>between the </a:t>
            </a:r>
            <a:r>
              <a:rPr lang="en-US" dirty="0">
                <a:solidFill>
                  <a:schemeClr val="tx2"/>
                </a:solidFill>
                <a:latin typeface="MuseoSans"/>
              </a:rPr>
              <a:t>trigger</a:t>
            </a:r>
            <a:r>
              <a:rPr lang="en-US" b="0" i="0" dirty="0">
                <a:solidFill>
                  <a:schemeClr val="tx2"/>
                </a:solidFill>
                <a:effectLst/>
                <a:latin typeface="MuseoSans"/>
              </a:rPr>
              <a:t>s and the drugs. </a:t>
            </a:r>
          </a:p>
          <a:p>
            <a:endParaRPr lang="en-US" dirty="0">
              <a:solidFill>
                <a:schemeClr val="tx2"/>
              </a:solidFill>
              <a:latin typeface="MuseoSans"/>
            </a:endParaRPr>
          </a:p>
          <a:p>
            <a:r>
              <a:rPr lang="en-US" b="0" i="0" dirty="0">
                <a:solidFill>
                  <a:schemeClr val="tx2"/>
                </a:solidFill>
                <a:effectLst/>
                <a:latin typeface="MuseoSans"/>
              </a:rPr>
              <a:t>These mental links can elicit </a:t>
            </a:r>
            <a:r>
              <a:rPr lang="en-US" b="1" dirty="0">
                <a:solidFill>
                  <a:schemeClr val="tx2"/>
                </a:solidFill>
                <a:latin typeface="MuseoSans"/>
              </a:rPr>
              <a:t>cravings</a:t>
            </a:r>
            <a:r>
              <a:rPr lang="en-US" dirty="0">
                <a:solidFill>
                  <a:schemeClr val="tx2"/>
                </a:solidFill>
                <a:latin typeface="MuseoSans"/>
              </a:rPr>
              <a:t> and </a:t>
            </a:r>
            <a:r>
              <a:rPr lang="en-US" b="0" i="0" dirty="0">
                <a:solidFill>
                  <a:schemeClr val="tx2"/>
                </a:solidFill>
                <a:effectLst/>
                <a:latin typeface="MuseoSans"/>
              </a:rPr>
              <a:t>motivate people to seek out drugs. Much like Pavlov’s dogs learned that the sound of a metronome meant that food was coming and began to salivate or crave the food when they heard the sound.                                                           </a:t>
            </a:r>
            <a:endParaRPr lang="en-US" dirty="0">
              <a:solidFill>
                <a:schemeClr val="tx2"/>
              </a:solidFill>
              <a:latin typeface="MuseoSans"/>
            </a:endParaRPr>
          </a:p>
          <a:p>
            <a:r>
              <a:rPr lang="en-US" dirty="0">
                <a:solidFill>
                  <a:schemeClr val="tx2"/>
                </a:solidFill>
                <a:latin typeface="MuseoSans"/>
              </a:rPr>
              <a:t>S</a:t>
            </a:r>
            <a:r>
              <a:rPr lang="en-US" b="0" i="0" dirty="0">
                <a:solidFill>
                  <a:schemeClr val="tx2"/>
                </a:solidFill>
                <a:effectLst/>
                <a:latin typeface="MuseoSans"/>
              </a:rPr>
              <a:t>cientists study how these mental links can motivate people to seek out drugs even if they are trying to quit. See the slide that fo</a:t>
            </a:r>
            <a:r>
              <a:rPr lang="en-US" dirty="0">
                <a:solidFill>
                  <a:schemeClr val="tx2"/>
                </a:solidFill>
                <a:latin typeface="MuseoSans"/>
              </a:rPr>
              <a:t>llows that describes </a:t>
            </a:r>
            <a:r>
              <a:rPr lang="en-US" b="1" dirty="0">
                <a:solidFill>
                  <a:schemeClr val="tx2"/>
                </a:solidFill>
                <a:latin typeface="MuseoSans"/>
              </a:rPr>
              <a:t>prediction</a:t>
            </a:r>
            <a:r>
              <a:rPr lang="en-US" dirty="0">
                <a:solidFill>
                  <a:schemeClr val="tx2"/>
                </a:solidFill>
                <a:latin typeface="MuseoSans"/>
              </a:rPr>
              <a:t> for one explanation.</a:t>
            </a:r>
            <a:endParaRPr lang="en-US" b="0" i="0" dirty="0">
              <a:solidFill>
                <a:schemeClr val="tx2"/>
              </a:solidFill>
              <a:effectLst/>
              <a:latin typeface="MuseoSans"/>
            </a:endParaRPr>
          </a:p>
          <a:p>
            <a:endParaRPr lang="en-US" dirty="0">
              <a:solidFill>
                <a:schemeClr val="tx2"/>
              </a:solidFill>
              <a:latin typeface="MuseoSans"/>
            </a:endParaRPr>
          </a:p>
          <a:p>
            <a:r>
              <a:rPr lang="en-US" b="0" i="0" dirty="0">
                <a:solidFill>
                  <a:schemeClr val="tx2"/>
                </a:solidFill>
                <a:effectLst/>
                <a:latin typeface="MuseoSans"/>
              </a:rPr>
              <a:t>By studying the brain as these mental links are being formed or broken, researchers are learning about one of the things that keeps people from breaking their addictions, and they are improving the therapies available to help people who are addicted to drugs if they are trying to quit. </a:t>
            </a:r>
          </a:p>
          <a:p>
            <a:endParaRPr lang="en-US" dirty="0">
              <a:solidFill>
                <a:schemeClr val="tx2"/>
              </a:solidFill>
              <a:latin typeface="MuseoSans"/>
            </a:endParaRPr>
          </a:p>
          <a:p>
            <a:pPr algn="r"/>
            <a:r>
              <a:rPr lang="en-US" b="1" i="0" dirty="0">
                <a:solidFill>
                  <a:schemeClr val="tx2"/>
                </a:solidFill>
                <a:effectLst/>
                <a:latin typeface="MuseoSans"/>
              </a:rPr>
              <a:t>See the diagrams on the next page.</a:t>
            </a:r>
          </a:p>
          <a:p>
            <a:endParaRPr lang="en-US" dirty="0">
              <a:solidFill>
                <a:schemeClr val="tx2"/>
              </a:solidFill>
            </a:endParaRPr>
          </a:p>
        </p:txBody>
      </p:sp>
    </p:spTree>
    <p:extLst>
      <p:ext uri="{BB962C8B-B14F-4D97-AF65-F5344CB8AC3E}">
        <p14:creationId xmlns:p14="http://schemas.microsoft.com/office/powerpoint/2010/main" val="706646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99D60-606D-351C-5431-C69412544A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93067" y="819861"/>
            <a:ext cx="8573152" cy="4038095"/>
          </a:xfrm>
          <a:prstGeom prst="rect">
            <a:avLst/>
          </a:prstGeom>
        </p:spPr>
      </p:pic>
      <p:sp>
        <p:nvSpPr>
          <p:cNvPr id="4" name="TextBox 3">
            <a:extLst>
              <a:ext uri="{FF2B5EF4-FFF2-40B4-BE49-F238E27FC236}">
                <a16:creationId xmlns:a16="http://schemas.microsoft.com/office/drawing/2014/main" id="{358775D7-9F6B-1092-6AEA-A6C5D4255496}"/>
              </a:ext>
            </a:extLst>
          </p:cNvPr>
          <p:cNvSpPr txBox="1"/>
          <p:nvPr/>
        </p:nvSpPr>
        <p:spPr>
          <a:xfrm>
            <a:off x="1693066" y="5017689"/>
            <a:ext cx="8805868" cy="830997"/>
          </a:xfrm>
          <a:prstGeom prst="rect">
            <a:avLst/>
          </a:prstGeom>
          <a:noFill/>
        </p:spPr>
        <p:txBody>
          <a:bodyPr wrap="square" rtlCol="0">
            <a:spAutoFit/>
          </a:bodyPr>
          <a:lstStyle/>
          <a:p>
            <a:r>
              <a:rPr lang="en-US" sz="1200" dirty="0"/>
              <a:t>1. The dog naturally (or unconditionally) responds to the sight and smell of food. Food is an unconditioned stimulus causing  an unconditioned response. 2. The dog initially makes no response to the bell (a neutral stimulus). BUT when you pair (3) the unconditioned stimulus (the food) with the bell, then the dog “learns” to associate the two. 4. The dog now responds to the bell (now a </a:t>
            </a:r>
            <a:r>
              <a:rPr lang="en-US" sz="1200" b="1" u="sng" dirty="0"/>
              <a:t>conditioned stimulus</a:t>
            </a:r>
            <a:r>
              <a:rPr lang="en-US" sz="1200" dirty="0"/>
              <a:t>) in the same way it responded to the food. The response to the bell is a </a:t>
            </a:r>
            <a:r>
              <a:rPr lang="en-US" sz="1200" b="1" u="sng" dirty="0"/>
              <a:t>conditioned</a:t>
            </a:r>
            <a:r>
              <a:rPr lang="en-US" sz="1200" dirty="0"/>
              <a:t> response.</a:t>
            </a:r>
          </a:p>
        </p:txBody>
      </p:sp>
    </p:spTree>
    <p:extLst>
      <p:ext uri="{BB962C8B-B14F-4D97-AF65-F5344CB8AC3E}">
        <p14:creationId xmlns:p14="http://schemas.microsoft.com/office/powerpoint/2010/main" val="247800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 Classical conditioning works across many different species.">
            <a:extLst>
              <a:ext uri="{FF2B5EF4-FFF2-40B4-BE49-F238E27FC236}">
                <a16:creationId xmlns:a16="http://schemas.microsoft.com/office/drawing/2014/main" id="{0F5C7D64-8638-F0B3-50FD-C601E79C0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946" y="706582"/>
            <a:ext cx="8007927" cy="509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46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lass of water with bubbles">
            <a:extLst>
              <a:ext uri="{FF2B5EF4-FFF2-40B4-BE49-F238E27FC236}">
                <a16:creationId xmlns:a16="http://schemas.microsoft.com/office/drawing/2014/main" id="{AF39913B-8AB5-4701-7600-56ED9510B99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1782" y="705536"/>
            <a:ext cx="3241963" cy="4144889"/>
          </a:xfrm>
        </p:spPr>
      </p:pic>
      <p:sp>
        <p:nvSpPr>
          <p:cNvPr id="2" name="Title 1">
            <a:extLst>
              <a:ext uri="{FF2B5EF4-FFF2-40B4-BE49-F238E27FC236}">
                <a16:creationId xmlns:a16="http://schemas.microsoft.com/office/drawing/2014/main" id="{544D0368-6ED8-C0D4-1C3E-6D891B831D91}"/>
              </a:ext>
            </a:extLst>
          </p:cNvPr>
          <p:cNvSpPr>
            <a:spLocks noGrp="1"/>
          </p:cNvSpPr>
          <p:nvPr>
            <p:ph type="title"/>
          </p:nvPr>
        </p:nvSpPr>
        <p:spPr>
          <a:xfrm>
            <a:off x="838200" y="309705"/>
            <a:ext cx="10515600" cy="1325563"/>
          </a:xfrm>
        </p:spPr>
        <p:txBody>
          <a:bodyPr/>
          <a:lstStyle/>
          <a:p>
            <a:r>
              <a:rPr lang="en-US" b="1" dirty="0"/>
              <a:t>Your Predicting Brain</a:t>
            </a:r>
          </a:p>
        </p:txBody>
      </p:sp>
      <p:pic>
        <p:nvPicPr>
          <p:cNvPr id="8" name="Content Placeholder 7" descr="A picture containing spoon, tableware">
            <a:extLst>
              <a:ext uri="{FF2B5EF4-FFF2-40B4-BE49-F238E27FC236}">
                <a16:creationId xmlns:a16="http://schemas.microsoft.com/office/drawing/2014/main" id="{0965442B-0B91-6BE9-C781-54680B9EAB69}"/>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98897" y="3771105"/>
            <a:ext cx="2782572" cy="2324896"/>
          </a:xfrm>
          <a:noFill/>
        </p:spPr>
      </p:pic>
      <p:sp>
        <p:nvSpPr>
          <p:cNvPr id="10" name="TextBox 9">
            <a:extLst>
              <a:ext uri="{FF2B5EF4-FFF2-40B4-BE49-F238E27FC236}">
                <a16:creationId xmlns:a16="http://schemas.microsoft.com/office/drawing/2014/main" id="{54C2C26F-C319-EA7A-C004-FF77F9FFD46F}"/>
              </a:ext>
            </a:extLst>
          </p:cNvPr>
          <p:cNvSpPr txBox="1"/>
          <p:nvPr/>
        </p:nvSpPr>
        <p:spPr>
          <a:xfrm>
            <a:off x="6913419" y="642579"/>
            <a:ext cx="4156363" cy="5632311"/>
          </a:xfrm>
          <a:prstGeom prst="rect">
            <a:avLst/>
          </a:prstGeom>
          <a:noFill/>
        </p:spPr>
        <p:txBody>
          <a:bodyPr wrap="square" rtlCol="0">
            <a:spAutoFit/>
          </a:bodyPr>
          <a:lstStyle/>
          <a:p>
            <a:r>
              <a:rPr lang="en-US" dirty="0"/>
              <a:t>Remember a time you had been working hard in the sun and became very thirsty. In response you drank a cool clear glass of water, and </a:t>
            </a:r>
            <a:r>
              <a:rPr lang="en-US" i="1" dirty="0"/>
              <a:t>almost immediately felt relief from your thirst.</a:t>
            </a:r>
          </a:p>
          <a:p>
            <a:endParaRPr lang="en-US" i="1" dirty="0"/>
          </a:p>
          <a:p>
            <a:r>
              <a:rPr lang="en-US" dirty="0"/>
              <a:t>Its impossible that the water itself quenched your thirst so quickly since it takes 20 minutes on average for water to be absorbed and distributed in your blood stream.</a:t>
            </a:r>
          </a:p>
          <a:p>
            <a:endParaRPr lang="en-US" dirty="0"/>
          </a:p>
          <a:p>
            <a:r>
              <a:rPr lang="en-US" dirty="0"/>
              <a:t>Based on previous experiences your brain </a:t>
            </a:r>
            <a:r>
              <a:rPr lang="en-US" b="1" dirty="0"/>
              <a:t>predicts </a:t>
            </a:r>
            <a:r>
              <a:rPr lang="en-US" dirty="0"/>
              <a:t>that relief is on its way, and your mind and body respond</a:t>
            </a:r>
            <a:r>
              <a:rPr lang="en-US" dirty="0">
                <a:solidFill>
                  <a:srgbClr val="FF0000"/>
                </a:solidFill>
              </a:rPr>
              <a:t>*</a:t>
            </a:r>
            <a:r>
              <a:rPr lang="en-US" dirty="0"/>
              <a:t> accordingly.</a:t>
            </a:r>
          </a:p>
          <a:p>
            <a:endParaRPr lang="en-US" dirty="0"/>
          </a:p>
          <a:p>
            <a:r>
              <a:rPr lang="en-US" dirty="0"/>
              <a:t>The same predictions occur when you see or smell a drug, or even when you are in the same or similar situations where drugs or alcohol were used.</a:t>
            </a:r>
          </a:p>
        </p:txBody>
      </p:sp>
      <p:sp>
        <p:nvSpPr>
          <p:cNvPr id="11" name="TextBox 10">
            <a:extLst>
              <a:ext uri="{FF2B5EF4-FFF2-40B4-BE49-F238E27FC236}">
                <a16:creationId xmlns:a16="http://schemas.microsoft.com/office/drawing/2014/main" id="{7415AACA-7AE2-4E06-0B60-F63B80FDAA7D}"/>
              </a:ext>
            </a:extLst>
          </p:cNvPr>
          <p:cNvSpPr txBox="1"/>
          <p:nvPr/>
        </p:nvSpPr>
        <p:spPr>
          <a:xfrm flipH="1">
            <a:off x="3127887" y="1690688"/>
            <a:ext cx="2452255" cy="1938992"/>
          </a:xfrm>
          <a:prstGeom prst="rect">
            <a:avLst/>
          </a:prstGeom>
          <a:noFill/>
        </p:spPr>
        <p:txBody>
          <a:bodyPr wrap="square" rtlCol="0">
            <a:spAutoFit/>
          </a:bodyPr>
          <a:lstStyle/>
          <a:p>
            <a:r>
              <a:rPr lang="en-US" sz="1200" dirty="0">
                <a:solidFill>
                  <a:srgbClr val="FF0000"/>
                </a:solidFill>
              </a:rPr>
              <a:t>*These responses include changes in your metabolism, heartrate, release of neurotransmitters, secretion of digestive enzymes and feelings of euphoria among many others.</a:t>
            </a:r>
          </a:p>
          <a:p>
            <a:endParaRPr lang="en-US" sz="1200" dirty="0">
              <a:solidFill>
                <a:srgbClr val="FF0000"/>
              </a:solidFill>
            </a:endParaRPr>
          </a:p>
          <a:p>
            <a:r>
              <a:rPr lang="en-US" sz="1200" dirty="0">
                <a:solidFill>
                  <a:srgbClr val="FF0000"/>
                </a:solidFill>
              </a:rPr>
              <a:t>In unfamiliar situations your brains’  predictions and your body’s responses are weaker…</a:t>
            </a:r>
            <a:endParaRPr lang="en-US" dirty="0"/>
          </a:p>
        </p:txBody>
      </p:sp>
      <p:sp>
        <p:nvSpPr>
          <p:cNvPr id="12" name="TextBox 11">
            <a:extLst>
              <a:ext uri="{FF2B5EF4-FFF2-40B4-BE49-F238E27FC236}">
                <a16:creationId xmlns:a16="http://schemas.microsoft.com/office/drawing/2014/main" id="{6628B29C-1583-9BBA-5769-95CDB790E864}"/>
              </a:ext>
            </a:extLst>
          </p:cNvPr>
          <p:cNvSpPr txBox="1"/>
          <p:nvPr/>
        </p:nvSpPr>
        <p:spPr>
          <a:xfrm flipH="1">
            <a:off x="1073735" y="4965990"/>
            <a:ext cx="1915565" cy="1200329"/>
          </a:xfrm>
          <a:prstGeom prst="rect">
            <a:avLst/>
          </a:prstGeom>
          <a:noFill/>
        </p:spPr>
        <p:txBody>
          <a:bodyPr wrap="square" rtlCol="0">
            <a:spAutoFit/>
          </a:bodyPr>
          <a:lstStyle/>
          <a:p>
            <a:pPr algn="r"/>
            <a:r>
              <a:rPr lang="en-US" sz="1200" dirty="0">
                <a:solidFill>
                  <a:srgbClr val="FF0000"/>
                </a:solidFill>
              </a:rPr>
              <a:t>…weaker predictions and responses can account for why drugs may feel different, and an </a:t>
            </a:r>
            <a:r>
              <a:rPr lang="en-US" sz="1200" b="1" dirty="0">
                <a:solidFill>
                  <a:srgbClr val="FF0000"/>
                </a:solidFill>
              </a:rPr>
              <a:t>overdose</a:t>
            </a:r>
            <a:r>
              <a:rPr lang="en-US" sz="1200" dirty="0">
                <a:solidFill>
                  <a:srgbClr val="FF0000"/>
                </a:solidFill>
              </a:rPr>
              <a:t> is significantly more likely in unfamiliar situations.</a:t>
            </a:r>
          </a:p>
        </p:txBody>
      </p:sp>
    </p:spTree>
    <p:extLst>
      <p:ext uri="{BB962C8B-B14F-4D97-AF65-F5344CB8AC3E}">
        <p14:creationId xmlns:p14="http://schemas.microsoft.com/office/powerpoint/2010/main" val="100839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0E2E-9C13-C802-80D5-7AFA3DF2D0DD}"/>
              </a:ext>
            </a:extLst>
          </p:cNvPr>
          <p:cNvSpPr>
            <a:spLocks noGrp="1"/>
          </p:cNvSpPr>
          <p:nvPr>
            <p:ph type="title"/>
          </p:nvPr>
        </p:nvSpPr>
        <p:spPr/>
        <p:txBody>
          <a:bodyPr>
            <a:normAutofit fontScale="90000"/>
          </a:bodyPr>
          <a:lstStyle/>
          <a:p>
            <a:r>
              <a:rPr lang="en-US" dirty="0">
                <a:solidFill>
                  <a:schemeClr val="tx2"/>
                </a:solidFill>
              </a:rPr>
              <a:t>What cues, contexts or triggers do </a:t>
            </a:r>
            <a:r>
              <a:rPr lang="en-US" b="1" dirty="0">
                <a:solidFill>
                  <a:schemeClr val="tx2"/>
                </a:solidFill>
              </a:rPr>
              <a:t>you </a:t>
            </a:r>
            <a:r>
              <a:rPr lang="en-US" dirty="0">
                <a:solidFill>
                  <a:schemeClr val="tx2"/>
                </a:solidFill>
              </a:rPr>
              <a:t>associate with cravings and drug or alcohol use?</a:t>
            </a:r>
          </a:p>
        </p:txBody>
      </p:sp>
      <p:sp>
        <p:nvSpPr>
          <p:cNvPr id="4" name="Content Placeholder 3">
            <a:extLst>
              <a:ext uri="{FF2B5EF4-FFF2-40B4-BE49-F238E27FC236}">
                <a16:creationId xmlns:a16="http://schemas.microsoft.com/office/drawing/2014/main" id="{D9F571BB-24EE-53AE-7A0F-F4C31D2F01A3}"/>
              </a:ext>
            </a:extLst>
          </p:cNvPr>
          <p:cNvSpPr>
            <a:spLocks noGrp="1"/>
          </p:cNvSpPr>
          <p:nvPr>
            <p:ph sz="half" idx="2"/>
          </p:nvPr>
        </p:nvSpPr>
        <p:spPr>
          <a:xfrm>
            <a:off x="836612" y="1701945"/>
            <a:ext cx="5157787" cy="4449473"/>
          </a:xfrm>
        </p:spPr>
        <p:txBody>
          <a:bodyPr>
            <a:normAutofit fontScale="70000" lnSpcReduction="20000"/>
          </a:bodyPr>
          <a:lstStyle/>
          <a:p>
            <a:r>
              <a:rPr lang="en-US" dirty="0"/>
              <a:t>People</a:t>
            </a:r>
          </a:p>
          <a:p>
            <a:r>
              <a:rPr lang="en-US" dirty="0"/>
              <a:t>Places</a:t>
            </a:r>
          </a:p>
          <a:p>
            <a:r>
              <a:rPr lang="en-US" dirty="0"/>
              <a:t>Objects</a:t>
            </a:r>
          </a:p>
          <a:p>
            <a:r>
              <a:rPr lang="en-US" dirty="0"/>
              <a:t>Thoughts and Feelings</a:t>
            </a:r>
          </a:p>
          <a:p>
            <a:r>
              <a:rPr lang="en-US" dirty="0"/>
              <a:t>Moods</a:t>
            </a:r>
          </a:p>
          <a:p>
            <a:r>
              <a:rPr lang="en-US" dirty="0"/>
              <a:t>Situations</a:t>
            </a:r>
          </a:p>
          <a:p>
            <a:r>
              <a:rPr lang="en-US" dirty="0"/>
              <a:t>Foods</a:t>
            </a:r>
          </a:p>
          <a:p>
            <a:r>
              <a:rPr lang="en-US" dirty="0"/>
              <a:t>Music </a:t>
            </a:r>
          </a:p>
          <a:p>
            <a:r>
              <a:rPr lang="en-US" dirty="0"/>
              <a:t>Seeing/smelling drugs or alcohol themselves</a:t>
            </a:r>
          </a:p>
          <a:p>
            <a:r>
              <a:rPr lang="en-US" dirty="0"/>
              <a:t>Needles</a:t>
            </a:r>
          </a:p>
          <a:p>
            <a:r>
              <a:rPr lang="en-US" dirty="0"/>
              <a:t>_________________________________</a:t>
            </a:r>
          </a:p>
          <a:p>
            <a:r>
              <a:rPr lang="en-US" dirty="0"/>
              <a:t>_________________________________</a:t>
            </a:r>
          </a:p>
          <a:p>
            <a:r>
              <a:rPr lang="en-US" dirty="0"/>
              <a:t>_________________________________</a:t>
            </a:r>
          </a:p>
        </p:txBody>
      </p:sp>
      <p:pic>
        <p:nvPicPr>
          <p:cNvPr id="7" name="Content Placeholder 6">
            <a:extLst>
              <a:ext uri="{FF2B5EF4-FFF2-40B4-BE49-F238E27FC236}">
                <a16:creationId xmlns:a16="http://schemas.microsoft.com/office/drawing/2014/main" id="{0CCC20C5-0961-4007-78A2-9F783F1324CD}"/>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2390" t="61878" b="2872"/>
          <a:stretch/>
        </p:blipFill>
        <p:spPr>
          <a:xfrm>
            <a:off x="6034786" y="1967345"/>
            <a:ext cx="4730196" cy="3893128"/>
          </a:xfrm>
          <a:prstGeom prst="rect">
            <a:avLst/>
          </a:prstGeom>
          <a:ln>
            <a:noFill/>
          </a:ln>
        </p:spPr>
      </p:pic>
    </p:spTree>
    <p:extLst>
      <p:ext uri="{BB962C8B-B14F-4D97-AF65-F5344CB8AC3E}">
        <p14:creationId xmlns:p14="http://schemas.microsoft.com/office/powerpoint/2010/main" val="302039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EE0A3-EA71-7365-8E7D-378F19B57A79}"/>
              </a:ext>
            </a:extLst>
          </p:cNvPr>
          <p:cNvSpPr>
            <a:spLocks noGrp="1"/>
          </p:cNvSpPr>
          <p:nvPr>
            <p:ph type="title"/>
          </p:nvPr>
        </p:nvSpPr>
        <p:spPr>
          <a:xfrm>
            <a:off x="838200" y="351270"/>
            <a:ext cx="10515600" cy="1325563"/>
          </a:xfrm>
        </p:spPr>
        <p:txBody>
          <a:bodyPr/>
          <a:lstStyle/>
          <a:p>
            <a:r>
              <a:rPr lang="en-US" dirty="0"/>
              <a:t>Extinguishing Cravings</a:t>
            </a:r>
          </a:p>
        </p:txBody>
      </p:sp>
      <p:pic>
        <p:nvPicPr>
          <p:cNvPr id="2050" name="Picture 2" descr="Vector Illustration Of Fire Extinguisher Discharges - Fire Extinguisher  Clip Art - Free Transparent PNG Clipart Images Download">
            <a:extLst>
              <a:ext uri="{FF2B5EF4-FFF2-40B4-BE49-F238E27FC236}">
                <a16:creationId xmlns:a16="http://schemas.microsoft.com/office/drawing/2014/main" id="{7B58D8CA-DA34-AC41-3C6A-FC71AB7012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98327" y="1576243"/>
            <a:ext cx="3659210"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CC88FA-8B63-C266-0F82-ECD446F390FE}"/>
              </a:ext>
            </a:extLst>
          </p:cNvPr>
          <p:cNvSpPr txBox="1"/>
          <p:nvPr/>
        </p:nvSpPr>
        <p:spPr>
          <a:xfrm>
            <a:off x="838200" y="1416939"/>
            <a:ext cx="5949477" cy="4770537"/>
          </a:xfrm>
          <a:prstGeom prst="rect">
            <a:avLst/>
          </a:prstGeom>
          <a:noFill/>
        </p:spPr>
        <p:txBody>
          <a:bodyPr wrap="square" rtlCol="0">
            <a:spAutoFit/>
          </a:bodyPr>
          <a:lstStyle/>
          <a:p>
            <a:pPr marL="285750" indent="-285750">
              <a:buFont typeface="Wingdings" panose="05000000000000000000" pitchFamily="2" charset="2"/>
              <a:buChar char="§"/>
            </a:pPr>
            <a:r>
              <a:rPr lang="en-US" sz="1900" dirty="0"/>
              <a:t>Understand that cravings are normal responses to what we feel we want or believe we need.</a:t>
            </a:r>
          </a:p>
          <a:p>
            <a:pPr marL="285750" indent="-285750">
              <a:buFont typeface="Wingdings" panose="05000000000000000000" pitchFamily="2" charset="2"/>
              <a:buChar char="§"/>
            </a:pPr>
            <a:r>
              <a:rPr lang="en-US" sz="1900" dirty="0"/>
              <a:t>Cravings are usually brief experiences, but they can happen repeatedly</a:t>
            </a:r>
          </a:p>
          <a:p>
            <a:pPr marL="285750" indent="-285750">
              <a:buFont typeface="Wingdings" panose="05000000000000000000" pitchFamily="2" charset="2"/>
              <a:buChar char="§"/>
            </a:pPr>
            <a:r>
              <a:rPr lang="en-US" sz="1900" dirty="0"/>
              <a:t>Cravings do not keep growing more intense but rise, peak and then fall.</a:t>
            </a:r>
          </a:p>
          <a:p>
            <a:pPr marL="285750" indent="-285750">
              <a:buFont typeface="Wingdings" panose="05000000000000000000" pitchFamily="2" charset="2"/>
              <a:buChar char="§"/>
            </a:pPr>
            <a:r>
              <a:rPr lang="en-US" sz="1900" dirty="0"/>
              <a:t>Cravings are made stronger by ‘giving in’ to them</a:t>
            </a:r>
          </a:p>
          <a:p>
            <a:pPr marL="285750" indent="-285750">
              <a:buFont typeface="Wingdings" panose="05000000000000000000" pitchFamily="2" charset="2"/>
              <a:buChar char="§"/>
            </a:pPr>
            <a:r>
              <a:rPr lang="en-US" sz="1900" dirty="0"/>
              <a:t>Cravings are made weaker and are eventually extinguished by resisting the urge to ‘give in; to them.</a:t>
            </a:r>
          </a:p>
          <a:p>
            <a:pPr marL="285750" indent="-285750">
              <a:buFont typeface="Wingdings" panose="05000000000000000000" pitchFamily="2" charset="2"/>
              <a:buChar char="§"/>
            </a:pPr>
            <a:r>
              <a:rPr lang="en-US" sz="1900" dirty="0"/>
              <a:t>In the very short term, it is usually best to avoid the triggers that </a:t>
            </a:r>
            <a:r>
              <a:rPr lang="en-US" sz="1900" dirty="0" err="1"/>
              <a:t>eilcit</a:t>
            </a:r>
            <a:r>
              <a:rPr lang="en-US" sz="1900" dirty="0"/>
              <a:t> cravings, but…</a:t>
            </a:r>
          </a:p>
          <a:p>
            <a:pPr marL="285750" indent="-285750">
              <a:buFont typeface="Wingdings" panose="05000000000000000000" pitchFamily="2" charset="2"/>
              <a:buChar char="§"/>
            </a:pPr>
            <a:r>
              <a:rPr lang="en-US" sz="1900" dirty="0"/>
              <a:t>In the long run it best to learn ways to cope with cravings and master the triggers that cause them.</a:t>
            </a:r>
          </a:p>
          <a:p>
            <a:pPr marL="285750" indent="-285750">
              <a:buFont typeface="Wingdings" panose="05000000000000000000" pitchFamily="2" charset="2"/>
              <a:buChar char="§"/>
            </a:pPr>
            <a:r>
              <a:rPr lang="en-US" sz="1900" dirty="0"/>
              <a:t>Cravings can be safely “extinguished” by </a:t>
            </a:r>
            <a:r>
              <a:rPr lang="en-US" sz="1900" b="1" dirty="0"/>
              <a:t>gradual exposure</a:t>
            </a:r>
            <a:r>
              <a:rPr lang="en-US" sz="1900" dirty="0"/>
              <a:t> to triggers that range from weaker to stronger while learning ways of coping and mastery at each step.</a:t>
            </a:r>
          </a:p>
        </p:txBody>
      </p:sp>
    </p:spTree>
    <p:extLst>
      <p:ext uri="{BB962C8B-B14F-4D97-AF65-F5344CB8AC3E}">
        <p14:creationId xmlns:p14="http://schemas.microsoft.com/office/powerpoint/2010/main" val="22682647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9180</TotalTime>
  <Words>2129</Words>
  <Application>Microsoft Office PowerPoint</Application>
  <PresentationFormat>Widescreen</PresentationFormat>
  <Paragraphs>221</Paragraphs>
  <Slides>20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Calibri</vt:lpstr>
      <vt:lpstr>Calibri Light</vt:lpstr>
      <vt:lpstr>Lato Light</vt:lpstr>
      <vt:lpstr>MuseoSans</vt:lpstr>
      <vt:lpstr>Poppins</vt:lpstr>
      <vt:lpstr>Poppins Medium</vt:lpstr>
      <vt:lpstr>Ravie</vt:lpstr>
      <vt:lpstr>Roboto</vt:lpstr>
      <vt:lpstr>Roboto Medium</vt:lpstr>
      <vt:lpstr>Wingdings</vt:lpstr>
      <vt:lpstr>YouTube Noto</vt:lpstr>
      <vt:lpstr>Office Theme</vt:lpstr>
      <vt:lpstr>Helping Clients to Understand  Cravings And how to manage them</vt:lpstr>
      <vt:lpstr>Understanding  Cravings And how to manage them</vt:lpstr>
      <vt:lpstr>PowerPoint Presentation</vt:lpstr>
      <vt:lpstr>PowerPoint Presentation</vt:lpstr>
      <vt:lpstr>PowerPoint Presentation</vt:lpstr>
      <vt:lpstr>PowerPoint Presentation</vt:lpstr>
      <vt:lpstr>Your Predicting Brain</vt:lpstr>
      <vt:lpstr>What cues, contexts or triggers do you associate with cravings and drug or alcohol use?</vt:lpstr>
      <vt:lpstr>Extinguishing Cravings</vt:lpstr>
      <vt:lpstr>Examples of “Exposures”</vt:lpstr>
      <vt:lpstr>4 Steps in the Coping and Mastery of Cravings      See details for these steps on the next pages…</vt:lpstr>
      <vt:lpstr>Recognizing High Risk Situations</vt:lpstr>
      <vt:lpstr>PowerPoint Presentation</vt:lpstr>
      <vt:lpstr>Develop, practice and use effective coping skills</vt:lpstr>
      <vt:lpstr>PowerPoint Presentation</vt:lpstr>
      <vt:lpstr>Self-monitor your Cravings</vt:lpstr>
      <vt:lpstr>PowerPoint Presentation</vt:lpstr>
      <vt:lpstr>PowerPoint Presentation</vt:lpstr>
      <vt:lpstr>PowerPoint Presentation</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Cravings And how to manage them</dc:title>
  <dc:creator>Phillips, Bob</dc:creator>
  <cp:lastModifiedBy>Bob Phillips</cp:lastModifiedBy>
  <cp:revision>33</cp:revision>
  <dcterms:created xsi:type="dcterms:W3CDTF">2022-11-09T18:03:07Z</dcterms:created>
  <dcterms:modified xsi:type="dcterms:W3CDTF">2023-08-03T22:26:15Z</dcterms:modified>
</cp:coreProperties>
</file>